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B6DA64-55F5-691B-9187-2B1AAAE88ABD}" v="138" dt="2026-05-14T06:47:52.268"/>
    <p1510:client id="{BDAA2C12-0644-C749-8C28-EDE027107A37}" v="8" dt="2026-05-14T18:56:28.07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DCD3"/>
          </a:solidFill>
        </a:fill>
      </a:tcStyle>
    </a:wholeTbl>
    <a:band2H>
      <a:tcTxStyle/>
      <a:tcStyle>
        <a:tcBdr/>
        <a:fill>
          <a:solidFill>
            <a:srgbClr val="F1EEEA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DACD"/>
          </a:solidFill>
        </a:fill>
      </a:tcStyle>
    </a:wholeTbl>
    <a:band2H>
      <a:tcTxStyle/>
      <a:tcStyle>
        <a:tcBdr/>
        <a:fill>
          <a:solidFill>
            <a:srgbClr val="F9EDE7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CCCE"/>
          </a:solidFill>
        </a:fill>
      </a:tcStyle>
    </a:wholeTbl>
    <a:band2H>
      <a:tcTxStyle/>
      <a:tcStyle>
        <a:tcBdr/>
        <a:fill>
          <a:solidFill>
            <a:srgbClr val="ECE7E8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2019299" y="1403349"/>
            <a:ext cx="5111752" cy="1136651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19299" y="2743198"/>
            <a:ext cx="5111752" cy="990603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1pPr>
            <a:lvl2pPr marL="0" indent="342900" algn="ctr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2pPr>
            <a:lvl3pPr marL="0" indent="685800" algn="ctr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3pPr>
            <a:lvl4pPr marL="0" indent="1028700" algn="ctr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4pPr>
            <a:lvl5pPr marL="0" indent="1371600" algn="ctr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traight Connector 14"/>
          <p:cNvSpPr/>
          <p:nvPr/>
        </p:nvSpPr>
        <p:spPr>
          <a:xfrm>
            <a:off x="2019299" y="2641598"/>
            <a:ext cx="5111752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943567" y="3786501"/>
            <a:ext cx="187484" cy="1930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971550" y="3611560"/>
            <a:ext cx="7207251" cy="425055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08" name="Picture Placeholder 2"/>
          <p:cNvSpPr>
            <a:spLocks noGrp="1"/>
          </p:cNvSpPr>
          <p:nvPr>
            <p:ph type="pic" idx="21"/>
          </p:nvPr>
        </p:nvSpPr>
        <p:spPr>
          <a:xfrm>
            <a:off x="781069" y="781049"/>
            <a:ext cx="7579481" cy="2501904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1550" y="4036614"/>
            <a:ext cx="7207251" cy="37028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000"/>
            </a:lvl1pPr>
            <a:lvl2pPr marL="0" indent="342900" algn="ctr">
              <a:buClrTx/>
              <a:buSzTx/>
              <a:buFontTx/>
              <a:buNone/>
              <a:defRPr sz="1000"/>
            </a:lvl2pPr>
            <a:lvl3pPr marL="0" indent="685800" algn="ctr">
              <a:buClrTx/>
              <a:buSzTx/>
              <a:buFontTx/>
              <a:buNone/>
              <a:defRPr sz="1000"/>
            </a:lvl3pPr>
            <a:lvl4pPr marL="0" indent="1028700" algn="ctr">
              <a:buClrTx/>
              <a:buSzTx/>
              <a:buFontTx/>
              <a:buNone/>
              <a:defRPr sz="1000"/>
            </a:lvl4pPr>
            <a:lvl5pPr marL="0" indent="1371600" algn="ctr">
              <a:buClrTx/>
              <a:buSzTx/>
              <a:buFontTx/>
              <a:buNone/>
              <a:defRPr sz="1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977900" y="736598"/>
            <a:ext cx="7194551" cy="22161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7900" y="3257550"/>
            <a:ext cx="7194551" cy="1149350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1pPr>
            <a:lvl2pPr marL="0" indent="342900" algn="ctr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2pPr>
            <a:lvl3pPr marL="0" indent="685800" algn="ctr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3pPr>
            <a:lvl4pPr marL="0" indent="1028700" algn="ctr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4pPr>
            <a:lvl5pPr marL="0" indent="1371600" algn="ctr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traight Connector 14"/>
          <p:cNvSpPr/>
          <p:nvPr/>
        </p:nvSpPr>
        <p:spPr>
          <a:xfrm>
            <a:off x="1047126" y="3105149"/>
            <a:ext cx="7055475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1084659" y="736598"/>
            <a:ext cx="6972301" cy="17780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56108" y="2514600"/>
            <a:ext cx="6629404" cy="438150"/>
          </a:xfrm>
          <a:prstGeom prst="rect">
            <a:avLst/>
          </a:prstGeom>
        </p:spPr>
        <p:txBody>
          <a:bodyPr anchor="ctr"/>
          <a:lstStyle>
            <a:lvl1pPr marL="0" indent="0" algn="r">
              <a:buClrTx/>
              <a:buSzTx/>
              <a:buFontTx/>
              <a:buNone/>
              <a:defRPr sz="1500"/>
            </a:lvl1pPr>
            <a:lvl2pPr marL="0" indent="342900" algn="r">
              <a:buClrTx/>
              <a:buSzTx/>
              <a:buFontTx/>
              <a:buNone/>
              <a:defRPr sz="1500"/>
            </a:lvl2pPr>
            <a:lvl3pPr marL="0" indent="685800" algn="r">
              <a:buClrTx/>
              <a:buSzTx/>
              <a:buFontTx/>
              <a:buNone/>
              <a:defRPr sz="1500"/>
            </a:lvl3pPr>
            <a:lvl4pPr marL="0" indent="1028700" algn="r">
              <a:buClrTx/>
              <a:buSzTx/>
              <a:buFontTx/>
              <a:buNone/>
              <a:defRPr sz="1500"/>
            </a:lvl4pPr>
            <a:lvl5pPr marL="0" indent="1371600" algn="r">
              <a:buClrTx/>
              <a:buSzTx/>
              <a:buFontTx/>
              <a:buNone/>
              <a:defRPr sz="1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71550" y="3257550"/>
            <a:ext cx="7207251" cy="1149350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2" name="TextBox 13"/>
          <p:cNvSpPr txBox="1"/>
          <p:nvPr/>
        </p:nvSpPr>
        <p:spPr>
          <a:xfrm>
            <a:off x="680800" y="413172"/>
            <a:ext cx="388621" cy="932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 anchor="ctr">
            <a:spAutoFit/>
          </a:bodyPr>
          <a:lstStyle>
            <a:lvl1pPr>
              <a:defRPr sz="6000"/>
            </a:lvl1pPr>
          </a:lstStyle>
          <a:p>
            <a:r>
              <a:t>“</a:t>
            </a:r>
          </a:p>
        </p:txBody>
      </p:sp>
      <p:sp>
        <p:nvSpPr>
          <p:cNvPr id="133" name="TextBox 14"/>
          <p:cNvSpPr txBox="1"/>
          <p:nvPr/>
        </p:nvSpPr>
        <p:spPr>
          <a:xfrm>
            <a:off x="7984490" y="1874103"/>
            <a:ext cx="388621" cy="932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 anchor="ctr">
            <a:spAutoFit/>
          </a:bodyPr>
          <a:lstStyle>
            <a:lvl1pPr algn="r">
              <a:defRPr sz="6000"/>
            </a:lvl1pPr>
          </a:lstStyle>
          <a:p>
            <a:r>
              <a:t>”</a:t>
            </a:r>
          </a:p>
        </p:txBody>
      </p:sp>
      <p:sp>
        <p:nvSpPr>
          <p:cNvPr id="134" name="Straight Connector 18"/>
          <p:cNvSpPr/>
          <p:nvPr/>
        </p:nvSpPr>
        <p:spPr>
          <a:xfrm>
            <a:off x="1047126" y="3105149"/>
            <a:ext cx="7055475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971552" y="2481435"/>
            <a:ext cx="7207251" cy="1101601"/>
          </a:xfrm>
          <a:prstGeom prst="rect">
            <a:avLst/>
          </a:prstGeom>
        </p:spPr>
        <p:txBody>
          <a:bodyPr anchor="b"/>
          <a:lstStyle>
            <a:lvl1pPr algn="l"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1550" y="3583035"/>
            <a:ext cx="7207252" cy="6453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1pPr>
            <a:lvl2pPr marL="0" indent="342900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2pPr>
            <a:lvl3pPr marL="0" indent="685800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3pPr>
            <a:lvl4pPr marL="0" indent="1028700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4pPr>
            <a:lvl5pPr marL="0" indent="1371600"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1084659" y="736598"/>
            <a:ext cx="6972301" cy="168275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1550" y="2729483"/>
            <a:ext cx="7207252" cy="665227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 marL="0" indent="34290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2pPr>
            <a:lvl3pPr marL="0" indent="68580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3pPr>
            <a:lvl4pPr marL="0" indent="102870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4pPr>
            <a:lvl5pPr marL="0" indent="137160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71551" y="3397250"/>
            <a:ext cx="7207251" cy="10096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13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5" name="TextBox 11"/>
          <p:cNvSpPr txBox="1"/>
          <p:nvPr/>
        </p:nvSpPr>
        <p:spPr>
          <a:xfrm>
            <a:off x="680800" y="413172"/>
            <a:ext cx="388621" cy="932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 anchor="ctr">
            <a:spAutoFit/>
          </a:bodyPr>
          <a:lstStyle>
            <a:lvl1pPr>
              <a:defRPr sz="6000"/>
            </a:lvl1pPr>
          </a:lstStyle>
          <a:p>
            <a:r>
              <a:t>“</a:t>
            </a:r>
          </a:p>
        </p:txBody>
      </p:sp>
      <p:sp>
        <p:nvSpPr>
          <p:cNvPr id="156" name="TextBox 12"/>
          <p:cNvSpPr txBox="1"/>
          <p:nvPr/>
        </p:nvSpPr>
        <p:spPr>
          <a:xfrm>
            <a:off x="7984490" y="1702647"/>
            <a:ext cx="388621" cy="932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 anchor="ctr">
            <a:spAutoFit/>
          </a:bodyPr>
          <a:lstStyle>
            <a:lvl1pPr algn="r">
              <a:defRPr sz="6000"/>
            </a:lvl1pPr>
          </a:lstStyle>
          <a:p>
            <a:r>
              <a:t>”</a:t>
            </a:r>
          </a:p>
        </p:txBody>
      </p:sp>
      <p:sp>
        <p:nvSpPr>
          <p:cNvPr id="157" name="Straight Connector 25"/>
          <p:cNvSpPr/>
          <p:nvPr/>
        </p:nvSpPr>
        <p:spPr>
          <a:xfrm>
            <a:off x="1047126" y="2571750"/>
            <a:ext cx="705547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971550" y="736598"/>
            <a:ext cx="7207251" cy="168275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1550" y="2722626"/>
            <a:ext cx="7207252" cy="630937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1pPr>
            <a:lvl2pPr marL="0" indent="342900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2pPr>
            <a:lvl3pPr marL="0" indent="685800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3pPr>
            <a:lvl4pPr marL="0" indent="1028700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4pPr>
            <a:lvl5pPr marL="0" indent="1371600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71549" y="3352800"/>
            <a:ext cx="7207255" cy="105410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13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69" name="Straight Connector 14"/>
          <p:cNvSpPr/>
          <p:nvPr/>
        </p:nvSpPr>
        <p:spPr>
          <a:xfrm>
            <a:off x="1047126" y="2571750"/>
            <a:ext cx="705547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311699" y="315924"/>
            <a:ext cx="8520602" cy="831302"/>
          </a:xfrm>
          <a:prstGeom prst="rect">
            <a:avLst/>
          </a:prstGeom>
        </p:spPr>
        <p:txBody>
          <a:bodyPr lIns="91424" tIns="91424" rIns="91424" bIns="91424" anchor="b"/>
          <a:lstStyle/>
          <a:p>
            <a:r>
              <a:t>Title Text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 lIns="91424" tIns="91424" rIns="91424" bIns="91424"/>
          <a:lstStyle>
            <a:lvl1pPr marL="457200" indent="-342900">
              <a:spcBef>
                <a:spcPts val="0"/>
              </a:spcBef>
              <a:buSzPts val="1800"/>
              <a:buChar char="●"/>
            </a:lvl1pPr>
            <a:lvl2pPr marL="977900" indent="-381000">
              <a:spcBef>
                <a:spcPts val="0"/>
              </a:spcBef>
              <a:buSzPts val="1800"/>
              <a:buChar char="○"/>
            </a:lvl2pPr>
            <a:lvl3pPr marL="1493715" indent="-439615">
              <a:spcBef>
                <a:spcPts val="0"/>
              </a:spcBef>
              <a:buSzPts val="1800"/>
              <a:buChar char="■"/>
            </a:lvl3pPr>
            <a:lvl4pPr marL="1987550" indent="-476250">
              <a:spcBef>
                <a:spcPts val="0"/>
              </a:spcBef>
              <a:buSzPts val="1800"/>
              <a:buChar char="●"/>
            </a:lvl4pPr>
            <a:lvl5pPr marL="2540000" indent="-571500">
              <a:spcBef>
                <a:spcPts val="0"/>
              </a:spcBef>
              <a:buSzPts val="1800"/>
              <a:buChar char="○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2264" y="4717791"/>
            <a:ext cx="278894" cy="284451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311699" y="315924"/>
            <a:ext cx="8520602" cy="831302"/>
          </a:xfrm>
          <a:prstGeom prst="rect">
            <a:avLst/>
          </a:prstGeom>
        </p:spPr>
        <p:txBody>
          <a:bodyPr lIns="91424" tIns="91424" rIns="91424" bIns="91424" anchor="b"/>
          <a:lstStyle/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225225"/>
            <a:ext cx="3999902" cy="3354000"/>
          </a:xfrm>
          <a:prstGeom prst="rect">
            <a:avLst/>
          </a:prstGeom>
        </p:spPr>
        <p:txBody>
          <a:bodyPr lIns="91424" tIns="91424" rIns="91424" bIns="91424"/>
          <a:lstStyle>
            <a:lvl1pPr marL="457200" indent="-317500">
              <a:spcBef>
                <a:spcPts val="0"/>
              </a:spcBef>
              <a:buSzPts val="1400"/>
              <a:buChar char="●"/>
              <a:defRPr sz="1400"/>
            </a:lvl1pPr>
            <a:lvl2pPr marL="965200" indent="-355600">
              <a:spcBef>
                <a:spcPts val="0"/>
              </a:spcBef>
              <a:buSzPts val="1400"/>
              <a:buChar char="○"/>
              <a:defRPr sz="1400"/>
            </a:lvl2pPr>
            <a:lvl3pPr marL="1422400" indent="-355600">
              <a:spcBef>
                <a:spcPts val="0"/>
              </a:spcBef>
              <a:buSzPts val="1400"/>
              <a:buChar char="■"/>
              <a:defRPr sz="1400"/>
            </a:lvl3pPr>
            <a:lvl4pPr marL="1879600" indent="-355600">
              <a:spcBef>
                <a:spcPts val="0"/>
              </a:spcBef>
              <a:buSzPts val="1400"/>
              <a:buChar char="●"/>
              <a:defRPr sz="1400"/>
            </a:lvl4pPr>
            <a:lvl5pPr marL="2336800" indent="-355600">
              <a:spcBef>
                <a:spcPts val="0"/>
              </a:spcBef>
              <a:buSzPts val="1400"/>
              <a:buChar char="○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Google Shape;28;p5"/>
          <p:cNvSpPr txBox="1">
            <a:spLocks noGrp="1"/>
          </p:cNvSpPr>
          <p:nvPr>
            <p:ph type="body" sz="half" idx="21"/>
          </p:nvPr>
        </p:nvSpPr>
        <p:spPr>
          <a:xfrm>
            <a:off x="4832399" y="1225225"/>
            <a:ext cx="3999902" cy="3354000"/>
          </a:xfrm>
          <a:prstGeom prst="rect">
            <a:avLst/>
          </a:prstGeom>
        </p:spPr>
        <p:txBody>
          <a:bodyPr lIns="91424" tIns="91424" rIns="91424" bIns="91424"/>
          <a:lstStyle/>
          <a:p>
            <a:pPr marL="457200" indent="-317500">
              <a:spcBef>
                <a:spcPts val="0"/>
              </a:spcBef>
              <a:buSzPts val="1400"/>
              <a:buChar char="●"/>
              <a:defRPr sz="1400"/>
            </a:pPr>
            <a:endParaRPr/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2264" y="4717791"/>
            <a:ext cx="278894" cy="284451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lIns="91424" tIns="91424" rIns="91424" bIns="91424"/>
          <a:lstStyle/>
          <a:p>
            <a:r>
              <a:t>Title Text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2264" y="4717791"/>
            <a:ext cx="278894" cy="284451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traight Connector 6"/>
          <p:cNvSpPr/>
          <p:nvPr/>
        </p:nvSpPr>
        <p:spPr>
          <a:xfrm>
            <a:off x="1047126" y="1816100"/>
            <a:ext cx="705547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71550" y="1917699"/>
            <a:ext cx="7200898" cy="248920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511302" y="1314453"/>
            <a:ext cx="6119017" cy="136688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11300" y="2884539"/>
            <a:ext cx="6119018" cy="71591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 marL="0" indent="34290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2pPr>
            <a:lvl3pPr marL="0" indent="68580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3pPr>
            <a:lvl4pPr marL="0" indent="102870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4pPr>
            <a:lvl5pPr marL="0" indent="137160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traight Connector 15"/>
          <p:cNvSpPr/>
          <p:nvPr/>
        </p:nvSpPr>
        <p:spPr>
          <a:xfrm>
            <a:off x="1509541" y="2782939"/>
            <a:ext cx="6122537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traight Connector 7"/>
          <p:cNvSpPr/>
          <p:nvPr/>
        </p:nvSpPr>
        <p:spPr>
          <a:xfrm>
            <a:off x="1047126" y="1816100"/>
            <a:ext cx="705547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3836" y="1920239"/>
            <a:ext cx="3538729" cy="248259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1550" y="1993900"/>
            <a:ext cx="3538729" cy="43219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100">
                <a:solidFill>
                  <a:schemeClr val="accent1"/>
                </a:solidFill>
              </a:defRPr>
            </a:lvl1pPr>
            <a:lvl2pPr marL="0" indent="342900">
              <a:spcBef>
                <a:spcPts val="500"/>
              </a:spcBef>
              <a:buClrTx/>
              <a:buSzTx/>
              <a:buFontTx/>
              <a:buNone/>
              <a:defRPr sz="2100">
                <a:solidFill>
                  <a:schemeClr val="accent1"/>
                </a:solidFill>
              </a:defRPr>
            </a:lvl2pPr>
            <a:lvl3pPr marL="0" indent="685800">
              <a:spcBef>
                <a:spcPts val="500"/>
              </a:spcBef>
              <a:buClrTx/>
              <a:buSzTx/>
              <a:buFontTx/>
              <a:buNone/>
              <a:defRPr sz="2100">
                <a:solidFill>
                  <a:schemeClr val="accent1"/>
                </a:solidFill>
              </a:defRPr>
            </a:lvl3pPr>
            <a:lvl4pPr marL="0" indent="1028700">
              <a:spcBef>
                <a:spcPts val="500"/>
              </a:spcBef>
              <a:buClrTx/>
              <a:buSzTx/>
              <a:buFontTx/>
              <a:buNone/>
              <a:defRPr sz="2100">
                <a:solidFill>
                  <a:schemeClr val="accent1"/>
                </a:solidFill>
              </a:defRPr>
            </a:lvl4pPr>
            <a:lvl5pPr marL="0" indent="1371600">
              <a:spcBef>
                <a:spcPts val="500"/>
              </a:spcBef>
              <a:buClrTx/>
              <a:buSzTx/>
              <a:buFontTx/>
              <a:buNone/>
              <a:defRPr sz="21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35503" y="1993900"/>
            <a:ext cx="3538729" cy="432198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sz="21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58" name="Straight Connector 17"/>
          <p:cNvSpPr/>
          <p:nvPr/>
        </p:nvSpPr>
        <p:spPr>
          <a:xfrm>
            <a:off x="1047126" y="1816100"/>
            <a:ext cx="705547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traight Connector 13"/>
          <p:cNvSpPr/>
          <p:nvPr/>
        </p:nvSpPr>
        <p:spPr>
          <a:xfrm>
            <a:off x="1047126" y="1816100"/>
            <a:ext cx="705547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970358" y="1041400"/>
            <a:ext cx="2788842" cy="1028701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64001" y="736598"/>
            <a:ext cx="4102101" cy="3670303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970358" y="2273299"/>
            <a:ext cx="2788842" cy="1828802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sz="1200"/>
            </a:pPr>
            <a:endParaRPr/>
          </a:p>
        </p:txBody>
      </p:sp>
      <p:sp>
        <p:nvSpPr>
          <p:cNvPr id="87" name="Straight Connector 15"/>
          <p:cNvSpPr/>
          <p:nvPr/>
        </p:nvSpPr>
        <p:spPr>
          <a:xfrm>
            <a:off x="1047126" y="2184400"/>
            <a:ext cx="263587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971549" y="1412874"/>
            <a:ext cx="4681362" cy="1028701"/>
          </a:xfrm>
          <a:prstGeom prst="rect">
            <a:avLst/>
          </a:prstGeom>
        </p:spPr>
        <p:txBody>
          <a:bodyPr anchor="b"/>
          <a:lstStyle>
            <a:lvl1pPr>
              <a:defRPr sz="2100"/>
            </a:lvl1pPr>
          </a:lstStyle>
          <a:p>
            <a:r>
              <a:t>Title Text</a:t>
            </a:r>
          </a:p>
        </p:txBody>
      </p:sp>
      <p:sp>
        <p:nvSpPr>
          <p:cNvPr id="9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71123" y="781050"/>
            <a:ext cx="2297511" cy="3581400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1549" y="2441574"/>
            <a:ext cx="4681362" cy="137160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300"/>
            </a:lvl1pPr>
            <a:lvl2pPr marL="0" indent="342900" algn="ctr">
              <a:buClrTx/>
              <a:buSzTx/>
              <a:buFontTx/>
              <a:buNone/>
              <a:defRPr sz="1300"/>
            </a:lvl2pPr>
            <a:lvl3pPr marL="0" indent="685800" algn="ctr">
              <a:buClrTx/>
              <a:buSzTx/>
              <a:buFontTx/>
              <a:buNone/>
              <a:defRPr sz="1300"/>
            </a:lvl3pPr>
            <a:lvl4pPr marL="0" indent="1028700" algn="ctr">
              <a:buClrTx/>
              <a:buSzTx/>
              <a:buFontTx/>
              <a:buNone/>
              <a:defRPr sz="1300"/>
            </a:lvl4pPr>
            <a:lvl5pPr marL="0" indent="1371600" algn="ctr">
              <a:buClrTx/>
              <a:buSzTx/>
              <a:buFontTx/>
              <a:buNone/>
              <a:defRPr sz="1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984965" y="4485005"/>
            <a:ext cx="187485" cy="1930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214313" marR="0" indent="-214313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1pPr>
      <a:lvl2pPr marL="600075" marR="0" indent="-257175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2pPr>
      <a:lvl3pPr marL="982540" marR="0" indent="-296740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3pPr>
      <a:lvl4pPr marL="1221582" marR="0" indent="-192882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4pPr>
      <a:lvl5pPr marL="1603058" marR="0" indent="-231458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5pPr>
      <a:lvl6pPr marL="2023110" marR="0" indent="-308610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6pPr>
      <a:lvl7pPr marL="2366010" marR="0" indent="-308610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7pPr>
      <a:lvl8pPr marL="2708910" marR="0" indent="-308610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8pPr>
      <a:lvl9pPr marL="3051810" marR="0" indent="-308610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62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4" tIns="91424" rIns="91424" bIns="91424"/>
          <a:lstStyle>
            <a:lvl1pPr defTabSz="339470">
              <a:defRPr sz="3564"/>
            </a:lvl1pPr>
          </a:lstStyle>
          <a:p>
            <a:r>
              <a:t>Digestion of Carbohydrates</a:t>
            </a:r>
          </a:p>
        </p:txBody>
      </p:sp>
      <p:sp>
        <p:nvSpPr>
          <p:cNvPr id="208" name="Google Shape;63;p13"/>
          <p:cNvSpPr txBox="1">
            <a:spLocks noGrp="1"/>
          </p:cNvSpPr>
          <p:nvPr>
            <p:ph type="subTitle" sz="quarter" idx="1"/>
          </p:nvPr>
        </p:nvSpPr>
        <p:spPr>
          <a:xfrm>
            <a:off x="2014496" y="2666358"/>
            <a:ext cx="5111752" cy="990603"/>
          </a:xfrm>
          <a:prstGeom prst="rect">
            <a:avLst/>
          </a:prstGeom>
        </p:spPr>
        <p:txBody>
          <a:bodyPr lIns="91424" tIns="91424" rIns="91424" bIns="91424"/>
          <a:lstStyle/>
          <a:p>
            <a:pPr>
              <a:spcBef>
                <a:spcPts val="0"/>
              </a:spcBef>
            </a:pPr>
            <a:r>
              <a:t>Gabriella, Aren, and Mikel </a:t>
            </a:r>
          </a:p>
          <a:p>
            <a:pPr>
              <a:spcBef>
                <a:spcPts val="0"/>
              </a:spcBef>
            </a:pPr>
            <a:endParaRPr/>
          </a:p>
          <a:p>
            <a:pPr>
              <a:spcBef>
                <a:spcPts val="0"/>
              </a:spcBef>
            </a:pPr>
            <a:r>
              <a:t>Spring 2026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ath in the Blood Stream"/>
          <p:cNvSpPr txBox="1">
            <a:spLocks noGrp="1"/>
          </p:cNvSpPr>
          <p:nvPr>
            <p:ph type="title"/>
          </p:nvPr>
        </p:nvSpPr>
        <p:spPr>
          <a:xfrm>
            <a:off x="971551" y="830569"/>
            <a:ext cx="7200898" cy="977901"/>
          </a:xfrm>
          <a:prstGeom prst="rect">
            <a:avLst/>
          </a:prstGeom>
        </p:spPr>
        <p:txBody>
          <a:bodyPr/>
          <a:lstStyle>
            <a:lvl1pPr defTabSz="329184">
              <a:defRPr sz="3167"/>
            </a:lvl1pPr>
          </a:lstStyle>
          <a:p>
            <a:r>
              <a:t>Path in the Blood Stream</a:t>
            </a:r>
          </a:p>
        </p:txBody>
      </p:sp>
      <p:sp>
        <p:nvSpPr>
          <p:cNvPr id="289" name="As we know:…"/>
          <p:cNvSpPr txBox="1">
            <a:spLocks noGrp="1"/>
          </p:cNvSpPr>
          <p:nvPr>
            <p:ph type="body" sz="half" idx="1"/>
          </p:nvPr>
        </p:nvSpPr>
        <p:spPr>
          <a:xfrm>
            <a:off x="973836" y="1920239"/>
            <a:ext cx="4058933" cy="2482597"/>
          </a:xfrm>
          <a:prstGeom prst="rect">
            <a:avLst/>
          </a:prstGeom>
        </p:spPr>
        <p:txBody>
          <a:bodyPr/>
          <a:lstStyle/>
          <a:p>
            <a:pPr marL="205740" indent="-205740" defTabSz="329184">
              <a:defRPr sz="1727"/>
            </a:pPr>
            <a:r>
              <a:t>As we know:</a:t>
            </a:r>
          </a:p>
          <a:p>
            <a:pPr marL="534924" lvl="1" indent="-205740" defTabSz="329184">
              <a:defRPr sz="1727"/>
            </a:pPr>
            <a:r>
              <a:t>Monosaccharides exit intestinal cells through </a:t>
            </a:r>
            <a:r>
              <a:rPr b="1"/>
              <a:t>GLUT2</a:t>
            </a:r>
          </a:p>
          <a:p>
            <a:pPr marL="534924" lvl="1" indent="-205740" defTabSz="329184">
              <a:defRPr sz="1727"/>
            </a:pPr>
            <a:r>
              <a:t>Sugars enter capillaries inside villi</a:t>
            </a:r>
          </a:p>
          <a:p>
            <a:pPr marL="534924" lvl="1" indent="-205740" defTabSz="329184">
              <a:defRPr sz="1727"/>
            </a:pPr>
            <a:r>
              <a:t>Transported through hepatic portal vein</a:t>
            </a:r>
          </a:p>
          <a:p>
            <a:pPr marL="534924" lvl="1" indent="-205740" defTabSz="329184">
              <a:defRPr sz="1727"/>
            </a:pPr>
            <a:r>
              <a:t>Delivered to the Liver</a:t>
            </a:r>
          </a:p>
          <a:p>
            <a:pPr marL="534924" lvl="1" indent="-205740" defTabSz="329184">
              <a:defRPr sz="1727"/>
            </a:pPr>
            <a:r>
              <a:t>Liver regulates glucose levels and nutrient storage</a:t>
            </a:r>
          </a:p>
        </p:txBody>
      </p:sp>
      <p:pic>
        <p:nvPicPr>
          <p:cNvPr id="290" name="Glucose_Transport_1536x1536.jpeg" descr="Glucose_Transport_1536x15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50" y="1920239"/>
            <a:ext cx="2482596" cy="2482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97" descr="Picture 1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traight Connector 199"/>
          <p:cNvSpPr/>
          <p:nvPr/>
        </p:nvSpPr>
        <p:spPr>
          <a:xfrm>
            <a:off x="1047126" y="1816099"/>
            <a:ext cx="7055474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97" name="Picture 201" descr="Picture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Google Shape;191;p28"/>
          <p:cNvSpPr txBox="1">
            <a:spLocks noGrp="1"/>
          </p:cNvSpPr>
          <p:nvPr>
            <p:ph type="title"/>
          </p:nvPr>
        </p:nvSpPr>
        <p:spPr>
          <a:xfrm>
            <a:off x="971550" y="736598"/>
            <a:ext cx="2745044" cy="994029"/>
          </a:xfrm>
          <a:prstGeom prst="rect">
            <a:avLst/>
          </a:prstGeom>
        </p:spPr>
        <p:txBody>
          <a:bodyPr lIns="45719" tIns="45719" rIns="45719" bIns="45719"/>
          <a:lstStyle>
            <a:lvl1pPr defTabSz="457200">
              <a:defRPr sz="4400"/>
            </a:lvl1pPr>
          </a:lstStyle>
          <a:p>
            <a:r>
              <a:t>Calories </a:t>
            </a:r>
          </a:p>
        </p:txBody>
      </p:sp>
      <p:sp>
        <p:nvSpPr>
          <p:cNvPr id="299" name="Straight Connector 203"/>
          <p:cNvSpPr/>
          <p:nvPr/>
        </p:nvSpPr>
        <p:spPr>
          <a:xfrm>
            <a:off x="971550" y="1800479"/>
            <a:ext cx="2745043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0" name="Google Shape;192;p28"/>
          <p:cNvSpPr txBox="1">
            <a:spLocks noGrp="1"/>
          </p:cNvSpPr>
          <p:nvPr>
            <p:ph type="body" sz="quarter" idx="1"/>
          </p:nvPr>
        </p:nvSpPr>
        <p:spPr>
          <a:xfrm>
            <a:off x="971550" y="1870330"/>
            <a:ext cx="2745043" cy="2536571"/>
          </a:xfrm>
          <a:prstGeom prst="rect">
            <a:avLst/>
          </a:prstGeom>
        </p:spPr>
        <p:txBody>
          <a:bodyPr lIns="45719" tIns="45719" rIns="45719" bIns="45719"/>
          <a:lstStyle/>
          <a:p>
            <a:pPr defTabSz="457200">
              <a:spcBef>
                <a:spcPts val="600"/>
              </a:spcBef>
              <a:buSzPct val="115000"/>
              <a:defRPr sz="1200"/>
            </a:pPr>
            <a:r>
              <a:t>A calorie is a unit of energy.</a:t>
            </a:r>
          </a:p>
          <a:p>
            <a:pPr defTabSz="457200">
              <a:spcBef>
                <a:spcPts val="600"/>
              </a:spcBef>
              <a:buSzPct val="115000"/>
              <a:defRPr sz="1200"/>
            </a:pPr>
            <a:r>
              <a:t>In nutrition, calories refer to the energy people get from the food and drinks they consume and the energy they use in physical activity.</a:t>
            </a:r>
          </a:p>
          <a:p>
            <a:pPr defTabSz="457200">
              <a:spcBef>
                <a:spcPts val="600"/>
              </a:spcBef>
              <a:buSzPct val="115000"/>
              <a:defRPr sz="1200"/>
            </a:pPr>
            <a:r>
              <a:t>Calories are in the nutritional information on all food packaging.</a:t>
            </a:r>
          </a:p>
          <a:p>
            <a:pPr defTabSz="457200">
              <a:spcBef>
                <a:spcPts val="600"/>
              </a:spcBef>
              <a:buSzPct val="115000"/>
              <a:defRPr sz="1200"/>
            </a:pPr>
            <a:r>
              <a:t>1 kcal/kilocalorie = 1,000 cal</a:t>
            </a:r>
          </a:p>
        </p:txBody>
      </p:sp>
      <p:pic>
        <p:nvPicPr>
          <p:cNvPr id="301" name="Google Shape;193;p28" descr="Google Shape;193;p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1" y="782208"/>
            <a:ext cx="4102099" cy="3579081"/>
          </a:xfrm>
          <a:prstGeom prst="rect">
            <a:avLst/>
          </a:prstGeom>
          <a:ln w="57150">
            <a:solidFill>
              <a:srgbClr val="808080"/>
            </a:solidFill>
            <a:miter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174" descr="Picture 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traight Connector 176"/>
          <p:cNvSpPr/>
          <p:nvPr/>
        </p:nvSpPr>
        <p:spPr>
          <a:xfrm>
            <a:off x="1047126" y="1816099"/>
            <a:ext cx="7055474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5" name="Google Shape;142;p21"/>
          <p:cNvSpPr txBox="1">
            <a:spLocks noGrp="1"/>
          </p:cNvSpPr>
          <p:nvPr>
            <p:ph type="title"/>
          </p:nvPr>
        </p:nvSpPr>
        <p:spPr>
          <a:xfrm>
            <a:off x="971551" y="736598"/>
            <a:ext cx="7200897" cy="977901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defTabSz="329184">
              <a:defRPr sz="3168"/>
            </a:pPr>
            <a:r>
              <a:t>Three common f</a:t>
            </a:r>
            <a:r>
              <a:rPr b="1"/>
              <a:t>ates</a:t>
            </a:r>
            <a:r>
              <a:t> of carbohydr</a:t>
            </a:r>
            <a:r>
              <a:rPr b="1"/>
              <a:t>ates </a:t>
            </a:r>
            <a:r>
              <a:t>that were gr</a:t>
            </a:r>
            <a:r>
              <a:rPr b="1"/>
              <a:t>ate</a:t>
            </a:r>
            <a:r>
              <a:t> and we </a:t>
            </a:r>
            <a:r>
              <a:rPr b="1"/>
              <a:t>ate</a:t>
            </a:r>
          </a:p>
        </p:txBody>
      </p:sp>
      <p:sp>
        <p:nvSpPr>
          <p:cNvPr id="306" name="Google Shape;143;p21"/>
          <p:cNvSpPr txBox="1">
            <a:spLocks noGrp="1"/>
          </p:cNvSpPr>
          <p:nvPr>
            <p:ph type="body" sz="half" idx="1"/>
          </p:nvPr>
        </p:nvSpPr>
        <p:spPr>
          <a:xfrm>
            <a:off x="971550" y="1917699"/>
            <a:ext cx="7326802" cy="248920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171450" indent="-171450" defTabSz="457200">
              <a:spcBef>
                <a:spcPts val="600"/>
              </a:spcBef>
              <a:buSzPct val="115000"/>
              <a:buChar char="•"/>
            </a:pPr>
            <a:r>
              <a:t>Immediate use: ATP production.</a:t>
            </a:r>
          </a:p>
          <a:p>
            <a:pPr marL="171450" indent="-171450" defTabSz="457200">
              <a:spcBef>
                <a:spcPts val="600"/>
              </a:spcBef>
              <a:buSzPct val="115000"/>
              <a:buChar char="•"/>
            </a:pPr>
            <a:endParaRPr/>
          </a:p>
          <a:p>
            <a:pPr marL="171450" indent="-171450" defTabSz="457200">
              <a:spcBef>
                <a:spcPts val="600"/>
              </a:spcBef>
              <a:buSzPct val="115000"/>
              <a:buChar char="•"/>
            </a:pPr>
            <a:r>
              <a:t>Short-term storage: Glycogen via glycolysis.</a:t>
            </a:r>
          </a:p>
          <a:p>
            <a:pPr marL="171450" indent="-171450" defTabSz="457200">
              <a:spcBef>
                <a:spcPts val="600"/>
              </a:spcBef>
              <a:buSzPct val="115000"/>
              <a:buChar char="•"/>
            </a:pPr>
            <a:endParaRPr/>
          </a:p>
          <a:p>
            <a:pPr marL="171450" indent="-171450" defTabSz="457200">
              <a:spcBef>
                <a:spcPts val="600"/>
              </a:spcBef>
              <a:buSzPct val="115000"/>
              <a:buChar char="•"/>
            </a:pPr>
            <a:r>
              <a:t>Long(er)-term storage: Converted into fat (triglycerides).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76" descr="Picture 1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traight Connector 178"/>
          <p:cNvSpPr/>
          <p:nvPr/>
        </p:nvSpPr>
        <p:spPr>
          <a:xfrm>
            <a:off x="1047126" y="1816099"/>
            <a:ext cx="7055474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0" name="Google Shape;170;p25"/>
          <p:cNvSpPr txBox="1">
            <a:spLocks noGrp="1"/>
          </p:cNvSpPr>
          <p:nvPr>
            <p:ph type="title"/>
          </p:nvPr>
        </p:nvSpPr>
        <p:spPr>
          <a:xfrm>
            <a:off x="971551" y="736598"/>
            <a:ext cx="7200897" cy="9779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16052">
              <a:lnSpc>
                <a:spcPct val="90000"/>
              </a:lnSpc>
              <a:defRPr sz="4004"/>
            </a:lvl1pPr>
          </a:lstStyle>
          <a:p>
            <a:r>
              <a:t>The G-words: Metabolic processess</a:t>
            </a:r>
          </a:p>
        </p:txBody>
      </p:sp>
      <p:sp>
        <p:nvSpPr>
          <p:cNvPr id="311" name="Google Shape;171;p25"/>
          <p:cNvSpPr txBox="1">
            <a:spLocks noGrp="1"/>
          </p:cNvSpPr>
          <p:nvPr>
            <p:ph type="body" sz="quarter" idx="1"/>
          </p:nvPr>
        </p:nvSpPr>
        <p:spPr>
          <a:xfrm>
            <a:off x="971550" y="1917699"/>
            <a:ext cx="4692651" cy="195205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425450" indent="-285750" defTabSz="457200">
              <a:lnSpc>
                <a:spcPct val="90000"/>
              </a:lnSpc>
              <a:spcBef>
                <a:spcPts val="600"/>
              </a:spcBef>
              <a:buSzPct val="115000"/>
              <a:defRPr sz="1400"/>
            </a:pPr>
            <a:r>
              <a:t>Glycogenesis: Creating glycogen from glucose (storing). </a:t>
            </a:r>
          </a:p>
          <a:p>
            <a:pPr marL="425450" indent="-285750" defTabSz="457200">
              <a:lnSpc>
                <a:spcPct val="90000"/>
              </a:lnSpc>
              <a:spcBef>
                <a:spcPts val="600"/>
              </a:spcBef>
              <a:buSzPct val="115000"/>
              <a:defRPr sz="1400"/>
            </a:pPr>
            <a:r>
              <a:t>Glycogenolysis: Breaking down glycogen from glucose (using storage).</a:t>
            </a:r>
          </a:p>
          <a:p>
            <a:pPr marL="425450" indent="-285750" defTabSz="457200">
              <a:lnSpc>
                <a:spcPct val="90000"/>
              </a:lnSpc>
              <a:spcBef>
                <a:spcPts val="600"/>
              </a:spcBef>
              <a:buSzPct val="115000"/>
              <a:defRPr sz="1400"/>
            </a:pPr>
            <a:r>
              <a:t>Gluconeogenesis: Making “new” glucose from non-carbohydrate sources.</a:t>
            </a:r>
          </a:p>
        </p:txBody>
      </p:sp>
      <p:pic>
        <p:nvPicPr>
          <p:cNvPr id="312" name="Google Shape;172;p25" descr="Google Shape;172;p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769" y="2119596"/>
            <a:ext cx="2054797" cy="1952057"/>
          </a:xfrm>
          <a:prstGeom prst="rect">
            <a:avLst/>
          </a:prstGeom>
          <a:ln w="57150">
            <a:solidFill>
              <a:srgbClr val="808080"/>
            </a:solidFill>
            <a:miter/>
          </a:ln>
        </p:spPr>
      </p:pic>
      <p:sp>
        <p:nvSpPr>
          <p:cNvPr id="313" name="TextBox 1"/>
          <p:cNvSpPr txBox="1"/>
          <p:nvPr/>
        </p:nvSpPr>
        <p:spPr>
          <a:xfrm>
            <a:off x="1013348" y="4241078"/>
            <a:ext cx="676914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85750" indent="-285750">
              <a:lnSpc>
                <a:spcPct val="90000"/>
              </a:lnSpc>
              <a:spcBef>
                <a:spcPts val="600"/>
              </a:spcBef>
              <a:defRPr b="1"/>
            </a:lvl1pPr>
          </a:lstStyle>
          <a:p>
            <a:r>
              <a:t>Glucose → glucose-6-phosphate → glucose-1-phosphate → glycogen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204" descr="Picture 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traight Connector 206"/>
          <p:cNvSpPr/>
          <p:nvPr/>
        </p:nvSpPr>
        <p:spPr>
          <a:xfrm>
            <a:off x="1047126" y="1816099"/>
            <a:ext cx="7055474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7" name="Google Shape;198;p29"/>
          <p:cNvSpPr txBox="1">
            <a:spLocks noGrp="1"/>
          </p:cNvSpPr>
          <p:nvPr>
            <p:ph type="title"/>
          </p:nvPr>
        </p:nvSpPr>
        <p:spPr>
          <a:xfrm>
            <a:off x="971551" y="736598"/>
            <a:ext cx="7200897" cy="9779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defRPr sz="4400"/>
            </a:lvl1pPr>
          </a:lstStyle>
          <a:p>
            <a:r>
              <a:t>Building and storing</a:t>
            </a:r>
          </a:p>
        </p:txBody>
      </p:sp>
      <p:sp>
        <p:nvSpPr>
          <p:cNvPr id="318" name="Google Shape;199;p29"/>
          <p:cNvSpPr txBox="1">
            <a:spLocks noGrp="1"/>
          </p:cNvSpPr>
          <p:nvPr>
            <p:ph type="body" sz="half" idx="1"/>
          </p:nvPr>
        </p:nvSpPr>
        <p:spPr>
          <a:xfrm>
            <a:off x="971550" y="1917699"/>
            <a:ext cx="7055475" cy="2489203"/>
          </a:xfrm>
          <a:prstGeom prst="rect">
            <a:avLst/>
          </a:prstGeom>
        </p:spPr>
        <p:txBody>
          <a:bodyPr lIns="45719" tIns="45719" rIns="45719" bIns="45719"/>
          <a:lstStyle/>
          <a:p>
            <a:pPr indent="-316985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600"/>
            </a:pPr>
            <a:r>
              <a:rPr b="1"/>
              <a:t>Glucose into Amino Acids:</a:t>
            </a:r>
            <a:r>
              <a:t> glucose provides the "carbon skeleton" to build non-essential amino acids. More than fuel. It’s a building material.</a:t>
            </a:r>
          </a:p>
          <a:p>
            <a:pPr indent="-316985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endParaRPr/>
          </a:p>
          <a:p>
            <a:pPr indent="-316985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endParaRPr/>
          </a:p>
          <a:p>
            <a:pPr indent="-316985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500"/>
            </a:pPr>
            <a:r>
              <a:rPr b="1"/>
              <a:t>Glucose into fat:</a:t>
            </a:r>
            <a:r>
              <a:t> When glycogen stores are full, excess glucose is converted into triglycerides. This is a primary driver of weight gain.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204" descr="Picture 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traight Connector 206"/>
          <p:cNvSpPr/>
          <p:nvPr/>
        </p:nvSpPr>
        <p:spPr>
          <a:xfrm>
            <a:off x="1047126" y="1816099"/>
            <a:ext cx="7055474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2" name="Google Shape;198;p29"/>
          <p:cNvSpPr txBox="1">
            <a:spLocks noGrp="1"/>
          </p:cNvSpPr>
          <p:nvPr>
            <p:ph type="title"/>
          </p:nvPr>
        </p:nvSpPr>
        <p:spPr>
          <a:xfrm>
            <a:off x="971551" y="736598"/>
            <a:ext cx="7200897" cy="9779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defRPr sz="4400"/>
            </a:lvl1pPr>
          </a:lstStyle>
          <a:p>
            <a:r>
              <a:t>Energy metrics: BMR and BMI</a:t>
            </a:r>
          </a:p>
        </p:txBody>
      </p:sp>
      <p:sp>
        <p:nvSpPr>
          <p:cNvPr id="323" name="Google Shape;199;p29"/>
          <p:cNvSpPr txBox="1">
            <a:spLocks noGrp="1"/>
          </p:cNvSpPr>
          <p:nvPr>
            <p:ph type="body" sz="half" idx="1"/>
          </p:nvPr>
        </p:nvSpPr>
        <p:spPr>
          <a:xfrm>
            <a:off x="971550" y="1917699"/>
            <a:ext cx="4692651" cy="2489203"/>
          </a:xfrm>
          <a:prstGeom prst="rect">
            <a:avLst/>
          </a:prstGeom>
        </p:spPr>
        <p:txBody>
          <a:bodyPr lIns="45719" tIns="45719" rIns="45719" bIns="45719"/>
          <a:lstStyle/>
          <a:p>
            <a:pPr indent="-316985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r>
              <a:t>The basal metabolic rate (BMR) is the number of calories your body uses to perform basic life functions while at rest. </a:t>
            </a:r>
          </a:p>
          <a:p>
            <a:pPr indent="-316985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r>
              <a:t>The BMR accounts for up to 70% of calories burned in a day. </a:t>
            </a:r>
          </a:p>
          <a:p>
            <a:pPr indent="-316985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endParaRPr/>
          </a:p>
          <a:p>
            <a:pPr indent="-316985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endParaRPr/>
          </a:p>
          <a:p>
            <a:pPr indent="-316985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r>
              <a:t>The body mass index (BMI) is used to estimate the amount of body fat by using your height and weight measurements. </a:t>
            </a:r>
          </a:p>
        </p:txBody>
      </p:sp>
      <p:pic>
        <p:nvPicPr>
          <p:cNvPr id="324" name="Google Shape;200;p29" descr="Google Shape;200;p29"/>
          <p:cNvPicPr>
            <a:picLocks noChangeAspect="1"/>
          </p:cNvPicPr>
          <p:nvPr/>
        </p:nvPicPr>
        <p:blipFill>
          <a:blip r:embed="rId3"/>
          <a:srcRect r="3964" b="5"/>
          <a:stretch>
            <a:fillRect/>
          </a:stretch>
        </p:blipFill>
        <p:spPr>
          <a:xfrm>
            <a:off x="6257962" y="1836736"/>
            <a:ext cx="1220856" cy="1271170"/>
          </a:xfrm>
          <a:prstGeom prst="rect">
            <a:avLst/>
          </a:prstGeom>
          <a:ln w="57150">
            <a:solidFill>
              <a:srgbClr val="808080"/>
            </a:solidFill>
            <a:miter/>
          </a:ln>
        </p:spPr>
      </p:pic>
      <p:pic>
        <p:nvPicPr>
          <p:cNvPr id="325" name="Picture 2" descr="Picture 2"/>
          <p:cNvPicPr>
            <a:picLocks noChangeAspect="1"/>
          </p:cNvPicPr>
          <p:nvPr/>
        </p:nvPicPr>
        <p:blipFill>
          <a:blip r:embed="rId4"/>
          <a:srcRect t="4108" b="11983"/>
          <a:stretch>
            <a:fillRect/>
          </a:stretch>
        </p:blipFill>
        <p:spPr>
          <a:xfrm>
            <a:off x="5902164" y="3380951"/>
            <a:ext cx="1932473" cy="1073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174" descr="Picture 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traight Connector 176"/>
          <p:cNvSpPr/>
          <p:nvPr/>
        </p:nvSpPr>
        <p:spPr>
          <a:xfrm>
            <a:off x="1047126" y="1816099"/>
            <a:ext cx="7055474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9" name="Google Shape;142;p21"/>
          <p:cNvSpPr txBox="1">
            <a:spLocks noGrp="1"/>
          </p:cNvSpPr>
          <p:nvPr>
            <p:ph type="title"/>
          </p:nvPr>
        </p:nvSpPr>
        <p:spPr>
          <a:xfrm>
            <a:off x="971551" y="736598"/>
            <a:ext cx="7200897" cy="9779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defRPr sz="4400"/>
            </a:lvl1pPr>
          </a:lstStyle>
          <a:p>
            <a:r>
              <a:t>The spark plugs (vitamins)</a:t>
            </a:r>
          </a:p>
        </p:txBody>
      </p:sp>
      <p:sp>
        <p:nvSpPr>
          <p:cNvPr id="330" name="Google Shape;143;p21"/>
          <p:cNvSpPr txBox="1">
            <a:spLocks noGrp="1"/>
          </p:cNvSpPr>
          <p:nvPr>
            <p:ph type="body" sz="half" idx="1"/>
          </p:nvPr>
        </p:nvSpPr>
        <p:spPr>
          <a:xfrm>
            <a:off x="971550" y="1917699"/>
            <a:ext cx="7326802" cy="248920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171450" indent="-171450" defTabSz="457200">
              <a:spcBef>
                <a:spcPts val="600"/>
              </a:spcBef>
              <a:buSzPct val="115000"/>
              <a:buChar char="•"/>
            </a:pPr>
            <a:r>
              <a:t>Water-soluble vitamins (B and C): Act as coenzymes in carbohydrate metabolism. Need them daily because they aren’t stored.</a:t>
            </a:r>
          </a:p>
          <a:p>
            <a:pPr marL="171450" indent="-171450" defTabSz="457200">
              <a:spcBef>
                <a:spcPts val="600"/>
              </a:spcBef>
              <a:buSzPct val="115000"/>
              <a:buChar char="•"/>
            </a:pPr>
            <a:endParaRPr/>
          </a:p>
          <a:p>
            <a:pPr marL="171450" indent="-171450" defTabSz="457200">
              <a:spcBef>
                <a:spcPts val="600"/>
              </a:spcBef>
              <a:buSzPct val="115000"/>
              <a:buChar char="•"/>
            </a:pPr>
            <a:r>
              <a:t>Fat-soluble vitamins (A, D, E, K): Vitamin D modulates glucose metabolism indirectly (via insulin sensitivity for example). Stored in fat tissue and liver.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222;p32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/>
          <a:lstStyle/>
          <a:p>
            <a:r>
              <a:t>Thank you!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30" descr="Picture 10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traight Connector 1032"/>
          <p:cNvSpPr/>
          <p:nvPr/>
        </p:nvSpPr>
        <p:spPr>
          <a:xfrm>
            <a:off x="1047126" y="1816099"/>
            <a:ext cx="7055474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5" name="Picture 1034" descr="Picture 1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Google Shape;68;p14"/>
          <p:cNvSpPr txBox="1">
            <a:spLocks noGrp="1"/>
          </p:cNvSpPr>
          <p:nvPr>
            <p:ph type="title"/>
          </p:nvPr>
        </p:nvSpPr>
        <p:spPr>
          <a:xfrm>
            <a:off x="4570808" y="736598"/>
            <a:ext cx="3601639" cy="9779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lnSpc>
                <a:spcPct val="90000"/>
              </a:lnSpc>
              <a:defRPr sz="3100"/>
            </a:lvl1pPr>
          </a:lstStyle>
          <a:p>
            <a:r>
              <a:t>Function of Carbohydrates </a:t>
            </a:r>
          </a:p>
        </p:txBody>
      </p:sp>
      <p:sp>
        <p:nvSpPr>
          <p:cNvPr id="217" name="Rectangle 1036"/>
          <p:cNvSpPr/>
          <p:nvPr/>
        </p:nvSpPr>
        <p:spPr>
          <a:xfrm>
            <a:off x="819481" y="819149"/>
            <a:ext cx="3387759" cy="3386330"/>
          </a:xfrm>
          <a:prstGeom prst="rect">
            <a:avLst/>
          </a:prstGeom>
          <a:solidFill>
            <a:srgbClr val="FFFFFF"/>
          </a:solidFill>
          <a:ln w="57150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060" y="1057655"/>
            <a:ext cx="2322504" cy="289408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traight Connector 1038"/>
          <p:cNvSpPr/>
          <p:nvPr/>
        </p:nvSpPr>
        <p:spPr>
          <a:xfrm>
            <a:off x="4570808" y="1800479"/>
            <a:ext cx="3601639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0" name="Google Shape;69;p14"/>
          <p:cNvSpPr txBox="1">
            <a:spLocks noGrp="1"/>
          </p:cNvSpPr>
          <p:nvPr>
            <p:ph type="body" sz="quarter" idx="1"/>
          </p:nvPr>
        </p:nvSpPr>
        <p:spPr>
          <a:xfrm>
            <a:off x="4570808" y="1917699"/>
            <a:ext cx="3601639" cy="248920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294322" indent="-171450" defTabSz="457200">
              <a:lnSpc>
                <a:spcPct val="90000"/>
              </a:lnSpc>
              <a:spcBef>
                <a:spcPts val="600"/>
              </a:spcBef>
              <a:buSzPct val="115000"/>
              <a:buChar char="•"/>
              <a:defRPr sz="1100" b="1"/>
            </a:pPr>
            <a:r>
              <a:t>Organic molecule</a:t>
            </a:r>
            <a:r>
              <a:rPr b="0"/>
              <a:t> composed of </a:t>
            </a:r>
            <a:r>
              <a:t>carbon</a:t>
            </a:r>
            <a:r>
              <a:rPr b="0"/>
              <a:t>, </a:t>
            </a:r>
            <a:r>
              <a:t>hydrogen</a:t>
            </a:r>
            <a:r>
              <a:rPr b="0"/>
              <a:t>, and </a:t>
            </a:r>
            <a:r>
              <a:t>oxygen</a:t>
            </a:r>
            <a:r>
              <a:rPr b="0"/>
              <a:t> (with modifications)</a:t>
            </a:r>
          </a:p>
          <a:p>
            <a:pPr marL="294322" indent="-171450" defTabSz="457200">
              <a:lnSpc>
                <a:spcPct val="90000"/>
              </a:lnSpc>
              <a:spcBef>
                <a:spcPts val="600"/>
              </a:spcBef>
              <a:buSzPct val="115000"/>
              <a:buChar char="•"/>
              <a:defRPr sz="1100" b="1"/>
            </a:pPr>
            <a:r>
              <a:t>Primary source of energy</a:t>
            </a:r>
            <a:r>
              <a:rPr b="0"/>
              <a:t> for </a:t>
            </a:r>
            <a:r>
              <a:t>the majority of body tissues</a:t>
            </a:r>
          </a:p>
          <a:p>
            <a:pPr marL="775018" lvl="1" indent="-171450" defTabSz="457200">
              <a:lnSpc>
                <a:spcPct val="90000"/>
              </a:lnSpc>
              <a:spcBef>
                <a:spcPts val="600"/>
              </a:spcBef>
              <a:buSzPct val="115000"/>
              <a:buChar char="•"/>
              <a:defRPr sz="900" b="1"/>
            </a:pPr>
            <a:r>
              <a:t>RBCs</a:t>
            </a:r>
            <a:r>
              <a:rPr b="0"/>
              <a:t>, </a:t>
            </a:r>
            <a:r>
              <a:t>brain</a:t>
            </a:r>
            <a:r>
              <a:rPr b="0"/>
              <a:t>, and </a:t>
            </a:r>
            <a:r>
              <a:t>renal medulla</a:t>
            </a:r>
            <a:r>
              <a:rPr b="0"/>
              <a:t> rely </a:t>
            </a:r>
            <a:r>
              <a:t>exclusively </a:t>
            </a:r>
            <a:r>
              <a:rPr b="0"/>
              <a:t>on carbohydrates </a:t>
            </a:r>
            <a:endParaRPr sz="1500"/>
          </a:p>
          <a:p>
            <a:pPr marL="294322" indent="-171450" defTabSz="457200">
              <a:lnSpc>
                <a:spcPct val="90000"/>
              </a:lnSpc>
              <a:spcBef>
                <a:spcPts val="600"/>
              </a:spcBef>
              <a:buSzPct val="115000"/>
              <a:buChar char="•"/>
              <a:defRPr sz="1100" b="1"/>
            </a:pPr>
            <a:r>
              <a:t>Minor structural </a:t>
            </a:r>
            <a:r>
              <a:rPr b="0"/>
              <a:t>and </a:t>
            </a:r>
            <a:r>
              <a:t>signaling</a:t>
            </a:r>
            <a:r>
              <a:rPr b="0"/>
              <a:t> roles</a:t>
            </a:r>
          </a:p>
          <a:p>
            <a:pPr marL="294322" indent="-171450" defTabSz="457200">
              <a:lnSpc>
                <a:spcPct val="90000"/>
              </a:lnSpc>
              <a:spcBef>
                <a:spcPts val="600"/>
              </a:spcBef>
              <a:buSzPct val="115000"/>
              <a:buChar char="•"/>
              <a:defRPr sz="1100"/>
            </a:pPr>
            <a:r>
              <a:t>Comprises approximately </a:t>
            </a:r>
            <a:r>
              <a:rPr b="1"/>
              <a:t>50% of the global diet</a:t>
            </a:r>
            <a:r>
              <a:t> </a:t>
            </a:r>
          </a:p>
          <a:p>
            <a:pPr marL="775018" lvl="1" indent="-171450" defTabSz="457200">
              <a:lnSpc>
                <a:spcPct val="90000"/>
              </a:lnSpc>
              <a:spcBef>
                <a:spcPts val="600"/>
              </a:spcBef>
              <a:buSzPct val="115000"/>
              <a:buChar char="•"/>
              <a:defRPr sz="900"/>
            </a:pPr>
            <a:r>
              <a:t>Primarily as </a:t>
            </a:r>
            <a:r>
              <a:rPr b="1"/>
              <a:t>polysaccharide starches</a:t>
            </a:r>
            <a:r>
              <a:t> (amylose, amylopectin)</a:t>
            </a:r>
            <a:endParaRPr sz="1500"/>
          </a:p>
          <a:p>
            <a:pPr marL="775018" lvl="1" indent="-171450" defTabSz="457200">
              <a:lnSpc>
                <a:spcPct val="90000"/>
              </a:lnSpc>
              <a:spcBef>
                <a:spcPts val="600"/>
              </a:spcBef>
              <a:buSzPct val="115000"/>
              <a:buChar char="•"/>
              <a:defRPr sz="900"/>
            </a:pPr>
            <a:r>
              <a:t>Less commonly as </a:t>
            </a:r>
            <a:r>
              <a:rPr b="1"/>
              <a:t>disaccharides</a:t>
            </a:r>
            <a:r>
              <a:t> (maltose, galactose, lactose) or </a:t>
            </a:r>
            <a:r>
              <a:rPr b="1"/>
              <a:t>monosaccharides </a:t>
            </a:r>
            <a:r>
              <a:t>(glucose, fructose)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75;p15"/>
          <p:cNvSpPr txBox="1">
            <a:spLocks noGrp="1"/>
          </p:cNvSpPr>
          <p:nvPr>
            <p:ph type="title"/>
          </p:nvPr>
        </p:nvSpPr>
        <p:spPr>
          <a:xfrm>
            <a:off x="360699" y="369376"/>
            <a:ext cx="8520602" cy="831300"/>
          </a:xfrm>
          <a:prstGeom prst="rect">
            <a:avLst/>
          </a:prstGeom>
        </p:spPr>
        <p:txBody>
          <a:bodyPr/>
          <a:lstStyle/>
          <a:p>
            <a:r>
              <a:t>Structure of Carbohydrates: Monosaccharides  </a:t>
            </a:r>
          </a:p>
        </p:txBody>
      </p:sp>
      <p:sp>
        <p:nvSpPr>
          <p:cNvPr id="223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Simplest </a:t>
            </a:r>
            <a:r>
              <a:rPr b="0"/>
              <a:t>form of carbohydrate, consisting of </a:t>
            </a:r>
            <a:r>
              <a:t>one sugar unit </a:t>
            </a:r>
            <a:r>
              <a:rPr b="0"/>
              <a:t>with the general formula </a:t>
            </a:r>
            <a:r>
              <a:t>C</a:t>
            </a:r>
            <a:r>
              <a:rPr baseline="-25000"/>
              <a:t>n</a:t>
            </a:r>
            <a:r>
              <a:t>H</a:t>
            </a:r>
            <a:r>
              <a:rPr baseline="-25000"/>
              <a:t>2n</a:t>
            </a:r>
            <a:r>
              <a:t>O</a:t>
            </a:r>
            <a:r>
              <a:rPr baseline="-25000"/>
              <a:t>n</a:t>
            </a:r>
          </a:p>
        </p:txBody>
      </p:sp>
      <p:pic>
        <p:nvPicPr>
          <p:cNvPr id="224" name="Google Shape;77;p15" descr="Google Shape;77;p15"/>
          <p:cNvPicPr>
            <a:picLocks noChangeAspect="1"/>
          </p:cNvPicPr>
          <p:nvPr/>
        </p:nvPicPr>
        <p:blipFill>
          <a:blip r:embed="rId2"/>
          <a:srcRect l="109" r="119"/>
          <a:stretch>
            <a:fillRect/>
          </a:stretch>
        </p:blipFill>
        <p:spPr>
          <a:xfrm>
            <a:off x="625507" y="1989520"/>
            <a:ext cx="1575078" cy="170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78;p15" descr="Google Shape;78;p15"/>
          <p:cNvPicPr>
            <a:picLocks noChangeAspect="1"/>
          </p:cNvPicPr>
          <p:nvPr/>
        </p:nvPicPr>
        <p:blipFill>
          <a:blip r:embed="rId3"/>
          <a:srcRect t="169" b="159"/>
          <a:stretch>
            <a:fillRect/>
          </a:stretch>
        </p:blipFill>
        <p:spPr>
          <a:xfrm>
            <a:off x="2467549" y="2002213"/>
            <a:ext cx="1572671" cy="171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79;p15" descr="Google Shape;79;p15"/>
          <p:cNvPicPr>
            <a:picLocks noChangeAspect="1"/>
          </p:cNvPicPr>
          <p:nvPr/>
        </p:nvPicPr>
        <p:blipFill>
          <a:blip r:embed="rId4"/>
          <a:srcRect t="99" b="99"/>
          <a:stretch>
            <a:fillRect/>
          </a:stretch>
        </p:blipFill>
        <p:spPr>
          <a:xfrm>
            <a:off x="4621000" y="1962349"/>
            <a:ext cx="2103608" cy="179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80;p15" descr="Google Shape;80;p15"/>
          <p:cNvPicPr>
            <a:picLocks noChangeAspect="1"/>
          </p:cNvPicPr>
          <p:nvPr/>
        </p:nvPicPr>
        <p:blipFill>
          <a:blip r:embed="rId5"/>
          <a:srcRect l="189" r="189"/>
          <a:stretch>
            <a:fillRect/>
          </a:stretch>
        </p:blipFill>
        <p:spPr>
          <a:xfrm>
            <a:off x="6991570" y="1924761"/>
            <a:ext cx="1573765" cy="178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Google Shape;81;p15"/>
          <p:cNvSpPr txBox="1"/>
          <p:nvPr/>
        </p:nvSpPr>
        <p:spPr>
          <a:xfrm>
            <a:off x="859689" y="3827105"/>
            <a:ext cx="1079136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Glucose</a:t>
            </a:r>
          </a:p>
        </p:txBody>
      </p:sp>
      <p:sp>
        <p:nvSpPr>
          <p:cNvPr id="229" name="Google Shape;82;p15"/>
          <p:cNvSpPr txBox="1"/>
          <p:nvPr/>
        </p:nvSpPr>
        <p:spPr>
          <a:xfrm>
            <a:off x="2666064" y="3814624"/>
            <a:ext cx="1282396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Galactose</a:t>
            </a:r>
          </a:p>
        </p:txBody>
      </p:sp>
      <p:sp>
        <p:nvSpPr>
          <p:cNvPr id="230" name="Google Shape;83;p15"/>
          <p:cNvSpPr txBox="1"/>
          <p:nvPr/>
        </p:nvSpPr>
        <p:spPr>
          <a:xfrm>
            <a:off x="4864103" y="3800980"/>
            <a:ext cx="1175660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Fructose</a:t>
            </a:r>
          </a:p>
        </p:txBody>
      </p:sp>
      <p:sp>
        <p:nvSpPr>
          <p:cNvPr id="231" name="Google Shape;84;p15"/>
          <p:cNvSpPr txBox="1"/>
          <p:nvPr/>
        </p:nvSpPr>
        <p:spPr>
          <a:xfrm>
            <a:off x="7306568" y="3814624"/>
            <a:ext cx="1163088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Ribose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89;p16"/>
          <p:cNvSpPr txBox="1">
            <a:spLocks noGrp="1"/>
          </p:cNvSpPr>
          <p:nvPr>
            <p:ph type="title"/>
          </p:nvPr>
        </p:nvSpPr>
        <p:spPr>
          <a:xfrm>
            <a:off x="513391" y="315050"/>
            <a:ext cx="8520602" cy="831300"/>
          </a:xfrm>
          <a:prstGeom prst="rect">
            <a:avLst/>
          </a:prstGeom>
        </p:spPr>
        <p:txBody>
          <a:bodyPr/>
          <a:lstStyle/>
          <a:p>
            <a:r>
              <a:t>Structure of Carbohydrates: Disaccharides</a:t>
            </a:r>
          </a:p>
        </p:txBody>
      </p:sp>
      <p:sp>
        <p:nvSpPr>
          <p:cNvPr id="234" name="Google Shape;90;p16"/>
          <p:cNvSpPr txBox="1">
            <a:spLocks noGrp="1"/>
          </p:cNvSpPr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r>
              <a:t>Carbohydrate composed of </a:t>
            </a:r>
            <a:r>
              <a:rPr b="1"/>
              <a:t>two monosaccharides </a:t>
            </a:r>
            <a:r>
              <a:t>bound by a </a:t>
            </a:r>
            <a:r>
              <a:rPr b="1"/>
              <a:t>glycosidic linkage</a:t>
            </a:r>
            <a:r>
              <a:t> via </a:t>
            </a:r>
            <a:r>
              <a:rPr b="1"/>
              <a:t>dehydration synthesis</a:t>
            </a:r>
            <a:r>
              <a:t>  </a:t>
            </a:r>
          </a:p>
        </p:txBody>
      </p:sp>
      <p:pic>
        <p:nvPicPr>
          <p:cNvPr id="235" name="Google Shape;91;p16" descr="Google Shape;91;p16"/>
          <p:cNvPicPr>
            <a:picLocks noChangeAspect="1"/>
          </p:cNvPicPr>
          <p:nvPr/>
        </p:nvPicPr>
        <p:blipFill>
          <a:blip r:embed="rId2"/>
          <a:srcRect t="169" b="169"/>
          <a:stretch>
            <a:fillRect/>
          </a:stretch>
        </p:blipFill>
        <p:spPr>
          <a:xfrm>
            <a:off x="593578" y="1971724"/>
            <a:ext cx="2166277" cy="1457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Google Shape;92;p16" descr="Google Shape;92;p16"/>
          <p:cNvPicPr>
            <a:picLocks noChangeAspect="1"/>
          </p:cNvPicPr>
          <p:nvPr/>
        </p:nvPicPr>
        <p:blipFill>
          <a:blip r:embed="rId3"/>
          <a:srcRect t="218" b="209"/>
          <a:stretch>
            <a:fillRect/>
          </a:stretch>
        </p:blipFill>
        <p:spPr>
          <a:xfrm>
            <a:off x="3016310" y="2409798"/>
            <a:ext cx="2950885" cy="10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Google Shape;93;p16" descr="Google Shape;93;p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420" y="2082099"/>
            <a:ext cx="2608653" cy="134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Google Shape;94;p16"/>
          <p:cNvSpPr txBox="1"/>
          <p:nvPr/>
        </p:nvSpPr>
        <p:spPr>
          <a:xfrm>
            <a:off x="727343" y="3497726"/>
            <a:ext cx="2115056" cy="102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Maltose </a:t>
            </a:r>
          </a:p>
          <a:p>
            <a:pPr algn="ctr"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(glucose + glucose; α-1,4 linkage)</a:t>
            </a:r>
          </a:p>
        </p:txBody>
      </p:sp>
      <p:sp>
        <p:nvSpPr>
          <p:cNvPr id="239" name="Google Shape;95;p16"/>
          <p:cNvSpPr txBox="1"/>
          <p:nvPr/>
        </p:nvSpPr>
        <p:spPr>
          <a:xfrm>
            <a:off x="3421557" y="3428998"/>
            <a:ext cx="2300885" cy="102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Lactose </a:t>
            </a:r>
          </a:p>
          <a:p>
            <a:pPr algn="ctr"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(glucose + galactose; β-1,4 linkage)</a:t>
            </a:r>
          </a:p>
        </p:txBody>
      </p:sp>
      <p:sp>
        <p:nvSpPr>
          <p:cNvPr id="240" name="Google Shape;96;p16"/>
          <p:cNvSpPr txBox="1"/>
          <p:nvPr/>
        </p:nvSpPr>
        <p:spPr>
          <a:xfrm>
            <a:off x="6301601" y="3428998"/>
            <a:ext cx="2199226" cy="102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Sucrose</a:t>
            </a:r>
          </a:p>
          <a:p>
            <a:pPr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(glucose + fructose;</a:t>
            </a:r>
          </a:p>
          <a:p>
            <a:pPr algn="ctr"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α-1, β-2 linkage)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101;p17"/>
          <p:cNvSpPr txBox="1">
            <a:spLocks noGrp="1"/>
          </p:cNvSpPr>
          <p:nvPr>
            <p:ph type="title"/>
          </p:nvPr>
        </p:nvSpPr>
        <p:spPr>
          <a:xfrm>
            <a:off x="388449" y="320348"/>
            <a:ext cx="8520602" cy="831300"/>
          </a:xfrm>
          <a:prstGeom prst="rect">
            <a:avLst/>
          </a:prstGeom>
        </p:spPr>
        <p:txBody>
          <a:bodyPr/>
          <a:lstStyle/>
          <a:p>
            <a:r>
              <a:t>Structure of Carbohydrates: Polysaccharides</a:t>
            </a:r>
          </a:p>
        </p:txBody>
      </p:sp>
      <p:sp>
        <p:nvSpPr>
          <p:cNvPr id="243" name="Google Shape;102;p17"/>
          <p:cNvSpPr txBox="1">
            <a:spLocks noGrp="1"/>
          </p:cNvSpPr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r>
              <a:t>Carbohydrate composed of </a:t>
            </a:r>
            <a:r>
              <a:rPr b="1"/>
              <a:t>100s - 1000s of linked monosaccharide units</a:t>
            </a:r>
          </a:p>
        </p:txBody>
      </p:sp>
      <p:pic>
        <p:nvPicPr>
          <p:cNvPr id="244" name="Google Shape;103;p17" descr="Google Shape;103;p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00" y="2224450"/>
            <a:ext cx="2524176" cy="97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Google Shape;104;p17" descr="Google Shape;104;p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425" y="1657225"/>
            <a:ext cx="2370651" cy="188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Google Shape;105;p17" descr="Google Shape;105;p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250" y="1613361"/>
            <a:ext cx="1769350" cy="174995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Google Shape;106;p17"/>
          <p:cNvSpPr txBox="1"/>
          <p:nvPr/>
        </p:nvSpPr>
        <p:spPr>
          <a:xfrm>
            <a:off x="515592" y="3405990"/>
            <a:ext cx="2341598" cy="130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Amylose</a:t>
            </a:r>
          </a:p>
          <a:p>
            <a:pPr algn="ctr">
              <a:defRPr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 </a:t>
            </a:r>
            <a:r>
              <a:rPr b="0"/>
              <a:t>Linear glucose chain (α-1,4 linkages)</a:t>
            </a:r>
          </a:p>
        </p:txBody>
      </p:sp>
      <p:sp>
        <p:nvSpPr>
          <p:cNvPr id="248" name="Google Shape;107;p17"/>
          <p:cNvSpPr txBox="1"/>
          <p:nvPr/>
        </p:nvSpPr>
        <p:spPr>
          <a:xfrm>
            <a:off x="3089221" y="3343362"/>
            <a:ext cx="2799935" cy="157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Amylopectin </a:t>
            </a:r>
          </a:p>
          <a:p>
            <a:pPr algn="ctr"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Linear glucose chain (α-1,4 linkages) and branches (α-1,6 linkages)</a:t>
            </a:r>
            <a:endParaRPr b="1"/>
          </a:p>
        </p:txBody>
      </p:sp>
      <p:sp>
        <p:nvSpPr>
          <p:cNvPr id="249" name="Google Shape;108;p17"/>
          <p:cNvSpPr txBox="1"/>
          <p:nvPr/>
        </p:nvSpPr>
        <p:spPr>
          <a:xfrm>
            <a:off x="5888135" y="3200350"/>
            <a:ext cx="2825626" cy="157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Glycogen </a:t>
            </a:r>
          </a:p>
          <a:p>
            <a:pPr algn="ctr"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Linear glucose chain (α-1,4 linkages) and branches (α-1,6 linkages) around central glycogenin protein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113;p18"/>
          <p:cNvSpPr txBox="1">
            <a:spLocks noGrp="1"/>
          </p:cNvSpPr>
          <p:nvPr>
            <p:ph type="title"/>
          </p:nvPr>
        </p:nvSpPr>
        <p:spPr>
          <a:xfrm>
            <a:off x="529024" y="346363"/>
            <a:ext cx="8520601" cy="8313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Carbohydrate Digestion in the Upper GI Tract</a:t>
            </a:r>
          </a:p>
        </p:txBody>
      </p:sp>
      <p:sp>
        <p:nvSpPr>
          <p:cNvPr id="252" name="Google Shape;114;p18"/>
          <p:cNvSpPr txBox="1">
            <a:spLocks noGrp="1"/>
          </p:cNvSpPr>
          <p:nvPr>
            <p:ph type="body" sz="half" idx="1"/>
          </p:nvPr>
        </p:nvSpPr>
        <p:spPr>
          <a:xfrm>
            <a:off x="373230" y="1112169"/>
            <a:ext cx="5072702" cy="3416401"/>
          </a:xfrm>
          <a:prstGeom prst="rect">
            <a:avLst/>
          </a:prstGeom>
        </p:spPr>
        <p:txBody>
          <a:bodyPr/>
          <a:lstStyle/>
          <a:p>
            <a:r>
              <a:t>Mouth</a:t>
            </a:r>
          </a:p>
          <a:p>
            <a:pPr marL="914400" lvl="1" indent="-317500">
              <a:buSzPts val="1500"/>
              <a:defRPr sz="1500" b="1"/>
            </a:pPr>
            <a:r>
              <a:t>Mechanical digestion</a:t>
            </a:r>
            <a:r>
              <a:rPr b="0"/>
              <a:t>: teeth and tongue increase the enzymatic surface area via </a:t>
            </a:r>
            <a:r>
              <a:t>mastication</a:t>
            </a:r>
            <a:r>
              <a:rPr b="0"/>
              <a:t> </a:t>
            </a:r>
          </a:p>
          <a:p>
            <a:pPr marL="914400" lvl="1" indent="-317500">
              <a:buSzPts val="1500"/>
              <a:defRPr sz="1500" b="1"/>
            </a:pPr>
            <a:r>
              <a:t>Chemical digestion</a:t>
            </a:r>
            <a:r>
              <a:rPr b="0"/>
              <a:t>: salivary glands secrete </a:t>
            </a:r>
            <a:r>
              <a:t>salivary amylase</a:t>
            </a:r>
            <a:r>
              <a:rPr b="0"/>
              <a:t> to produce maltose and shortened polysaccharides from starch </a:t>
            </a:r>
          </a:p>
          <a:p>
            <a:r>
              <a:t>Esophagus</a:t>
            </a:r>
          </a:p>
          <a:p>
            <a:pPr marL="914400" lvl="1" indent="-317500">
              <a:buSzPts val="1500"/>
              <a:defRPr sz="1500" b="1"/>
            </a:pPr>
            <a:r>
              <a:t>Transportation</a:t>
            </a:r>
            <a:r>
              <a:rPr b="0"/>
              <a:t> of the </a:t>
            </a:r>
            <a:r>
              <a:t>bolus</a:t>
            </a:r>
            <a:r>
              <a:rPr b="0"/>
              <a:t> via </a:t>
            </a:r>
            <a:r>
              <a:t>peristalsis</a:t>
            </a:r>
            <a:r>
              <a:rPr b="0"/>
              <a:t> </a:t>
            </a:r>
          </a:p>
          <a:p>
            <a:r>
              <a:t>Stomach </a:t>
            </a:r>
          </a:p>
          <a:p>
            <a:pPr marL="914400" lvl="1" indent="-317500">
              <a:buSzPts val="1500"/>
              <a:defRPr sz="1500" b="1"/>
            </a:pPr>
            <a:r>
              <a:t>Denaturation</a:t>
            </a:r>
            <a:r>
              <a:rPr b="0"/>
              <a:t> of salivary amylase </a:t>
            </a:r>
          </a:p>
        </p:txBody>
      </p:sp>
      <p:pic>
        <p:nvPicPr>
          <p:cNvPr id="253" name="Screenshot 2025-11-19 at 11.04.38 PM.pngGoogle Shape;115;p18" descr="Screenshot 2025-11-19 at 11.04.38 PM.pngGoogle Shape;115;p18"/>
          <p:cNvPicPr>
            <a:picLocks noChangeAspect="1"/>
          </p:cNvPicPr>
          <p:nvPr/>
        </p:nvPicPr>
        <p:blipFill>
          <a:blip r:embed="rId2"/>
          <a:srcRect r="6462"/>
          <a:stretch>
            <a:fillRect/>
          </a:stretch>
        </p:blipFill>
        <p:spPr>
          <a:xfrm>
            <a:off x="6848723" y="1214425"/>
            <a:ext cx="1796781" cy="341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Google Shape;116;p18" descr="Google Shape;116;p18"/>
          <p:cNvPicPr>
            <a:picLocks noChangeAspect="1"/>
          </p:cNvPicPr>
          <p:nvPr/>
        </p:nvPicPr>
        <p:blipFill>
          <a:blip r:embed="rId3"/>
          <a:srcRect l="3418" t="11536" b="8289"/>
          <a:stretch>
            <a:fillRect/>
          </a:stretch>
        </p:blipFill>
        <p:spPr>
          <a:xfrm>
            <a:off x="4789325" y="2323687"/>
            <a:ext cx="2059399" cy="170965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Google Shape;117;p18"/>
          <p:cNvSpPr/>
          <p:nvPr/>
        </p:nvSpPr>
        <p:spPr>
          <a:xfrm>
            <a:off x="7061875" y="1594024"/>
            <a:ext cx="1019401" cy="621002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</p:txBody>
      </p:sp>
      <p:sp>
        <p:nvSpPr>
          <p:cNvPr id="256" name="Google Shape;118;p18"/>
          <p:cNvSpPr/>
          <p:nvPr/>
        </p:nvSpPr>
        <p:spPr>
          <a:xfrm flipH="1">
            <a:off x="4856250" y="1595450"/>
            <a:ext cx="2211301" cy="832499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7" name="Google Shape;121;p18"/>
          <p:cNvSpPr/>
          <p:nvPr/>
        </p:nvSpPr>
        <p:spPr>
          <a:xfrm flipH="1">
            <a:off x="6672299" y="2214575"/>
            <a:ext cx="1404901" cy="171450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133" descr="Picture 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traight Connector 130"/>
          <p:cNvSpPr/>
          <p:nvPr/>
        </p:nvSpPr>
        <p:spPr>
          <a:xfrm>
            <a:off x="1047126" y="1816099"/>
            <a:ext cx="7055474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1" name="Rectangle 137"/>
          <p:cNvSpPr/>
          <p:nvPr/>
        </p:nvSpPr>
        <p:spPr>
          <a:xfrm>
            <a:off x="-1" y="0"/>
            <a:ext cx="9141716" cy="514350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2" name="Picture 139" descr="Picture 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Google Shape;126;p19"/>
          <p:cNvSpPr txBox="1">
            <a:spLocks noGrp="1"/>
          </p:cNvSpPr>
          <p:nvPr>
            <p:ph type="title"/>
          </p:nvPr>
        </p:nvSpPr>
        <p:spPr>
          <a:xfrm>
            <a:off x="885075" y="736598"/>
            <a:ext cx="4765976" cy="9779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lnSpc>
                <a:spcPct val="90000"/>
              </a:lnSpc>
              <a:defRPr sz="3100"/>
            </a:lvl1pPr>
          </a:lstStyle>
          <a:p>
            <a:r>
              <a:t>Small Intestine: Digestion in the Duodenum</a:t>
            </a:r>
          </a:p>
        </p:txBody>
      </p:sp>
      <p:sp>
        <p:nvSpPr>
          <p:cNvPr id="264" name="Straight Connector 141"/>
          <p:cNvSpPr/>
          <p:nvPr/>
        </p:nvSpPr>
        <p:spPr>
          <a:xfrm>
            <a:off x="1107791" y="1800479"/>
            <a:ext cx="4320542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5" name="Google Shape;127;p19"/>
          <p:cNvSpPr txBox="1">
            <a:spLocks noGrp="1"/>
          </p:cNvSpPr>
          <p:nvPr>
            <p:ph type="body" sz="half" idx="1"/>
          </p:nvPr>
        </p:nvSpPr>
        <p:spPr>
          <a:xfrm>
            <a:off x="875538" y="1917699"/>
            <a:ext cx="4785050" cy="248920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285750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r>
              <a:t>Stomach → Pyloric sphincter → duodenum</a:t>
            </a:r>
          </a:p>
          <a:p>
            <a:pPr marL="285750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r>
              <a:t>Pancreatic amylase</a:t>
            </a:r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r>
              <a:t>Starches (glucose chains!)</a:t>
            </a:r>
            <a:endParaRPr sz="1500"/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r>
              <a:t>ɑ-1,4 glycosidic bonds</a:t>
            </a:r>
            <a:endParaRPr sz="1500"/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r>
              <a:t>Maltooligosaccharide slurry</a:t>
            </a:r>
            <a:endParaRPr sz="1500"/>
          </a:p>
          <a:p>
            <a:pPr marL="285750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r>
              <a:t>Sucrose and Lactose</a:t>
            </a:r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r>
              <a:t>Unfazed by amylase</a:t>
            </a:r>
            <a:endParaRPr sz="1500"/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/>
            </a:pPr>
            <a:r>
              <a:t>No ɑ-1,4 linkage!</a:t>
            </a:r>
          </a:p>
        </p:txBody>
      </p:sp>
      <p:pic>
        <p:nvPicPr>
          <p:cNvPr id="266" name="Screenshot 2025-11-18 at 8.44.17 PM.pngGoogle Shape;129;p19" descr="Screenshot 2025-11-18 at 8.44.17 PM.pngGoogle Shape;129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93" y="868517"/>
            <a:ext cx="1800457" cy="1549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Screenshot 2025-11-17 at 3.56.14 PM.pngGoogle Shape;128;p19" descr="Screenshot 2025-11-17 at 3.56.14 PM.pngGoogle Shape;128;p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051" y="2571749"/>
            <a:ext cx="2441991" cy="1936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41" descr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traight Connector 143"/>
          <p:cNvSpPr/>
          <p:nvPr/>
        </p:nvSpPr>
        <p:spPr>
          <a:xfrm>
            <a:off x="1047126" y="1816099"/>
            <a:ext cx="7055474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4" name="Rectangle 145"/>
          <p:cNvSpPr/>
          <p:nvPr/>
        </p:nvSpPr>
        <p:spPr>
          <a:xfrm>
            <a:off x="-1" y="0"/>
            <a:ext cx="9141716" cy="514350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5" name="Picture 147" descr="Picture 1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" y="893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Google Shape;134;p20"/>
          <p:cNvSpPr txBox="1">
            <a:spLocks noGrp="1"/>
          </p:cNvSpPr>
          <p:nvPr>
            <p:ph type="title"/>
          </p:nvPr>
        </p:nvSpPr>
        <p:spPr>
          <a:xfrm>
            <a:off x="885075" y="736598"/>
            <a:ext cx="4765976" cy="9779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lnSpc>
                <a:spcPct val="90000"/>
              </a:lnSpc>
              <a:defRPr sz="3100"/>
            </a:lvl1pPr>
          </a:lstStyle>
          <a:p>
            <a:r>
              <a:t>Small Intestine: The Brush Border</a:t>
            </a:r>
          </a:p>
        </p:txBody>
      </p:sp>
      <p:sp>
        <p:nvSpPr>
          <p:cNvPr id="277" name="Straight Connector 149"/>
          <p:cNvSpPr/>
          <p:nvPr/>
        </p:nvSpPr>
        <p:spPr>
          <a:xfrm>
            <a:off x="1107791" y="1800479"/>
            <a:ext cx="4320542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8" name="Google Shape;136;p20"/>
          <p:cNvSpPr txBox="1">
            <a:spLocks noGrp="1"/>
          </p:cNvSpPr>
          <p:nvPr>
            <p:ph type="body" sz="half" idx="1"/>
          </p:nvPr>
        </p:nvSpPr>
        <p:spPr>
          <a:xfrm>
            <a:off x="875538" y="1917699"/>
            <a:ext cx="4785050" cy="2489203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/>
          <a:p>
            <a:pPr marL="285750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r>
              <a:t>Brush Border</a:t>
            </a:r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r>
              <a:rPr lang="en-US"/>
              <a:t>Holds</a:t>
            </a:r>
            <a:r>
              <a:rPr b="0"/>
              <a:t> digestive enzymes and transports proteins</a:t>
            </a:r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r>
              <a:t>Microvilli of the villi:</a:t>
            </a:r>
            <a:r>
              <a:rPr b="0"/>
              <a:t> Increase surface area </a:t>
            </a:r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endParaRPr sz="1500"/>
          </a:p>
          <a:p>
            <a:pPr marL="285750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r>
              <a:t>Finishing Carbohydrate digestion</a:t>
            </a:r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r>
              <a:t>Lactase:</a:t>
            </a:r>
            <a:r>
              <a:rPr b="0"/>
              <a:t> lactose → glucose + galactose</a:t>
            </a:r>
            <a:endParaRPr sz="1500"/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r>
              <a:t>Sucrase:</a:t>
            </a:r>
            <a:r>
              <a:rPr b="0"/>
              <a:t> sucrose → glucose + fructose</a:t>
            </a:r>
            <a:endParaRPr sz="1500"/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r>
              <a:t>Maltase:</a:t>
            </a:r>
            <a:r>
              <a:rPr b="0"/>
              <a:t> maltose → glucose + glucose</a:t>
            </a:r>
            <a:endParaRPr sz="1500"/>
          </a:p>
          <a:p>
            <a:pPr marL="742950" lvl="1" indent="-285750" defTabSz="457200">
              <a:lnSpc>
                <a:spcPct val="81000"/>
              </a:lnSpc>
              <a:spcBef>
                <a:spcPts val="600"/>
              </a:spcBef>
              <a:buSzPct val="115000"/>
              <a:buChar char="•"/>
              <a:defRPr sz="1400" b="1"/>
            </a:pPr>
            <a:r>
              <a:t>α-</a:t>
            </a:r>
            <a:r>
              <a:rPr err="1"/>
              <a:t>Dextrinase</a:t>
            </a:r>
            <a:r>
              <a:t>: </a:t>
            </a:r>
            <a:r>
              <a:rPr b="0"/>
              <a:t>branches → glucose</a:t>
            </a:r>
          </a:p>
        </p:txBody>
      </p:sp>
      <p:pic>
        <p:nvPicPr>
          <p:cNvPr id="279" name="intestine-Structures-wall-projections-folds-mucous-membrane.jpeg" descr="intestine-Structures-wall-projections-folds-mucous-membran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961" y="2741060"/>
            <a:ext cx="4011517" cy="1692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f0427980-800px-wm.jpg" descr="f0427980-800px-w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268" y="862028"/>
            <a:ext cx="1876903" cy="1876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74" descr="Picture 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51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traight Connector 176"/>
          <p:cNvSpPr/>
          <p:nvPr/>
        </p:nvSpPr>
        <p:spPr>
          <a:xfrm>
            <a:off x="1047126" y="1816099"/>
            <a:ext cx="7055474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Google Shape;142;p21"/>
          <p:cNvSpPr txBox="1">
            <a:spLocks noGrp="1"/>
          </p:cNvSpPr>
          <p:nvPr>
            <p:ph type="title"/>
          </p:nvPr>
        </p:nvSpPr>
        <p:spPr>
          <a:xfrm>
            <a:off x="971551" y="736598"/>
            <a:ext cx="7200897" cy="9779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defRPr sz="4400"/>
            </a:lvl1pPr>
          </a:lstStyle>
          <a:p>
            <a:r>
              <a:t>Small Intestine: Absorption </a:t>
            </a:r>
          </a:p>
        </p:txBody>
      </p:sp>
      <p:sp>
        <p:nvSpPr>
          <p:cNvPr id="285" name="Google Shape;143;p21"/>
          <p:cNvSpPr txBox="1">
            <a:spLocks noGrp="1"/>
          </p:cNvSpPr>
          <p:nvPr>
            <p:ph type="body" sz="half" idx="1"/>
          </p:nvPr>
        </p:nvSpPr>
        <p:spPr>
          <a:xfrm>
            <a:off x="971550" y="1917699"/>
            <a:ext cx="4692651" cy="2824066"/>
          </a:xfrm>
          <a:prstGeom prst="rect">
            <a:avLst/>
          </a:prstGeom>
        </p:spPr>
        <p:txBody>
          <a:bodyPr lIns="45719" tIns="45719" rIns="45719" bIns="45719" anchor="t">
            <a:normAutofit fontScale="92500"/>
          </a:bodyPr>
          <a:lstStyle/>
          <a:p>
            <a:pPr marL="169545" indent="-169545" defTabSz="452627">
              <a:spcBef>
                <a:spcPts val="500"/>
              </a:spcBef>
              <a:buSzPct val="115000"/>
              <a:buChar char="•"/>
              <a:defRPr sz="1782"/>
            </a:pPr>
            <a:r>
              <a:t>Transfer into the epithelial cell </a:t>
            </a:r>
            <a:endParaRPr lang="en-US"/>
          </a:p>
          <a:p>
            <a:pPr marL="622300" lvl="1" indent="-169545" defTabSz="452627">
              <a:spcBef>
                <a:spcPts val="500"/>
              </a:spcBef>
              <a:buSzPct val="115000"/>
              <a:buFont typeface="Arial"/>
              <a:buChar char="•"/>
              <a:defRPr sz="1485" b="1"/>
            </a:pPr>
            <a:r>
              <a:t>Na</a:t>
            </a:r>
            <a:r>
              <a:rPr baseline="29979"/>
              <a:t>+</a:t>
            </a:r>
            <a:r>
              <a:t>/K</a:t>
            </a:r>
            <a:r>
              <a:rPr baseline="29979"/>
              <a:t>+</a:t>
            </a:r>
            <a:r>
              <a:t> ATPase:</a:t>
            </a:r>
            <a:r>
              <a:rPr b="0"/>
              <a:t> Moves sodium out of the intestinal cell, creating a low sodium concentration</a:t>
            </a:r>
          </a:p>
          <a:p>
            <a:pPr marL="622300" lvl="1" indent="-169545" defTabSz="452627">
              <a:spcBef>
                <a:spcPts val="500"/>
              </a:spcBef>
              <a:buSzPct val="115000"/>
              <a:buFont typeface="Arial"/>
              <a:buChar char="•"/>
              <a:defRPr sz="1485" b="1"/>
            </a:pPr>
            <a:r>
              <a:t>SGLT1:</a:t>
            </a:r>
            <a:r>
              <a:rPr b="0"/>
              <a:t> Brings glucose and galactose into the cell with sodium.</a:t>
            </a:r>
          </a:p>
          <a:p>
            <a:pPr marL="622300" lvl="1" indent="-169545" defTabSz="452627">
              <a:spcBef>
                <a:spcPts val="500"/>
              </a:spcBef>
              <a:buSzPct val="115000"/>
              <a:buFont typeface="Arial"/>
              <a:buChar char="•"/>
              <a:defRPr sz="1485" b="1"/>
            </a:pPr>
            <a:r>
              <a:t>GLUT5:</a:t>
            </a:r>
            <a:r>
              <a:rPr b="0"/>
              <a:t> Through facilitated diffusion, transports fructose inside the cell.</a:t>
            </a:r>
          </a:p>
          <a:p>
            <a:pPr marL="169545" indent="-169545" defTabSz="452627">
              <a:spcBef>
                <a:spcPts val="500"/>
              </a:spcBef>
              <a:buSzPct val="115000"/>
              <a:buChar char="•"/>
              <a:defRPr sz="1782"/>
            </a:pPr>
            <a:r>
              <a:t>Transfers to the bloodstream</a:t>
            </a:r>
          </a:p>
          <a:p>
            <a:pPr marL="622300" lvl="1" indent="-169545" defTabSz="452627">
              <a:spcBef>
                <a:spcPts val="500"/>
              </a:spcBef>
              <a:buSzPct val="115000"/>
              <a:buFont typeface="Arial"/>
              <a:buChar char="•"/>
              <a:defRPr sz="1485" b="1"/>
            </a:pPr>
            <a:r>
              <a:rPr sz="1450"/>
              <a:t>GLUT2:</a:t>
            </a:r>
            <a:r>
              <a:rPr sz="1450" b="0"/>
              <a:t> facilitated diffusion; five and six carbons</a:t>
            </a:r>
          </a:p>
          <a:p>
            <a:pPr marL="452755" lvl="1" indent="0" defTabSz="452627">
              <a:spcBef>
                <a:spcPts val="500"/>
              </a:spcBef>
              <a:buSzPct val="114999"/>
              <a:buNone/>
              <a:defRPr sz="1485" b="1"/>
            </a:pPr>
            <a:r>
              <a:rPr lang="en-US" sz="1450"/>
              <a:t>GLUT2: </a:t>
            </a:r>
            <a:r>
              <a:rPr lang="en-US" sz="1300"/>
              <a:t>It is a facilitative glucose transporter in the intestine, that mediates the passive transmembrane transport of glucose</a:t>
            </a:r>
            <a:endParaRPr lang="en-US" sz="1300">
              <a:solidFill>
                <a:schemeClr val="tx1"/>
              </a:solidFill>
            </a:endParaRPr>
          </a:p>
        </p:txBody>
      </p:sp>
      <p:pic>
        <p:nvPicPr>
          <p:cNvPr id="286" name="Screenshot 2025-11-17 at 4.43.17 PM.pngGoogle Shape;144;p21" descr="Screenshot 2025-11-17 at 4.43.17 PM.pngGoogle Shape;144;p21"/>
          <p:cNvPicPr>
            <a:picLocks noChangeAspect="1"/>
          </p:cNvPicPr>
          <p:nvPr/>
        </p:nvPicPr>
        <p:blipFill>
          <a:blip r:embed="rId3"/>
          <a:srcRect l="4049" r="3275" b="5"/>
          <a:stretch>
            <a:fillRect/>
          </a:stretch>
        </p:blipFill>
        <p:spPr>
          <a:xfrm>
            <a:off x="5873267" y="2025882"/>
            <a:ext cx="2483332" cy="2380993"/>
          </a:xfrm>
          <a:prstGeom prst="rect">
            <a:avLst/>
          </a:prstGeom>
          <a:ln w="57150">
            <a:solidFill>
              <a:srgbClr val="808080"/>
            </a:solidFill>
            <a:miter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0000FF"/>
      </a:hlink>
      <a:folHlink>
        <a:srgbClr val="FF00FF"/>
      </a:folHlink>
    </a:clrScheme>
    <a:fontScheme name="Organic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0000FF"/>
      </a:hlink>
      <a:folHlink>
        <a:srgbClr val="FF00FF"/>
      </a:folHlink>
    </a:clrScheme>
    <a:fontScheme name="Organic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792</Words>
  <Application>Microsoft Office PowerPoint</Application>
  <PresentationFormat>On-screen Show (16:9)</PresentationFormat>
  <Paragraphs>109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Garamond</vt:lpstr>
      <vt:lpstr>Organic</vt:lpstr>
      <vt:lpstr>Digestion of Carbohydrates</vt:lpstr>
      <vt:lpstr>Function of Carbohydrates </vt:lpstr>
      <vt:lpstr>Structure of Carbohydrates: Monosaccharides  </vt:lpstr>
      <vt:lpstr>Structure of Carbohydrates: Disaccharides</vt:lpstr>
      <vt:lpstr>Structure of Carbohydrates: Polysaccharides</vt:lpstr>
      <vt:lpstr>Carbohydrate Digestion in the Upper GI Tract</vt:lpstr>
      <vt:lpstr>Small Intestine: Digestion in the Duodenum</vt:lpstr>
      <vt:lpstr>Small Intestine: The Brush Border</vt:lpstr>
      <vt:lpstr>Small Intestine: Absorption </vt:lpstr>
      <vt:lpstr>Path in the Blood Stream</vt:lpstr>
      <vt:lpstr>Calories </vt:lpstr>
      <vt:lpstr>Three common fates of carbohydrates that were grate and we ate</vt:lpstr>
      <vt:lpstr>The G-words: Metabolic processess</vt:lpstr>
      <vt:lpstr>Building and storing</vt:lpstr>
      <vt:lpstr>Energy metrics: BMR and BMI</vt:lpstr>
      <vt:lpstr>The spark plugs (vitamins)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Digestion of Carbohydrates</dc:title>
  <dc:creator>WISSMANN_PAUL</dc:creator>
  <cp:lastModifiedBy>WISSMANN_PAUL</cp:lastModifiedBy>
  <cp:revision>2</cp:revision>
  <dcterms:modified xsi:type="dcterms:W3CDTF">2026-05-14T21:50:17Z</dcterms:modified>
</cp:coreProperties>
</file>