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 id="2147483650" r:id="rId2"/>
  </p:sldMasterIdLst>
  <p:notesMasterIdLst>
    <p:notesMasterId r:id="rId25"/>
  </p:notesMasterIdLst>
  <p:sldIdLst>
    <p:sldId id="256" r:id="rId3"/>
    <p:sldId id="257" r:id="rId4"/>
    <p:sldId id="262" r:id="rId5"/>
    <p:sldId id="259" r:id="rId6"/>
    <p:sldId id="260" r:id="rId7"/>
    <p:sldId id="288" r:id="rId8"/>
    <p:sldId id="264" r:id="rId9"/>
    <p:sldId id="263" r:id="rId10"/>
    <p:sldId id="266" r:id="rId11"/>
    <p:sldId id="267" r:id="rId12"/>
    <p:sldId id="290" r:id="rId13"/>
    <p:sldId id="269" r:id="rId14"/>
    <p:sldId id="270" r:id="rId15"/>
    <p:sldId id="291" r:id="rId16"/>
    <p:sldId id="292" r:id="rId17"/>
    <p:sldId id="284" r:id="rId18"/>
    <p:sldId id="287" r:id="rId19"/>
    <p:sldId id="275" r:id="rId20"/>
    <p:sldId id="294" r:id="rId21"/>
    <p:sldId id="277" r:id="rId22"/>
    <p:sldId id="295"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630EC-40C0-E8FE-3AC9-B43423E0BEAB}" v="14" dt="2026-05-14T20:53:11.938"/>
    <p1510:client id="{F6EAE35D-817F-CF54-AB5E-49D1A8E59CD4}" v="608" dt="2026-05-14T15:44:13.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5509B-E923-1F45-80D1-EB84445236AC}"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F87B6-FDB9-3D49-825F-D0A8D035E009}" type="slidenum">
              <a:rPr lang="en-US" smtClean="0"/>
              <a:t>‹#›</a:t>
            </a:fld>
            <a:endParaRPr lang="en-US"/>
          </a:p>
        </p:txBody>
      </p:sp>
    </p:spTree>
    <p:extLst>
      <p:ext uri="{BB962C8B-B14F-4D97-AF65-F5344CB8AC3E}">
        <p14:creationId xmlns:p14="http://schemas.microsoft.com/office/powerpoint/2010/main" val="1568806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DF87B6-FDB9-3D49-825F-D0A8D035E009}" type="slidenum">
              <a:rPr lang="en-US" smtClean="0"/>
              <a:t>18</a:t>
            </a:fld>
            <a:endParaRPr lang="en-US"/>
          </a:p>
        </p:txBody>
      </p:sp>
    </p:spTree>
    <p:extLst>
      <p:ext uri="{BB962C8B-B14F-4D97-AF65-F5344CB8AC3E}">
        <p14:creationId xmlns:p14="http://schemas.microsoft.com/office/powerpoint/2010/main" val="5856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A9A5B-C9FA-6E53-7DED-7DAC986B4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10E1E-5908-9B3E-ACC2-6A5086FC9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8AC22-F6A3-A36E-05D2-2FCF2DA8CE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9243AA-3CFC-AABA-78C7-D22A19B3FB07}"/>
              </a:ext>
            </a:extLst>
          </p:cNvPr>
          <p:cNvSpPr>
            <a:spLocks noGrp="1"/>
          </p:cNvSpPr>
          <p:nvPr>
            <p:ph type="sldNum" sz="quarter" idx="5"/>
          </p:nvPr>
        </p:nvSpPr>
        <p:spPr/>
        <p:txBody>
          <a:bodyPr/>
          <a:lstStyle/>
          <a:p>
            <a:fld id="{F2DF87B6-FDB9-3D49-825F-D0A8D035E009}" type="slidenum">
              <a:rPr lang="en-US" smtClean="0"/>
              <a:t>19</a:t>
            </a:fld>
            <a:endParaRPr lang="en-US"/>
          </a:p>
        </p:txBody>
      </p:sp>
    </p:spTree>
    <p:extLst>
      <p:ext uri="{BB962C8B-B14F-4D97-AF65-F5344CB8AC3E}">
        <p14:creationId xmlns:p14="http://schemas.microsoft.com/office/powerpoint/2010/main" val="37784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DF87B6-FDB9-3D49-825F-D0A8D035E009}" type="slidenum">
              <a:rPr lang="en-US" smtClean="0"/>
              <a:t>20</a:t>
            </a:fld>
            <a:endParaRPr lang="en-US"/>
          </a:p>
        </p:txBody>
      </p:sp>
    </p:spTree>
    <p:extLst>
      <p:ext uri="{BB962C8B-B14F-4D97-AF65-F5344CB8AC3E}">
        <p14:creationId xmlns:p14="http://schemas.microsoft.com/office/powerpoint/2010/main" val="3761254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7CC70CF7-838D-41F7-9297-B5F83BDCEB13}" type="datetimeFigureOut">
              <a:rPr lang="en-US" dirty="0"/>
              <a:t>5/14/2026</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8DFDE724-0293-4953-AE9D-4D814FA589B0}" type="slidenum">
              <a:rPr lang="en-US" dirty="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a:extLst>
                  <a:ext uri="{96DAC541-7B7A-43D3-8B79-37D633B846F1}">
                    <asvg:svgBlip xmlns:asvg="http://schemas.microsoft.com/office/drawing/2016/SVG/main" r:embed="rId2"/>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81076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F836330A-4522-49F4-ACCE-A07321703478}" type="datetimeFigureOut">
              <a:rPr lang="en-US" dirty="0"/>
              <a:t>5/14/2026</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8DFDE724-0293-4953-AE9D-4D814FA589B0}" type="slidenum">
              <a:rPr lang="en-US" dirty="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a:extLst>
                  <a:ext uri="{96DAC541-7B7A-43D3-8B79-37D633B846F1}">
                    <asvg:svgBlip xmlns:asvg="http://schemas.microsoft.com/office/drawing/2016/SVG/main" r:embed="rId2"/>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30048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75EC5DDF-A796-4D56-9973-341789785817}" type="datetimeFigureOut">
              <a:rPr lang="en-US" dirty="0"/>
              <a:t>5/14/2026</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8DFDE724-0293-4953-AE9D-4D814FA589B0}" type="slidenum">
              <a:rPr lang="en-US" dirty="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a:extLst>
                  <a:ext uri="{96DAC541-7B7A-43D3-8B79-37D633B846F1}">
                    <asvg:svgBlip xmlns:asvg="http://schemas.microsoft.com/office/drawing/2016/SVG/main" r:embed="rId2"/>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66393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5/14/2026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000878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5/14/2026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0258708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6CD91AB5-8D64-469B-81DF-A26B406D2B54}" type="datetime1">
              <a:rPr lang="en-US" smtClean="0"/>
              <a:t>5/14/2026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369365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0796B54-ED46-4036-80F8-E8EFB102CB24}" type="datetime1">
              <a:rPr lang="en-US" smtClean="0"/>
              <a:t>5/14/2026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22705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2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5591348"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64B5AC7-D387-41BC-BBB6-F6DD0E8CACDB}" type="datetime1">
              <a:rPr lang="en-US" smtClean="0"/>
              <a:t>5/14/2026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64474340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97718" cy="3739896"/>
          </a:xfrm>
        </p:spPr>
        <p:txBody>
          <a:bodyPr vert="horz" lIns="91440" tIns="45720" rIns="91440" bIns="45720" rtlCol="0" anchor="t">
            <a:normAutofit/>
          </a:bodyPr>
          <a:lstStyle>
            <a:lvl1pPr>
              <a:defRPr lang="en-US" sz="6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A0D73698-4765-4C7F-8C74-6EF048F95E94}" type="datetime1">
              <a:rPr lang="en-US" smtClean="0"/>
              <a:t>5/14/2026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
        <p:nvSpPr>
          <p:cNvPr id="11" name="Picture Placeholder 6">
            <a:extLst>
              <a:ext uri="{FF2B5EF4-FFF2-40B4-BE49-F238E27FC236}">
                <a16:creationId xmlns:a16="http://schemas.microsoft.com/office/drawing/2014/main" id="{8F28510C-0939-D915-FCC8-7D8AD4475782}"/>
              </a:ext>
            </a:extLst>
          </p:cNvPr>
          <p:cNvSpPr>
            <a:spLocks noGrp="1"/>
          </p:cNvSpPr>
          <p:nvPr>
            <p:ph type="pic" sz="quarter" idx="13" hasCustomPrompt="1"/>
          </p:nvPr>
        </p:nvSpPr>
        <p:spPr>
          <a:xfrm>
            <a:off x="6720113" y="342900"/>
            <a:ext cx="5131133" cy="6172200"/>
          </a:xfrm>
          <a:custGeom>
            <a:avLst/>
            <a:gdLst>
              <a:gd name="connsiteX0" fmla="*/ 305905 w 5334000"/>
              <a:gd name="connsiteY0" fmla="*/ 0 h 6172200"/>
              <a:gd name="connsiteX1" fmla="*/ 5028095 w 5334000"/>
              <a:gd name="connsiteY1" fmla="*/ 0 h 6172200"/>
              <a:gd name="connsiteX2" fmla="*/ 5334000 w 5334000"/>
              <a:gd name="connsiteY2" fmla="*/ 305905 h 6172200"/>
              <a:gd name="connsiteX3" fmla="*/ 5334000 w 5334000"/>
              <a:gd name="connsiteY3" fmla="*/ 5866295 h 6172200"/>
              <a:gd name="connsiteX4" fmla="*/ 5028095 w 5334000"/>
              <a:gd name="connsiteY4" fmla="*/ 6172200 h 6172200"/>
              <a:gd name="connsiteX5" fmla="*/ 305905 w 5334000"/>
              <a:gd name="connsiteY5" fmla="*/ 6172200 h 6172200"/>
              <a:gd name="connsiteX6" fmla="*/ 0 w 5334000"/>
              <a:gd name="connsiteY6" fmla="*/ 5866295 h 6172200"/>
              <a:gd name="connsiteX7" fmla="*/ 0 w 5334000"/>
              <a:gd name="connsiteY7" fmla="*/ 305905 h 6172200"/>
              <a:gd name="connsiteX8" fmla="*/ 305905 w 533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6172200">
                <a:moveTo>
                  <a:pt x="305905" y="0"/>
                </a:moveTo>
                <a:lnTo>
                  <a:pt x="5028095" y="0"/>
                </a:lnTo>
                <a:cubicBezTo>
                  <a:pt x="5197042" y="0"/>
                  <a:pt x="5334000" y="136958"/>
                  <a:pt x="5334000" y="305905"/>
                </a:cubicBezTo>
                <a:lnTo>
                  <a:pt x="5334000" y="5866295"/>
                </a:lnTo>
                <a:cubicBezTo>
                  <a:pt x="5334000" y="6035242"/>
                  <a:pt x="5197042" y="6172200"/>
                  <a:pt x="5028095" y="6172200"/>
                </a:cubicBezTo>
                <a:lnTo>
                  <a:pt x="305905" y="6172200"/>
                </a:lnTo>
                <a:cubicBezTo>
                  <a:pt x="136958" y="6172200"/>
                  <a:pt x="0" y="6035242"/>
                  <a:pt x="0" y="5866295"/>
                </a:cubicBezTo>
                <a:lnTo>
                  <a:pt x="0" y="305905"/>
                </a:lnTo>
                <a:cubicBezTo>
                  <a:pt x="0" y="136958"/>
                  <a:pt x="136958" y="0"/>
                  <a:pt x="30590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a:t>
            </a:r>
          </a:p>
        </p:txBody>
      </p:sp>
    </p:spTree>
    <p:extLst>
      <p:ext uri="{BB962C8B-B14F-4D97-AF65-F5344CB8AC3E}">
        <p14:creationId xmlns:p14="http://schemas.microsoft.com/office/powerpoint/2010/main" val="134430287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52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a:solidFill>
                  <a:schemeClr val="tx2"/>
                </a:solidFill>
              </a:defRPr>
            </a:lvl1pPr>
          </a:lstStyle>
          <a:p>
            <a:pPr lvl="0"/>
            <a:r>
              <a:rPr lang="en-US"/>
              <a:t>Click to edit Master subtitle style</a:t>
            </a:r>
          </a:p>
        </p:txBody>
      </p:sp>
      <p:sp>
        <p:nvSpPr>
          <p:cNvPr id="8" name="Picture Placeholder 6">
            <a:extLst>
              <a:ext uri="{FF2B5EF4-FFF2-40B4-BE49-F238E27FC236}">
                <a16:creationId xmlns:a16="http://schemas.microsoft.com/office/drawing/2014/main" id="{55FC269D-AA10-2D35-8DD6-33E0E2CC4064}"/>
              </a:ext>
            </a:extLst>
          </p:cNvPr>
          <p:cNvSpPr>
            <a:spLocks noGrp="1"/>
          </p:cNvSpPr>
          <p:nvPr>
            <p:ph type="pic" sz="quarter" idx="13" hasCustomPrompt="1"/>
          </p:nvPr>
        </p:nvSpPr>
        <p:spPr>
          <a:xfrm>
            <a:off x="347472" y="343038"/>
            <a:ext cx="6257031" cy="6172200"/>
          </a:xfrm>
          <a:custGeom>
            <a:avLst/>
            <a:gdLst>
              <a:gd name="connsiteX0" fmla="*/ 318609 w 6257031"/>
              <a:gd name="connsiteY0" fmla="*/ 0 h 6172200"/>
              <a:gd name="connsiteX1" fmla="*/ 5938422 w 6257031"/>
              <a:gd name="connsiteY1" fmla="*/ 0 h 6172200"/>
              <a:gd name="connsiteX2" fmla="*/ 6257031 w 6257031"/>
              <a:gd name="connsiteY2" fmla="*/ 318609 h 6172200"/>
              <a:gd name="connsiteX3" fmla="*/ 6257031 w 6257031"/>
              <a:gd name="connsiteY3" fmla="*/ 5853591 h 6172200"/>
              <a:gd name="connsiteX4" fmla="*/ 5938422 w 6257031"/>
              <a:gd name="connsiteY4" fmla="*/ 6172200 h 6172200"/>
              <a:gd name="connsiteX5" fmla="*/ 318609 w 6257031"/>
              <a:gd name="connsiteY5" fmla="*/ 6172200 h 6172200"/>
              <a:gd name="connsiteX6" fmla="*/ 0 w 6257031"/>
              <a:gd name="connsiteY6" fmla="*/ 5853591 h 6172200"/>
              <a:gd name="connsiteX7" fmla="*/ 0 w 6257031"/>
              <a:gd name="connsiteY7" fmla="*/ 318609 h 6172200"/>
              <a:gd name="connsiteX8" fmla="*/ 318609 w 6257031"/>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7031" h="6172200">
                <a:moveTo>
                  <a:pt x="318609" y="0"/>
                </a:moveTo>
                <a:lnTo>
                  <a:pt x="5938422" y="0"/>
                </a:lnTo>
                <a:cubicBezTo>
                  <a:pt x="6114385" y="0"/>
                  <a:pt x="6257031" y="142646"/>
                  <a:pt x="6257031" y="318609"/>
                </a:cubicBezTo>
                <a:lnTo>
                  <a:pt x="6257031" y="5853591"/>
                </a:lnTo>
                <a:cubicBezTo>
                  <a:pt x="6257031" y="6029554"/>
                  <a:pt x="6114385" y="6172200"/>
                  <a:pt x="5938422" y="6172200"/>
                </a:cubicBezTo>
                <a:lnTo>
                  <a:pt x="318609" y="6172200"/>
                </a:lnTo>
                <a:cubicBezTo>
                  <a:pt x="142646" y="6172200"/>
                  <a:pt x="0" y="6029554"/>
                  <a:pt x="0" y="5853591"/>
                </a:cubicBezTo>
                <a:lnTo>
                  <a:pt x="0" y="318609"/>
                </a:lnTo>
                <a:cubicBezTo>
                  <a:pt x="0" y="142646"/>
                  <a:pt x="142646" y="0"/>
                  <a:pt x="31860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19A3EA51-69C4-4090-B98A-31CA47A2E35E}" type="datetime1">
              <a:rPr lang="en-US" smtClean="0"/>
              <a:t>5/14/2026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3177138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9317736" cy="4453128"/>
          </a:xfrm>
        </p:spPr>
        <p:txBody>
          <a:bodyPr vert="horz" lIns="91440" tIns="45720" rIns="91440" bIns="45720" rtlCol="0" anchor="t">
            <a:normAutofit/>
          </a:bodyPr>
          <a:lstStyle>
            <a:lvl1pPr>
              <a:defRPr lang="en-US" sz="96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965192"/>
            <a:ext cx="5431536" cy="1289304"/>
          </a:xfrm>
        </p:spPr>
        <p:txBody>
          <a:bodyPr vert="horz" lIns="91440" tIns="45720" rIns="91440" bIns="45720" rtlCol="0" anchor="b">
            <a:normAutofit/>
          </a:bodyPr>
          <a:lstStyle>
            <a:lvl1pPr marL="0" indent="0">
              <a:buNone/>
              <a:defRPr lang="en-US" dirty="0">
                <a:solidFill>
                  <a:schemeClr val="tx2"/>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46633933-AD95-42CF-A390-A7073FD506A1}" type="datetime1">
              <a:rPr lang="en-US" smtClean="0"/>
              <a:t>5/14/2026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73100413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254069DA-BCAC-469D-B81F-5CD529FD1EE6}" type="datetimeFigureOut">
              <a:rPr lang="en-US" dirty="0"/>
              <a:t>5/14/2026</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4016341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4427554"/>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CD50E307-C64C-483A-9485-A61D01D72197}" type="datetime1">
              <a:rPr lang="en-US" smtClean="0"/>
              <a:t>5/14/2026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36826950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93208"/>
            <a:ext cx="5669280" cy="1161288"/>
          </a:xfrm>
        </p:spPr>
        <p:txBody>
          <a:bodyPr vert="horz" lIns="91440" tIns="45720" rIns="91440" bIns="45720" rtlCol="0" anchor="b">
            <a:normAutofit/>
          </a:bodyPr>
          <a:lstStyle>
            <a:lvl1pPr marL="0" indent="0">
              <a:buNone/>
              <a:defRPr lang="en-US" dirty="0">
                <a:solidFill>
                  <a:schemeClr val="tx2"/>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8BC36CA3-7064-4E52-B24E-E3CC37B36CB8}" type="datetime1">
              <a:rPr lang="en-US" smtClean="0"/>
              <a:t>5/14/2026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6231312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bg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7772400" cy="4562856"/>
          </a:xfrm>
        </p:spPr>
        <p:txBody>
          <a:bodyPr anchor="b">
            <a:normAutofit/>
          </a:bodyPr>
          <a:lstStyle>
            <a:lvl1pPr>
              <a:defRPr sz="8000">
                <a:solidFill>
                  <a:schemeClr val="tx2"/>
                </a:solidFill>
              </a:defRPr>
            </a:lvl1pPr>
          </a:lstStyle>
          <a:p>
            <a:r>
              <a:rPr lang="en-US"/>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tx2"/>
                </a:solidFill>
              </a:defRPr>
            </a:lvl1pPr>
          </a:lstStyle>
          <a:p>
            <a:fld id="{333F469A-9BA4-41D9-A358-7174319CB857}" type="datetime1">
              <a:rPr lang="en-US" smtClean="0"/>
              <a:t>5/14/2026</a:t>
            </a:fld>
            <a:endParaRPr lang="en-US"/>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tx2"/>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35838980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98464" y="2423160"/>
            <a:ext cx="5486400" cy="3886200"/>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1BB0C55-2E11-4E7F-9EF8-868B07C6C42C}" type="datetime1">
              <a:rPr lang="en-US" smtClean="0"/>
              <a:t>5/14/2026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7357666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644384" y="1012952"/>
            <a:ext cx="4023360" cy="1636776"/>
          </a:xfrm>
        </p:spPr>
        <p:txBody>
          <a:bodyPr anchor="b">
            <a:normAutofit/>
          </a:bodyPr>
          <a:lstStyle>
            <a:lvl1pPr>
              <a:defRPr sz="4800"/>
            </a:lvl1pPr>
          </a:lstStyle>
          <a:p>
            <a:r>
              <a:rPr lang="en-US"/>
              <a:t>Click to edit Master title style</a:t>
            </a:r>
          </a:p>
        </p:txBody>
      </p:sp>
      <p:sp>
        <p:nvSpPr>
          <p:cNvPr id="10" name="Picture Placeholder 8">
            <a:extLst>
              <a:ext uri="{FF2B5EF4-FFF2-40B4-BE49-F238E27FC236}">
                <a16:creationId xmlns:a16="http://schemas.microsoft.com/office/drawing/2014/main" id="{FE8E4848-C9F6-6844-AB1C-C4F0E8A472A1}"/>
              </a:ext>
            </a:extLst>
          </p:cNvPr>
          <p:cNvSpPr>
            <a:spLocks noGrp="1"/>
          </p:cNvSpPr>
          <p:nvPr>
            <p:ph type="pic" sz="quarter" idx="14" hasCustomPrompt="1"/>
          </p:nvPr>
        </p:nvSpPr>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644384" y="2896616"/>
            <a:ext cx="4023360" cy="3364992"/>
          </a:xfrm>
        </p:spPr>
        <p:txBody>
          <a:bodyPr vert="horz" lIns="91440" tIns="45720" rIns="91440" bIns="45720" rtlCol="0">
            <a:normAutofit/>
          </a:bodyPr>
          <a:lstStyle>
            <a:lvl1pPr marL="342900" indent="-3429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0AC9FCAD-E19B-4A0F-866E-979EDEC4B525}" type="datetime1">
              <a:rPr lang="en-US" smtClean="0"/>
              <a:t>5/14/2026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8308618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97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79B4A14-E3E2-4038-B0C4-0EC5ECBDA17A}" type="datetime1">
              <a:rPr lang="en-US" smtClean="0"/>
              <a:t>5/14/2026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633166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2301396-E7F4-44BB-B3C1-CAADE8EE1BCB}" type="datetime1">
              <a:rPr lang="en-US" smtClean="0"/>
              <a:t>5/14/2026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35841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C603B70-0873-4F91-B20E-188F8FCBC95A}" type="datetime1">
              <a:rPr lang="en-US" smtClean="0"/>
              <a:t>5/14/2026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227031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4032504"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422392" y="640080"/>
            <a:ext cx="597103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A211211-1BBF-43C8-98F1-415153382D43}" type="datetime1">
              <a:rPr lang="en-US" smtClean="0"/>
              <a:t>5/14/2026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59350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425696" y="640080"/>
            <a:ext cx="7159752"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C37F1-4FE0-40C5-A1CC-AC65E60D9E3F}" type="datetime1">
              <a:rPr lang="en-US" smtClean="0"/>
              <a:t>5/14/2026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13880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3134B3F2-5297-4D62-BDB7-590764A696AF}" type="datetimeFigureOut">
              <a:rPr lang="en-US" dirty="0"/>
              <a:t>5/14/2026</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2290968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EF226A48-373B-47E6-1E90-9892366CC9F0}"/>
              </a:ext>
            </a:extLst>
          </p:cNvPr>
          <p:cNvSpPr>
            <a:spLocks noGrp="1"/>
          </p:cNvSpPr>
          <p:nvPr>
            <p:ph type="pic" sz="quarter" idx="13" hasCustomPrompt="1"/>
          </p:nvPr>
        </p:nvSpPr>
        <p:spPr>
          <a:xfrm>
            <a:off x="342900" y="342900"/>
            <a:ext cx="4501152" cy="6172200"/>
          </a:xfrm>
          <a:custGeom>
            <a:avLst/>
            <a:gdLst>
              <a:gd name="connsiteX0" fmla="*/ 332635 w 4501152"/>
              <a:gd name="connsiteY0" fmla="*/ 0 h 6172200"/>
              <a:gd name="connsiteX1" fmla="*/ 4168517 w 4501152"/>
              <a:gd name="connsiteY1" fmla="*/ 0 h 6172200"/>
              <a:gd name="connsiteX2" fmla="*/ 4501152 w 4501152"/>
              <a:gd name="connsiteY2" fmla="*/ 331423 h 6172200"/>
              <a:gd name="connsiteX3" fmla="*/ 4501152 w 4501152"/>
              <a:gd name="connsiteY3" fmla="*/ 5840778 h 6172200"/>
              <a:gd name="connsiteX4" fmla="*/ 4168517 w 4501152"/>
              <a:gd name="connsiteY4" fmla="*/ 6172200 h 6172200"/>
              <a:gd name="connsiteX5" fmla="*/ 332635 w 4501152"/>
              <a:gd name="connsiteY5" fmla="*/ 6172200 h 6172200"/>
              <a:gd name="connsiteX6" fmla="*/ 0 w 4501152"/>
              <a:gd name="connsiteY6" fmla="*/ 5840778 h 6172200"/>
              <a:gd name="connsiteX7" fmla="*/ 0 w 4501152"/>
              <a:gd name="connsiteY7" fmla="*/ 331423 h 6172200"/>
              <a:gd name="connsiteX8" fmla="*/ 332635 w 4501152"/>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1152" h="6172200">
                <a:moveTo>
                  <a:pt x="332635" y="0"/>
                </a:moveTo>
                <a:lnTo>
                  <a:pt x="4168517" y="0"/>
                </a:lnTo>
                <a:cubicBezTo>
                  <a:pt x="4352226" y="0"/>
                  <a:pt x="4501152" y="148383"/>
                  <a:pt x="4501152" y="331423"/>
                </a:cubicBezTo>
                <a:lnTo>
                  <a:pt x="4501152" y="5840778"/>
                </a:lnTo>
                <a:cubicBezTo>
                  <a:pt x="4501152" y="6023817"/>
                  <a:pt x="4352226" y="6172200"/>
                  <a:pt x="4168517" y="6172200"/>
                </a:cubicBezTo>
                <a:lnTo>
                  <a:pt x="332635" y="6172200"/>
                </a:lnTo>
                <a:cubicBezTo>
                  <a:pt x="148926" y="6172200"/>
                  <a:pt x="0" y="6023817"/>
                  <a:pt x="0" y="5840778"/>
                </a:cubicBezTo>
                <a:lnTo>
                  <a:pt x="0" y="331423"/>
                </a:lnTo>
                <a:cubicBezTo>
                  <a:pt x="0" y="148383"/>
                  <a:pt x="148926" y="0"/>
                  <a:pt x="33263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0F37310-2C84-4F72-97F3-ED5E52F7A674}"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702407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ED7373D-8BEF-4D11-A85D-4ADD8461D8CF}" type="datetime1">
              <a:rPr lang="en-US" smtClean="0"/>
              <a:t>5/14/2026</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353304" y="352327"/>
            <a:ext cx="4495799" cy="61722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4235894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9539F8C7-DD74-7177-C2DA-02533B6576FD}"/>
              </a:ext>
            </a:extLst>
          </p:cNvPr>
          <p:cNvSpPr>
            <a:spLocks noGrp="1"/>
          </p:cNvSpPr>
          <p:nvPr>
            <p:ph type="pic" sz="quarter" idx="13" hasCustomPrompt="1"/>
          </p:nvPr>
        </p:nvSpPr>
        <p:spPr>
          <a:xfrm>
            <a:off x="339373"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04D0A65-74B1-4258-9347-517577BEF7B0}"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079675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3B00591-709C-49DC-8FE0-9F32B5969F72}" type="datetime1">
              <a:rPr lang="en-US" smtClean="0"/>
              <a:t>5/14/2026</a:t>
            </a:fld>
            <a:endParaRPr lang="en-US"/>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046768" y="344424"/>
            <a:ext cx="3808553" cy="61722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3861916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53D0D37D-152B-44E6-AB8F-60E41FE679D7}"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494934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93FD62D-5EED-4798-9EBA-B6E1A9B98072}" type="datetime1">
              <a:rPr lang="en-US" smtClean="0"/>
              <a:t>5/14/2026</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2259289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EB281557-D8C5-3666-A17C-BD66A5F9C048}"/>
              </a:ext>
            </a:extLst>
          </p:cNvPr>
          <p:cNvSpPr>
            <a:spLocks noGrp="1"/>
          </p:cNvSpPr>
          <p:nvPr>
            <p:ph type="pic" sz="quarter" idx="13" hasCustomPrompt="1"/>
          </p:nvPr>
        </p:nvSpPr>
        <p:spPr>
          <a:xfrm>
            <a:off x="341522" y="342902"/>
            <a:ext cx="6249778" cy="6172343"/>
          </a:xfrm>
          <a:custGeom>
            <a:avLst/>
            <a:gdLst>
              <a:gd name="connsiteX0" fmla="*/ 258473 w 6249778"/>
              <a:gd name="connsiteY0" fmla="*/ 0 h 6172343"/>
              <a:gd name="connsiteX1" fmla="*/ 5991306 w 6249778"/>
              <a:gd name="connsiteY1" fmla="*/ 0 h 6172343"/>
              <a:gd name="connsiteX2" fmla="*/ 6249778 w 6249778"/>
              <a:gd name="connsiteY2" fmla="*/ 257942 h 6172343"/>
              <a:gd name="connsiteX3" fmla="*/ 6249778 w 6249778"/>
              <a:gd name="connsiteY3" fmla="*/ 5914401 h 6172343"/>
              <a:gd name="connsiteX4" fmla="*/ 5991306 w 6249778"/>
              <a:gd name="connsiteY4" fmla="*/ 6172343 h 6172343"/>
              <a:gd name="connsiteX5" fmla="*/ 258473 w 6249778"/>
              <a:gd name="connsiteY5" fmla="*/ 6172343 h 6172343"/>
              <a:gd name="connsiteX6" fmla="*/ 0 w 6249778"/>
              <a:gd name="connsiteY6" fmla="*/ 5914401 h 6172343"/>
              <a:gd name="connsiteX7" fmla="*/ 0 w 6249778"/>
              <a:gd name="connsiteY7" fmla="*/ 257942 h 6172343"/>
              <a:gd name="connsiteX8" fmla="*/ 258473 w 6249778"/>
              <a:gd name="connsiteY8" fmla="*/ 0 h 617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9778" h="6172343">
                <a:moveTo>
                  <a:pt x="258473" y="0"/>
                </a:moveTo>
                <a:lnTo>
                  <a:pt x="5991306" y="0"/>
                </a:lnTo>
                <a:cubicBezTo>
                  <a:pt x="6134057" y="0"/>
                  <a:pt x="6249778" y="115484"/>
                  <a:pt x="6249778" y="257942"/>
                </a:cubicBezTo>
                <a:lnTo>
                  <a:pt x="6249778" y="5914401"/>
                </a:lnTo>
                <a:cubicBezTo>
                  <a:pt x="6249778" y="6056859"/>
                  <a:pt x="6134057" y="6172343"/>
                  <a:pt x="5991306" y="6172343"/>
                </a:cubicBezTo>
                <a:lnTo>
                  <a:pt x="258473" y="6172343"/>
                </a:lnTo>
                <a:cubicBezTo>
                  <a:pt x="115722" y="6172343"/>
                  <a:pt x="0" y="6056859"/>
                  <a:pt x="0" y="5914401"/>
                </a:cubicBezTo>
                <a:lnTo>
                  <a:pt x="0" y="257942"/>
                </a:lnTo>
                <a:cubicBezTo>
                  <a:pt x="0" y="115484"/>
                  <a:pt x="115722" y="0"/>
                  <a:pt x="258473"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FCFE97D-4F8B-4270-9223-9617008B9FA3}"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943235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1B1D5C-1F84-4585-9043-549E87BD77AE}" type="datetime1">
              <a:rPr lang="en-US" smtClean="0"/>
              <a:t>5/14/2026</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737594" y="342900"/>
            <a:ext cx="6111507" cy="6172338"/>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67882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1EB90F8-5A2D-4795-872B-662FE96339B2}"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353081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4502843" y="342901"/>
            <a:ext cx="7346257"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A22F9C2-5647-4E58-BE9B-A16834D13FE3}"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01477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80D0FAC0-A4F5-4A85-98AE-9E6BDD843B92}" type="datetimeFigureOut">
              <a:rPr lang="en-US" dirty="0"/>
              <a:t>5/14/2026</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3598579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42900" y="342901"/>
            <a:ext cx="7391400" cy="6172200"/>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B124E6D-88B1-474F-9E7C-C29F02FACC38}"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363426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111854"/>
            <a:ext cx="3739279" cy="1389888"/>
          </a:xfrm>
        </p:spPr>
        <p:txBody>
          <a:bodyPr anchor="t">
            <a:normAutofit/>
          </a:bodyPr>
          <a:lstStyle>
            <a:lvl1pPr>
              <a:defRPr sz="3200"/>
            </a:lvl1pPr>
          </a:lstStyle>
          <a:p>
            <a:r>
              <a:rPr lang="en-US"/>
              <a:t>Click to edit Master title style</a:t>
            </a:r>
          </a:p>
        </p:txBody>
      </p:sp>
      <p:sp>
        <p:nvSpPr>
          <p:cNvPr id="19" name="Picture Placeholder 17">
            <a:extLst>
              <a:ext uri="{FF2B5EF4-FFF2-40B4-BE49-F238E27FC236}">
                <a16:creationId xmlns:a16="http://schemas.microsoft.com/office/drawing/2014/main" id="{D5837EDE-723C-6CF6-EB95-3AEDA1F07E9E}"/>
              </a:ext>
            </a:extLst>
          </p:cNvPr>
          <p:cNvSpPr>
            <a:spLocks noGrp="1"/>
          </p:cNvSpPr>
          <p:nvPr>
            <p:ph type="pic" sz="quarter" idx="15" hasCustomPrompt="1"/>
          </p:nvPr>
        </p:nvSpPr>
        <p:spPr>
          <a:xfrm>
            <a:off x="339373" y="320043"/>
            <a:ext cx="11509730" cy="4404825"/>
          </a:xfrm>
          <a:custGeom>
            <a:avLst/>
            <a:gdLst>
              <a:gd name="connsiteX0" fmla="*/ 299132 w 11509730"/>
              <a:gd name="connsiteY0" fmla="*/ 0 h 4404825"/>
              <a:gd name="connsiteX1" fmla="*/ 11210598 w 11509730"/>
              <a:gd name="connsiteY1" fmla="*/ 0 h 4404825"/>
              <a:gd name="connsiteX2" fmla="*/ 11509730 w 11509730"/>
              <a:gd name="connsiteY2" fmla="*/ 299132 h 4404825"/>
              <a:gd name="connsiteX3" fmla="*/ 11509730 w 11509730"/>
              <a:gd name="connsiteY3" fmla="*/ 4105693 h 4404825"/>
              <a:gd name="connsiteX4" fmla="*/ 11210598 w 11509730"/>
              <a:gd name="connsiteY4" fmla="*/ 4404825 h 4404825"/>
              <a:gd name="connsiteX5" fmla="*/ 299132 w 11509730"/>
              <a:gd name="connsiteY5" fmla="*/ 4404825 h 4404825"/>
              <a:gd name="connsiteX6" fmla="*/ 0 w 11509730"/>
              <a:gd name="connsiteY6" fmla="*/ 4105693 h 4404825"/>
              <a:gd name="connsiteX7" fmla="*/ 0 w 11509730"/>
              <a:gd name="connsiteY7" fmla="*/ 299132 h 4404825"/>
              <a:gd name="connsiteX8" fmla="*/ 299132 w 11509730"/>
              <a:gd name="connsiteY8" fmla="*/ 0 h 44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4404825">
                <a:moveTo>
                  <a:pt x="299132" y="0"/>
                </a:moveTo>
                <a:lnTo>
                  <a:pt x="11210598" y="0"/>
                </a:lnTo>
                <a:cubicBezTo>
                  <a:pt x="11375804" y="0"/>
                  <a:pt x="11509730" y="133926"/>
                  <a:pt x="11509730" y="299132"/>
                </a:cubicBezTo>
                <a:lnTo>
                  <a:pt x="11509730" y="4105693"/>
                </a:lnTo>
                <a:cubicBezTo>
                  <a:pt x="11509730" y="4270899"/>
                  <a:pt x="11375804" y="4404825"/>
                  <a:pt x="11210598" y="4404825"/>
                </a:cubicBezTo>
                <a:lnTo>
                  <a:pt x="299132" y="4404825"/>
                </a:lnTo>
                <a:cubicBezTo>
                  <a:pt x="133926" y="4404825"/>
                  <a:pt x="0" y="4270899"/>
                  <a:pt x="0" y="4105693"/>
                </a:cubicBezTo>
                <a:lnTo>
                  <a:pt x="0" y="299132"/>
                </a:lnTo>
                <a:cubicBezTo>
                  <a:pt x="0" y="133926"/>
                  <a:pt x="133926" y="0"/>
                  <a:pt x="29913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0D21C7E-4348-443E-B7C8-EE213DFF1CB1}" type="datetime1">
              <a:rPr lang="en-US" smtClean="0"/>
              <a:t>5/14/2026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51928" y="5111854"/>
            <a:ext cx="6400800"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840167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1BCE7E7D-ED4A-B625-6CB8-4D71682F63D4}"/>
              </a:ext>
            </a:extLst>
          </p:cNvPr>
          <p:cNvSpPr>
            <a:spLocks noGrp="1"/>
          </p:cNvSpPr>
          <p:nvPr>
            <p:ph type="pic" sz="quarter" idx="13" hasCustomPrompt="1"/>
          </p:nvPr>
        </p:nvSpPr>
        <p:spPr>
          <a:xfrm>
            <a:off x="339373" y="320042"/>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5E2BB8D-1BA0-4790-987D-651470CA8928}" type="datetime1">
              <a:rPr lang="en-US" smtClean="0"/>
              <a:t>5/14/2026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711239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9" name="Picture Placeholder 8">
            <a:extLst>
              <a:ext uri="{FF2B5EF4-FFF2-40B4-BE49-F238E27FC236}">
                <a16:creationId xmlns:a16="http://schemas.microsoft.com/office/drawing/2014/main" id="{86A25225-80A2-7139-2A81-39CA926639FF}"/>
              </a:ext>
            </a:extLst>
          </p:cNvPr>
          <p:cNvSpPr>
            <a:spLocks noGrp="1"/>
          </p:cNvSpPr>
          <p:nvPr>
            <p:ph type="pic" sz="quarter" idx="13" hasCustomPrompt="1"/>
          </p:nvPr>
        </p:nvSpPr>
        <p:spPr>
          <a:xfrm>
            <a:off x="339373" y="3067414"/>
            <a:ext cx="11509730" cy="3458229"/>
          </a:xfrm>
          <a:custGeom>
            <a:avLst/>
            <a:gdLst>
              <a:gd name="connsiteX0" fmla="*/ 351529 w 11509730"/>
              <a:gd name="connsiteY0" fmla="*/ 0 h 3458229"/>
              <a:gd name="connsiteX1" fmla="*/ 11158201 w 11509730"/>
              <a:gd name="connsiteY1" fmla="*/ 0 h 3458229"/>
              <a:gd name="connsiteX2" fmla="*/ 11509730 w 11509730"/>
              <a:gd name="connsiteY2" fmla="*/ 351529 h 3458229"/>
              <a:gd name="connsiteX3" fmla="*/ 11509730 w 11509730"/>
              <a:gd name="connsiteY3" fmla="*/ 3106700 h 3458229"/>
              <a:gd name="connsiteX4" fmla="*/ 11158201 w 11509730"/>
              <a:gd name="connsiteY4" fmla="*/ 3458229 h 3458229"/>
              <a:gd name="connsiteX5" fmla="*/ 351529 w 11509730"/>
              <a:gd name="connsiteY5" fmla="*/ 3458229 h 3458229"/>
              <a:gd name="connsiteX6" fmla="*/ 0 w 11509730"/>
              <a:gd name="connsiteY6" fmla="*/ 3106700 h 3458229"/>
              <a:gd name="connsiteX7" fmla="*/ 0 w 11509730"/>
              <a:gd name="connsiteY7" fmla="*/ 351529 h 3458229"/>
              <a:gd name="connsiteX8" fmla="*/ 351529 w 11509730"/>
              <a:gd name="connsiteY8" fmla="*/ 0 h 34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9730" h="3458229">
                <a:moveTo>
                  <a:pt x="351529" y="0"/>
                </a:moveTo>
                <a:lnTo>
                  <a:pt x="11158201" y="0"/>
                </a:lnTo>
                <a:cubicBezTo>
                  <a:pt x="11352345" y="0"/>
                  <a:pt x="11509730" y="157385"/>
                  <a:pt x="11509730" y="351529"/>
                </a:cubicBezTo>
                <a:lnTo>
                  <a:pt x="11509730" y="3106700"/>
                </a:lnTo>
                <a:cubicBezTo>
                  <a:pt x="11509730" y="3300844"/>
                  <a:pt x="11352345" y="3458229"/>
                  <a:pt x="11158201" y="3458229"/>
                </a:cubicBezTo>
                <a:lnTo>
                  <a:pt x="351529" y="3458229"/>
                </a:lnTo>
                <a:cubicBezTo>
                  <a:pt x="157385" y="3458229"/>
                  <a:pt x="0" y="3300844"/>
                  <a:pt x="0" y="3106700"/>
                </a:cubicBezTo>
                <a:lnTo>
                  <a:pt x="0" y="351529"/>
                </a:lnTo>
                <a:cubicBezTo>
                  <a:pt x="0" y="157385"/>
                  <a:pt x="157385" y="0"/>
                  <a:pt x="35152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519672"/>
            <a:ext cx="3494314" cy="338328"/>
          </a:xfrm>
        </p:spPr>
        <p:txBody>
          <a:bodyPr/>
          <a:lstStyle/>
          <a:p>
            <a:fld id="{48CD4B21-9C97-4358-8E22-9F49A31BDF6B}" type="datetime1">
              <a:rPr lang="en-US" smtClean="0"/>
              <a:t>5/14/2026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6519672"/>
            <a:ext cx="2805405" cy="338328"/>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6519672"/>
            <a:ext cx="429207" cy="338328"/>
          </a:xfrm>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746552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10" name="Picture Placeholder 9">
            <a:extLst>
              <a:ext uri="{FF2B5EF4-FFF2-40B4-BE49-F238E27FC236}">
                <a16:creationId xmlns:a16="http://schemas.microsoft.com/office/drawing/2014/main" id="{45F6FDB5-F783-3538-287C-754C11C30975}"/>
              </a:ext>
            </a:extLst>
          </p:cNvPr>
          <p:cNvSpPr>
            <a:spLocks noGrp="1"/>
          </p:cNvSpPr>
          <p:nvPr>
            <p:ph type="pic" sz="quarter" idx="13" hasCustomPrompt="1"/>
          </p:nvPr>
        </p:nvSpPr>
        <p:spPr>
          <a:xfrm>
            <a:off x="429768" y="1828800"/>
            <a:ext cx="6176399" cy="4425696"/>
          </a:xfrm>
          <a:custGeom>
            <a:avLst/>
            <a:gdLst>
              <a:gd name="connsiteX0" fmla="*/ 325421 w 6450717"/>
              <a:gd name="connsiteY0" fmla="*/ 0 h 4425696"/>
              <a:gd name="connsiteX1" fmla="*/ 6125296 w 6450717"/>
              <a:gd name="connsiteY1" fmla="*/ 0 h 4425696"/>
              <a:gd name="connsiteX2" fmla="*/ 6450717 w 6450717"/>
              <a:gd name="connsiteY2" fmla="*/ 325421 h 4425696"/>
              <a:gd name="connsiteX3" fmla="*/ 6450717 w 6450717"/>
              <a:gd name="connsiteY3" fmla="*/ 4100275 h 4425696"/>
              <a:gd name="connsiteX4" fmla="*/ 6125296 w 6450717"/>
              <a:gd name="connsiteY4" fmla="*/ 4425696 h 4425696"/>
              <a:gd name="connsiteX5" fmla="*/ 325421 w 6450717"/>
              <a:gd name="connsiteY5" fmla="*/ 4425696 h 4425696"/>
              <a:gd name="connsiteX6" fmla="*/ 0 w 6450717"/>
              <a:gd name="connsiteY6" fmla="*/ 4100275 h 4425696"/>
              <a:gd name="connsiteX7" fmla="*/ 0 w 6450717"/>
              <a:gd name="connsiteY7" fmla="*/ 325421 h 4425696"/>
              <a:gd name="connsiteX8" fmla="*/ 325421 w 6450717"/>
              <a:gd name="connsiteY8" fmla="*/ 0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50717" h="4425696">
                <a:moveTo>
                  <a:pt x="325421" y="0"/>
                </a:moveTo>
                <a:lnTo>
                  <a:pt x="6125296" y="0"/>
                </a:lnTo>
                <a:cubicBezTo>
                  <a:pt x="6305021" y="0"/>
                  <a:pt x="6450717" y="145696"/>
                  <a:pt x="6450717" y="325421"/>
                </a:cubicBezTo>
                <a:lnTo>
                  <a:pt x="6450717" y="4100275"/>
                </a:lnTo>
                <a:cubicBezTo>
                  <a:pt x="6450717" y="4280000"/>
                  <a:pt x="6305021" y="4425696"/>
                  <a:pt x="6125296" y="4425696"/>
                </a:cubicBezTo>
                <a:lnTo>
                  <a:pt x="325421" y="4425696"/>
                </a:lnTo>
                <a:cubicBezTo>
                  <a:pt x="145696" y="4425696"/>
                  <a:pt x="0" y="4280000"/>
                  <a:pt x="0" y="4100275"/>
                </a:cubicBezTo>
                <a:lnTo>
                  <a:pt x="0" y="325421"/>
                </a:lnTo>
                <a:cubicBezTo>
                  <a:pt x="0" y="145696"/>
                  <a:pt x="145696" y="0"/>
                  <a:pt x="32542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287768" y="1828800"/>
            <a:ext cx="429768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8FABC-5F70-4DE9-8A42-1DE3D93319BF}"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15364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9" name="Picture Placeholder 8">
            <a:extLst>
              <a:ext uri="{FF2B5EF4-FFF2-40B4-BE49-F238E27FC236}">
                <a16:creationId xmlns:a16="http://schemas.microsoft.com/office/drawing/2014/main" id="{F5F2F272-6D18-7E06-3E9A-D10C5C502195}"/>
              </a:ext>
            </a:extLst>
          </p:cNvPr>
          <p:cNvSpPr>
            <a:spLocks noGrp="1"/>
          </p:cNvSpPr>
          <p:nvPr>
            <p:ph type="pic" sz="quarter" idx="13" hasCustomPrompt="1"/>
          </p:nvPr>
        </p:nvSpPr>
        <p:spPr>
          <a:xfrm>
            <a:off x="510075" y="2293496"/>
            <a:ext cx="4775158" cy="4039043"/>
          </a:xfrm>
          <a:custGeom>
            <a:avLst/>
            <a:gdLst>
              <a:gd name="connsiteX0" fmla="*/ 305917 w 4855463"/>
              <a:gd name="connsiteY0" fmla="*/ 0 h 4039043"/>
              <a:gd name="connsiteX1" fmla="*/ 4549547 w 4855463"/>
              <a:gd name="connsiteY1" fmla="*/ 0 h 4039043"/>
              <a:gd name="connsiteX2" fmla="*/ 4849249 w 4855463"/>
              <a:gd name="connsiteY2" fmla="*/ 244264 h 4039043"/>
              <a:gd name="connsiteX3" fmla="*/ 4855463 w 4855463"/>
              <a:gd name="connsiteY3" fmla="*/ 305907 h 4039043"/>
              <a:gd name="connsiteX4" fmla="*/ 4855463 w 4855463"/>
              <a:gd name="connsiteY4" fmla="*/ 3733136 h 4039043"/>
              <a:gd name="connsiteX5" fmla="*/ 4849249 w 4855463"/>
              <a:gd name="connsiteY5" fmla="*/ 3794779 h 4039043"/>
              <a:gd name="connsiteX6" fmla="*/ 4549547 w 4855463"/>
              <a:gd name="connsiteY6" fmla="*/ 4039043 h 4039043"/>
              <a:gd name="connsiteX7" fmla="*/ 305917 w 4855463"/>
              <a:gd name="connsiteY7" fmla="*/ 4039043 h 4039043"/>
              <a:gd name="connsiteX8" fmla="*/ 0 w 4855463"/>
              <a:gd name="connsiteY8" fmla="*/ 3733126 h 4039043"/>
              <a:gd name="connsiteX9" fmla="*/ 0 w 4855463"/>
              <a:gd name="connsiteY9" fmla="*/ 305917 h 4039043"/>
              <a:gd name="connsiteX10" fmla="*/ 305917 w 4855463"/>
              <a:gd name="connsiteY10" fmla="*/ 0 h 403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463" h="4039043">
                <a:moveTo>
                  <a:pt x="305917" y="0"/>
                </a:moveTo>
                <a:lnTo>
                  <a:pt x="4549547" y="0"/>
                </a:lnTo>
                <a:cubicBezTo>
                  <a:pt x="4697381" y="0"/>
                  <a:pt x="4820723" y="104863"/>
                  <a:pt x="4849249" y="244264"/>
                </a:cubicBezTo>
                <a:lnTo>
                  <a:pt x="4855463" y="305907"/>
                </a:lnTo>
                <a:lnTo>
                  <a:pt x="4855463" y="3733136"/>
                </a:lnTo>
                <a:lnTo>
                  <a:pt x="4849249" y="3794779"/>
                </a:lnTo>
                <a:cubicBezTo>
                  <a:pt x="4820723" y="3934180"/>
                  <a:pt x="4697381" y="4039043"/>
                  <a:pt x="4549547" y="4039043"/>
                </a:cubicBezTo>
                <a:lnTo>
                  <a:pt x="305917" y="4039043"/>
                </a:lnTo>
                <a:cubicBezTo>
                  <a:pt x="136964" y="4039043"/>
                  <a:pt x="0" y="3902079"/>
                  <a:pt x="0" y="3733126"/>
                </a:cubicBezTo>
                <a:lnTo>
                  <a:pt x="0" y="305917"/>
                </a:lnTo>
                <a:cubicBezTo>
                  <a:pt x="0" y="136964"/>
                  <a:pt x="136964" y="0"/>
                  <a:pt x="30591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732AAB-0859-49C5-9F81-D3744B520913}"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3067155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2" name="Picture Placeholder 11">
            <a:extLst>
              <a:ext uri="{FF2B5EF4-FFF2-40B4-BE49-F238E27FC236}">
                <a16:creationId xmlns:a16="http://schemas.microsoft.com/office/drawing/2014/main" id="{14639E5C-EF58-65A1-C364-F58DE761581C}"/>
              </a:ext>
            </a:extLst>
          </p:cNvPr>
          <p:cNvSpPr>
            <a:spLocks noGrp="1"/>
          </p:cNvSpPr>
          <p:nvPr>
            <p:ph type="pic" sz="quarter" idx="13" hasCustomPrompt="1"/>
          </p:nvPr>
        </p:nvSpPr>
        <p:spPr>
          <a:xfrm>
            <a:off x="510075" y="2293494"/>
            <a:ext cx="3666744" cy="4039044"/>
          </a:xfrm>
          <a:custGeom>
            <a:avLst/>
            <a:gdLst>
              <a:gd name="connsiteX0" fmla="*/ 292716 w 3666744"/>
              <a:gd name="connsiteY0" fmla="*/ 0 h 4039044"/>
              <a:gd name="connsiteX1" fmla="*/ 3374028 w 3666744"/>
              <a:gd name="connsiteY1" fmla="*/ 0 h 4039044"/>
              <a:gd name="connsiteX2" fmla="*/ 3666744 w 3666744"/>
              <a:gd name="connsiteY2" fmla="*/ 292716 h 4039044"/>
              <a:gd name="connsiteX3" fmla="*/ 3666744 w 3666744"/>
              <a:gd name="connsiteY3" fmla="*/ 3746328 h 4039044"/>
              <a:gd name="connsiteX4" fmla="*/ 3374028 w 3666744"/>
              <a:gd name="connsiteY4" fmla="*/ 4039044 h 4039044"/>
              <a:gd name="connsiteX5" fmla="*/ 292716 w 3666744"/>
              <a:gd name="connsiteY5" fmla="*/ 4039044 h 4039044"/>
              <a:gd name="connsiteX6" fmla="*/ 0 w 3666744"/>
              <a:gd name="connsiteY6" fmla="*/ 3746328 h 4039044"/>
              <a:gd name="connsiteX7" fmla="*/ 0 w 3666744"/>
              <a:gd name="connsiteY7" fmla="*/ 292716 h 4039044"/>
              <a:gd name="connsiteX8" fmla="*/ 292716 w 3666744"/>
              <a:gd name="connsiteY8" fmla="*/ 0 h 403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744" h="4039044">
                <a:moveTo>
                  <a:pt x="292716" y="0"/>
                </a:moveTo>
                <a:lnTo>
                  <a:pt x="3374028" y="0"/>
                </a:lnTo>
                <a:cubicBezTo>
                  <a:pt x="3535691" y="0"/>
                  <a:pt x="3666744" y="131053"/>
                  <a:pt x="3666744" y="292716"/>
                </a:cubicBezTo>
                <a:lnTo>
                  <a:pt x="3666744" y="3746328"/>
                </a:lnTo>
                <a:cubicBezTo>
                  <a:pt x="3666744" y="3907991"/>
                  <a:pt x="3535691" y="4039044"/>
                  <a:pt x="3374028" y="4039044"/>
                </a:cubicBezTo>
                <a:lnTo>
                  <a:pt x="292716" y="4039044"/>
                </a:lnTo>
                <a:cubicBezTo>
                  <a:pt x="131053" y="4039044"/>
                  <a:pt x="0" y="3907991"/>
                  <a:pt x="0" y="3746328"/>
                </a:cubicBezTo>
                <a:lnTo>
                  <a:pt x="0" y="292716"/>
                </a:lnTo>
                <a:cubicBezTo>
                  <a:pt x="0" y="131053"/>
                  <a:pt x="131053" y="0"/>
                  <a:pt x="2927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73C0E27-EFA9-4706-B7B3-384BAC09CA5C}"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709470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400">
                <a:solidFill>
                  <a:schemeClr val="tx2">
                    <a:lumMod val="90000"/>
                    <a:lumOff val="10000"/>
                  </a:schemeClr>
                </a:solidFill>
              </a:defRPr>
            </a:lvl1pPr>
          </a:lstStyle>
          <a:p>
            <a:r>
              <a:rPr lang="en-US"/>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44A38527-6BF7-45BD-8E9C-2BDCA53716A3}" type="datetime1">
              <a:rPr lang="en-US" smtClean="0"/>
              <a:t>5/14/2026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2">
                    <a:lumMod val="90000"/>
                    <a:lumOff val="10000"/>
                  </a:schemeClr>
                </a:solidFill>
              </a:defRPr>
            </a:lvl1pPr>
          </a:lstStyle>
          <a:p>
            <a:pPr lvl="0"/>
            <a:r>
              <a:rPr lang="en-US"/>
              <a:t>##%</a:t>
            </a:r>
          </a:p>
        </p:txBody>
      </p:sp>
    </p:spTree>
    <p:extLst>
      <p:ext uri="{BB962C8B-B14F-4D97-AF65-F5344CB8AC3E}">
        <p14:creationId xmlns:p14="http://schemas.microsoft.com/office/powerpoint/2010/main" val="3797210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93776" y="4992624"/>
            <a:ext cx="11201400" cy="1225296"/>
          </a:xfrm>
        </p:spPr>
        <p:txBody>
          <a:bodyPr anchor="t">
            <a:normAutofit/>
          </a:bodyPr>
          <a:lstStyle>
            <a:lvl1pPr algn="ctr">
              <a:lnSpc>
                <a:spcPct val="120000"/>
              </a:lnSpc>
              <a:defRPr sz="28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AE2D2C4-0829-4B37-AFA9-97EED5EA275A}" type="datetime1">
              <a:rPr lang="en-US" smtClean="0"/>
              <a:t>5/14/2026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93776" y="786384"/>
            <a:ext cx="11201400" cy="4206240"/>
          </a:xfrm>
        </p:spPr>
        <p:txBody>
          <a:bodyPr anchor="b">
            <a:normAutofit/>
          </a:bodyPr>
          <a:lstStyle>
            <a:lvl1pPr marL="0" indent="0" algn="ctr">
              <a:buNone/>
              <a:defRPr sz="27800">
                <a:solidFill>
                  <a:schemeClr val="tx1"/>
                </a:solidFill>
              </a:defRPr>
            </a:lvl1pPr>
          </a:lstStyle>
          <a:p>
            <a:pPr lvl="0"/>
            <a:r>
              <a:rPr lang="en-US"/>
              <a:t>##%</a:t>
            </a:r>
          </a:p>
        </p:txBody>
      </p:sp>
    </p:spTree>
    <p:extLst>
      <p:ext uri="{BB962C8B-B14F-4D97-AF65-F5344CB8AC3E}">
        <p14:creationId xmlns:p14="http://schemas.microsoft.com/office/powerpoint/2010/main" val="396164509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429768" y="4809744"/>
            <a:ext cx="5897880" cy="1353312"/>
          </a:xfrm>
        </p:spPr>
        <p:txBody>
          <a:bodyPr vert="horz" lIns="91440" tIns="45720" rIns="91440" bIns="45720" rtlCol="0" anchor="t">
            <a:normAutofit/>
          </a:bodyPr>
          <a:lstStyle>
            <a:lvl1pPr>
              <a:lnSpc>
                <a:spcPct val="120000"/>
              </a:lnSpc>
              <a:defRPr lang="en-US" sz="2800" dirty="0">
                <a:solidFill>
                  <a:schemeClr val="tx2">
                    <a:lumMod val="90000"/>
                    <a:lumOff val="10000"/>
                  </a:schemeClr>
                </a:solidFill>
              </a:defRPr>
            </a:lvl1pPr>
          </a:lstStyle>
          <a:p>
            <a:pPr lvl="0"/>
            <a:r>
              <a:rPr lang="en-US"/>
              <a:t>Click to edit Master title style</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DE13353C-D70D-4D92-85A4-BE6E7FCC2830}" type="datetime1">
              <a:rPr lang="en-US" smtClean="0"/>
              <a:t>5/14/2026</a:t>
            </a:fld>
            <a:endParaRPr lang="en-US"/>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429768" y="603504"/>
            <a:ext cx="11201400" cy="4206240"/>
          </a:xfrm>
        </p:spPr>
        <p:txBody>
          <a:bodyPr vert="horz" lIns="91440" tIns="45720" rIns="91440" bIns="45720" rtlCol="0" anchor="b">
            <a:normAutofit/>
          </a:bodyPr>
          <a:lstStyle>
            <a:lvl1pPr marL="0" indent="0">
              <a:lnSpc>
                <a:spcPct val="90000"/>
              </a:lnSpc>
              <a:spcBef>
                <a:spcPts val="0"/>
              </a:spcBef>
              <a:buNone/>
              <a:defRPr lang="en-US" sz="27800" dirty="0">
                <a:solidFill>
                  <a:schemeClr val="tx2">
                    <a:lumMod val="90000"/>
                    <a:lumOff val="10000"/>
                  </a:schemeClr>
                </a:solidFill>
              </a:defRPr>
            </a:lvl1pPr>
          </a:lstStyle>
          <a:p>
            <a:pPr lvl="0"/>
            <a:r>
              <a:rPr lang="en-US"/>
              <a:t>##%</a:t>
            </a:r>
          </a:p>
        </p:txBody>
      </p:sp>
    </p:spTree>
    <p:extLst>
      <p:ext uri="{BB962C8B-B14F-4D97-AF65-F5344CB8AC3E}">
        <p14:creationId xmlns:p14="http://schemas.microsoft.com/office/powerpoint/2010/main" val="427805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491F58DF-B20E-4829-8712-7D40EB90064E}" type="datetimeFigureOut">
              <a:rPr lang="en-US" dirty="0"/>
              <a:t>5/14/2026</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96338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67622C3-A8C0-4CE4-AFAA-25D23CB3242F}" type="datetime1">
              <a:rPr lang="en-US" smtClean="0"/>
              <a:t>5/14/2026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2594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B9B6EAC-4E38-4BC4-964B-55A6571A4EBF}" type="datetime1">
              <a:rPr lang="en-US" smtClean="0"/>
              <a:t>5/14/2026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61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CB2DDD8-66B1-484C-ABC1-3F6C2E131531}" type="datetime1">
              <a:rPr lang="en-US" smtClean="0"/>
              <a:t>5/14/2026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8E274F5D-21DC-40EF-8DBA-AB9BB119E939}"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4832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36776" y="5276088"/>
            <a:ext cx="9061704" cy="466344"/>
          </a:xfrm>
        </p:spPr>
        <p:txBody>
          <a:bodyPr anchor="t">
            <a:normAutofit/>
          </a:bodyPr>
          <a:lstStyle>
            <a:lvl1pPr>
              <a:lnSpc>
                <a:spcPct val="120000"/>
              </a:lnSpc>
              <a:defRPr sz="2200" b="1">
                <a:solidFill>
                  <a:schemeClr val="tx2">
                    <a:lumMod val="75000"/>
                    <a:lumOff val="25000"/>
                  </a:schemeClr>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499616" y="1828800"/>
            <a:ext cx="9198864" cy="2871216"/>
          </a:xfrm>
        </p:spPr>
        <p:txBody>
          <a:bodyPr anchor="ctr">
            <a:normAutofit/>
          </a:bodyPr>
          <a:lstStyle>
            <a:lvl1pPr marL="137160" indent="-137160">
              <a:lnSpc>
                <a:spcPct val="100000"/>
              </a:lnSpc>
              <a:spcBef>
                <a:spcPts val="0"/>
              </a:spcBef>
              <a:buFont typeface="Arial" panose="020B0604020202020204" pitchFamily="34" charset="0"/>
              <a:buNone/>
              <a:defRPr sz="4000"/>
            </a:lvl1pPr>
          </a:lstStyle>
          <a:p>
            <a:pPr lvl="0"/>
            <a:r>
              <a:rPr lang="en-US"/>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E66CBEC5-37D0-4E5C-8671-D7D2A06BE21B}" type="datetime1">
              <a:rPr lang="en-US" smtClean="0"/>
              <a:t>5/14/2026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089574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1F96B-ED98-BF55-D2B0-047000EF48E1}"/>
              </a:ext>
            </a:extLst>
          </p:cNvPr>
          <p:cNvSpPr/>
          <p:nvPr/>
        </p:nvSpPr>
        <p:spPr>
          <a:xfrm>
            <a:off x="806386" y="760151"/>
            <a:ext cx="10579222" cy="5337698"/>
          </a:xfrm>
          <a:prstGeom prst="roundRect">
            <a:avLst>
              <a:gd name="adj" fmla="val 609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55064" y="2093976"/>
            <a:ext cx="8695944" cy="2130552"/>
          </a:xfrm>
        </p:spPr>
        <p:txBody>
          <a:bodyPr anchor="ctr">
            <a:normAutofit/>
          </a:bodyPr>
          <a:lstStyle>
            <a:lvl1pPr marL="137160" indent="-137160">
              <a:lnSpc>
                <a:spcPct val="100000"/>
              </a:lnSpc>
              <a:spcBef>
                <a:spcPts val="0"/>
              </a:spcBef>
              <a:buFont typeface="Arial" panose="020B0604020202020204" pitchFamily="34" charset="0"/>
              <a:buNone/>
              <a:defRPr sz="3600"/>
            </a:lvl1pPr>
          </a:lstStyle>
          <a:p>
            <a:pPr lvl="0"/>
            <a:r>
              <a:rPr lang="en-US"/>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5246FC37-12B5-4EB9-BB05-B5E210E93FF0}" type="datetime1">
              <a:rPr lang="en-US" smtClean="0"/>
              <a:t>5/14/2026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662843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450699" cy="1289304"/>
          </a:xfrm>
        </p:spPr>
        <p:txBody>
          <a:bodyPr anchor="b">
            <a:normAutofit/>
          </a:bodyPr>
          <a:lstStyle>
            <a:lvl1pPr>
              <a:lnSpc>
                <a:spcPct val="120000"/>
              </a:lnSpc>
              <a:defRPr sz="1800" b="1">
                <a:solidFill>
                  <a:schemeClr val="tx1"/>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438912"/>
            <a:ext cx="9619488" cy="4526280"/>
          </a:xfrm>
        </p:spPr>
        <p:txBody>
          <a:bodyPr anchor="ctr">
            <a:normAutofit/>
          </a:bodyPr>
          <a:lstStyle>
            <a:lvl1pPr marL="164592" indent="-164592">
              <a:lnSpc>
                <a:spcPct val="100000"/>
              </a:lnSpc>
              <a:spcBef>
                <a:spcPts val="0"/>
              </a:spcBef>
              <a:buFont typeface="Arial" panose="020B0604020202020204" pitchFamily="34" charset="0"/>
              <a:buNone/>
              <a:defRPr sz="4800"/>
            </a:lvl1pPr>
          </a:lstStyle>
          <a:p>
            <a:pPr lvl="0"/>
            <a:r>
              <a:rPr lang="en-US"/>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A710F6F3-6829-4CDD-B3A1-8F321E27194A}" type="datetime1">
              <a:rPr lang="en-US" smtClean="0"/>
              <a:t>5/14/2026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13513848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98556" y="4965192"/>
            <a:ext cx="9148947" cy="1289304"/>
          </a:xfrm>
        </p:spPr>
        <p:txBody>
          <a:bodyPr anchor="b">
            <a:normAutofit/>
          </a:bodyPr>
          <a:lstStyle>
            <a:lvl1pPr>
              <a:lnSpc>
                <a:spcPct val="120000"/>
              </a:lnSpc>
              <a:defRPr sz="1800" b="1">
                <a:solidFill>
                  <a:schemeClr val="tx1"/>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429768" y="1179576"/>
            <a:ext cx="9317736" cy="3785616"/>
          </a:xfrm>
        </p:spPr>
        <p:txBody>
          <a:bodyPr anchor="b">
            <a:normAutofit/>
          </a:bodyPr>
          <a:lstStyle>
            <a:lvl1pPr marL="164592" indent="-164592">
              <a:lnSpc>
                <a:spcPct val="100000"/>
              </a:lnSpc>
              <a:spcBef>
                <a:spcPts val="0"/>
              </a:spcBef>
              <a:buFont typeface="Arial" panose="020B0604020202020204" pitchFamily="34" charset="0"/>
              <a:buNone/>
              <a:defRPr sz="4800"/>
            </a:lvl1pPr>
          </a:lstStyle>
          <a:p>
            <a:pPr lvl="0"/>
            <a:r>
              <a:rPr lang="en-US"/>
              <a:t>Click to edit Quote</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FCA6652C-AA1E-4738-883B-0336FAAA5DB1}" type="datetime1">
              <a:rPr lang="en-US" smtClean="0"/>
              <a:t>5/14/2026</a:t>
            </a:fld>
            <a:endParaRPr lang="en-US"/>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67842803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430213" y="2020825"/>
            <a:ext cx="521176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381750" y="2020824"/>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20F56A5-925A-45AB-8491-C696F304662B}" type="datetime1">
              <a:rPr lang="en-US" smtClean="0"/>
              <a:t>5/14/2026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9405061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430213" y="2020888"/>
            <a:ext cx="521176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2F882B41-9B9A-4653-8E8E-9D57A4983847}" type="datetime1">
              <a:rPr lang="en-US" smtClean="0"/>
              <a:t>5/14/2026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61727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86C80A14-C874-4C11-943E-4B7AAF73B997}" type="datetime1">
              <a:rPr lang="en-US" smtClean="0"/>
              <a:t>5/14/2026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85680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4F952F2A-FD05-43F8-9927-AF9F6AA75EA1}" type="datetimeFigureOut">
              <a:rPr lang="en-US" dirty="0"/>
              <a:t>5/14/2026</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2376492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59A60914-BFFA-4E5B-B382-06A92C8508A8}" type="datetime1">
              <a:rPr lang="en-US" smtClean="0"/>
              <a:t>5/14/2026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5414395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5"/>
            <a:ext cx="3595634" cy="2212848"/>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823029"/>
            <a:ext cx="3309608" cy="3481355"/>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E6DEE75D-2E4A-469A-9092-8B43711F5315}" type="datetime1">
              <a:rPr lang="en-US" smtClean="0"/>
              <a:t>5/14/2026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5731549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593592"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4502843" y="342901"/>
            <a:ext cx="7346258" cy="6172198"/>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1E6FD38-01FF-4539-8A35-AB19E4D5C3A7}" type="datetime1">
              <a:rPr lang="en-US" smtClean="0"/>
              <a:t>5/14/2026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2898563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28C5BFC-EF85-4C2B-8809-2F9E7D76A143}" type="datetime1">
              <a:rPr lang="en-US" smtClean="0"/>
              <a:t>5/14/2026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89822663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7370064"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7370064" cy="223113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48805FF-0F6F-4DB7-B5D6-9BF14E40F716}" type="datetime1">
              <a:rPr lang="en-US" smtClean="0"/>
              <a:t>5/14/2026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E274F5D-21DC-40EF-8DBA-AB9BB119E939}" type="slidenum">
              <a:rPr lang="en-US" smtClean="0"/>
              <a:t>‹#›</a:t>
            </a:fld>
            <a:endParaRPr lang="en-US"/>
          </a:p>
        </p:txBody>
      </p:sp>
    </p:spTree>
    <p:extLst>
      <p:ext uri="{BB962C8B-B14F-4D97-AF65-F5344CB8AC3E}">
        <p14:creationId xmlns:p14="http://schemas.microsoft.com/office/powerpoint/2010/main" val="142498192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8C112728-8AF2-421E-A3EE-3D32DADA7E63}" type="datetimeFigureOut">
              <a:rPr lang="en-US" dirty="0"/>
              <a:t>5/14/2026</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182393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BAF64D57-1513-4084-818F-075C9D0922CD}" type="datetimeFigureOut">
              <a:rPr lang="en-US" dirty="0"/>
              <a:t>5/14/2026</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14984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9839DEF4-262F-4ACF-9B29-3D4B819E7065}"/>
              </a:ext>
            </a:extLst>
          </p:cNvPr>
          <p:cNvSpPr>
            <a:spLocks noGrp="1" noChangeAspect="1"/>
          </p:cNvSpPr>
          <p:nvPr>
            <p:ph type="pic" idx="1"/>
          </p:nvPr>
        </p:nvSpPr>
        <p:spPr>
          <a:xfrm>
            <a:off x="5353969" y="987425"/>
            <a:ext cx="569450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4B51DC6D-53F2-404B-944C-46E1F58C3149}" type="datetimeFigureOut">
              <a:rPr lang="en-US" dirty="0"/>
              <a:t>5/14/2026</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295794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3716B609-2A26-46AA-B595-3671F5470576}" type="datetimeFigureOut">
              <a:rPr lang="en-US" dirty="0"/>
              <a:t>5/14/2026</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8DFDE724-0293-4953-AE9D-4D814FA589B0}" type="slidenum">
              <a:rPr lang="en-US" dirty="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a:extLst>
                  <a:ext uri="{96DAC541-7B7A-43D3-8B79-37D633B846F1}">
                    <asvg:svgBlip xmlns:asvg="http://schemas.microsoft.com/office/drawing/2016/SVG/main" r:embed="rId15"/>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Tree>
    <p:extLst>
      <p:ext uri="{BB962C8B-B14F-4D97-AF65-F5344CB8AC3E}">
        <p14:creationId xmlns:p14="http://schemas.microsoft.com/office/powerpoint/2010/main" val="369223665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26B43"/>
          </p15:clr>
        </p15:guide>
        <p15:guide id="2" pos="504" userDrawn="1">
          <p15:clr>
            <a:srgbClr val="F26B43"/>
          </p15:clr>
        </p15:guide>
        <p15:guide id="3" pos="7176" userDrawn="1">
          <p15:clr>
            <a:srgbClr val="F26B43"/>
          </p15:clr>
        </p15:guide>
        <p15:guide id="5" orient="horz" pos="1272" userDrawn="1">
          <p15:clr>
            <a:srgbClr val="F26B43"/>
          </p15:clr>
        </p15:guide>
        <p15:guide id="6" orient="horz" pos="1728" userDrawn="1">
          <p15:clr>
            <a:srgbClr val="F26B43"/>
          </p15:clr>
        </p15:guide>
        <p15:guide id="7" orient="horz" pos="3864" userDrawn="1">
          <p15:clr>
            <a:srgbClr val="F26B43"/>
          </p15:clr>
        </p15:guide>
        <p15:guide id="8" orient="horz" pos="3432" userDrawn="1">
          <p15:clr>
            <a:srgbClr val="F26B43"/>
          </p15:clr>
        </p15:guide>
        <p15:guide id="9" pos="1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519672"/>
            <a:ext cx="2843784" cy="338328"/>
          </a:xfrm>
          <a:prstGeom prst="rect">
            <a:avLst/>
          </a:prstGeom>
        </p:spPr>
        <p:txBody>
          <a:bodyPr vert="horz" lIns="91440" tIns="45720" rIns="91440" bIns="45720" rtlCol="0" anchor="ctr"/>
          <a:lstStyle>
            <a:lvl1pPr algn="l">
              <a:defRPr sz="800">
                <a:solidFill>
                  <a:schemeClr val="tx1"/>
                </a:solidFill>
              </a:defRPr>
            </a:lvl1pPr>
          </a:lstStyle>
          <a:p>
            <a:fld id="{E9D380B3-E270-4064-8D13-292A875F6C31}" type="datetime1">
              <a:rPr lang="en-US" smtClean="0"/>
              <a:t>5/14/2026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60536" y="6519672"/>
            <a:ext cx="2642616"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75720" y="6519672"/>
            <a:ext cx="457200" cy="338328"/>
          </a:xfrm>
          <a:prstGeom prst="rect">
            <a:avLst/>
          </a:prstGeom>
        </p:spPr>
        <p:txBody>
          <a:bodyPr vert="horz" lIns="91440" tIns="45720" rIns="91440" bIns="45720" rtlCol="0" anchor="ctr"/>
          <a:lstStyle>
            <a:lvl1pPr algn="r">
              <a:defRPr sz="800">
                <a:solidFill>
                  <a:schemeClr val="tx1"/>
                </a:solidFill>
              </a:defRPr>
            </a:lvl1pPr>
          </a:lstStyle>
          <a:p>
            <a:fld id="{8E274F5D-21DC-40EF-8DBA-AB9BB119E939}" type="slidenum">
              <a:rPr lang="en-US" smtClean="0"/>
              <a:t>‹#›</a:t>
            </a:fld>
            <a:endParaRPr lang="en-US"/>
          </a:p>
        </p:txBody>
      </p:sp>
    </p:spTree>
    <p:extLst>
      <p:ext uri="{BB962C8B-B14F-4D97-AF65-F5344CB8AC3E}">
        <p14:creationId xmlns:p14="http://schemas.microsoft.com/office/powerpoint/2010/main" val="116886305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EEBF-3538-E8A4-8A5D-E57ADD6218B9}"/>
              </a:ext>
            </a:extLst>
          </p:cNvPr>
          <p:cNvSpPr>
            <a:spLocks noGrp="1"/>
          </p:cNvSpPr>
          <p:nvPr>
            <p:ph type="title"/>
          </p:nvPr>
        </p:nvSpPr>
        <p:spPr>
          <a:xfrm>
            <a:off x="7343596" y="785689"/>
            <a:ext cx="4618253" cy="1857355"/>
          </a:xfrm>
        </p:spPr>
        <p:txBody>
          <a:bodyPr vert="horz" lIns="91440" tIns="45720" rIns="91440" bIns="45720" rtlCol="0" anchor="b">
            <a:noAutofit/>
          </a:bodyPr>
          <a:lstStyle/>
          <a:p>
            <a:pPr>
              <a:lnSpc>
                <a:spcPct val="110000"/>
              </a:lnSpc>
            </a:pPr>
            <a:r>
              <a:rPr lang="en-US" sz="3200" b="1"/>
              <a:t>Digestion and Absorption of Fats </a:t>
            </a:r>
          </a:p>
        </p:txBody>
      </p:sp>
      <p:pic>
        <p:nvPicPr>
          <p:cNvPr id="4" name="Picture 3" descr="A plate of food on a wood surface&#10;&#10;AI-generated content may be incorrect.">
            <a:extLst>
              <a:ext uri="{FF2B5EF4-FFF2-40B4-BE49-F238E27FC236}">
                <a16:creationId xmlns:a16="http://schemas.microsoft.com/office/drawing/2014/main" id="{3DFCC44D-1C49-7C95-7AC0-C3CDFB7F5A40}"/>
              </a:ext>
            </a:extLst>
          </p:cNvPr>
          <p:cNvPicPr>
            <a:picLocks noChangeAspect="1"/>
          </p:cNvPicPr>
          <p:nvPr/>
        </p:nvPicPr>
        <p:blipFill>
          <a:blip r:embed="rId2"/>
          <a:srcRect l="11810" r="14106"/>
          <a:stretch>
            <a:fillRect/>
          </a:stretch>
        </p:blipFill>
        <p:spPr>
          <a:xfrm>
            <a:off x="342901" y="345109"/>
            <a:ext cx="6714969" cy="6163508"/>
          </a:xfrm>
          <a:custGeom>
            <a:avLst/>
            <a:gdLst>
              <a:gd name="connsiteX0" fmla="*/ 281857 w 6714969"/>
              <a:gd name="connsiteY0" fmla="*/ 0 h 6163508"/>
              <a:gd name="connsiteX1" fmla="*/ 6433112 w 6714969"/>
              <a:gd name="connsiteY1" fmla="*/ 0 h 6163508"/>
              <a:gd name="connsiteX2" fmla="*/ 6714969 w 6714969"/>
              <a:gd name="connsiteY2" fmla="*/ 281857 h 6163508"/>
              <a:gd name="connsiteX3" fmla="*/ 6714969 w 6714969"/>
              <a:gd name="connsiteY3" fmla="*/ 5881651 h 6163508"/>
              <a:gd name="connsiteX4" fmla="*/ 6433112 w 6714969"/>
              <a:gd name="connsiteY4" fmla="*/ 6163508 h 6163508"/>
              <a:gd name="connsiteX5" fmla="*/ 281857 w 6714969"/>
              <a:gd name="connsiteY5" fmla="*/ 6163508 h 6163508"/>
              <a:gd name="connsiteX6" fmla="*/ 0 w 6714969"/>
              <a:gd name="connsiteY6" fmla="*/ 5881651 h 6163508"/>
              <a:gd name="connsiteX7" fmla="*/ 0 w 6714969"/>
              <a:gd name="connsiteY7" fmla="*/ 281857 h 6163508"/>
              <a:gd name="connsiteX8" fmla="*/ 281857 w 6714969"/>
              <a:gd name="connsiteY8" fmla="*/ 0 h 616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4969" h="6163508">
                <a:moveTo>
                  <a:pt x="281857" y="0"/>
                </a:moveTo>
                <a:lnTo>
                  <a:pt x="6433112" y="0"/>
                </a:lnTo>
                <a:cubicBezTo>
                  <a:pt x="6588777" y="0"/>
                  <a:pt x="6714969" y="126192"/>
                  <a:pt x="6714969" y="281857"/>
                </a:cubicBezTo>
                <a:lnTo>
                  <a:pt x="6714969" y="5881651"/>
                </a:lnTo>
                <a:cubicBezTo>
                  <a:pt x="6714969" y="6037316"/>
                  <a:pt x="6588777" y="6163508"/>
                  <a:pt x="6433112" y="6163508"/>
                </a:cubicBezTo>
                <a:lnTo>
                  <a:pt x="281857" y="6163508"/>
                </a:lnTo>
                <a:cubicBezTo>
                  <a:pt x="126192" y="6163508"/>
                  <a:pt x="0" y="6037316"/>
                  <a:pt x="0" y="5881651"/>
                </a:cubicBezTo>
                <a:lnTo>
                  <a:pt x="0" y="281857"/>
                </a:lnTo>
                <a:cubicBezTo>
                  <a:pt x="0" y="126192"/>
                  <a:pt x="126192" y="0"/>
                  <a:pt x="281857" y="0"/>
                </a:cubicBezTo>
                <a:close/>
              </a:path>
            </a:pathLst>
          </a:custGeom>
          <a:noFill/>
        </p:spPr>
      </p:pic>
      <p:sp>
        <p:nvSpPr>
          <p:cNvPr id="3" name="Subtitle 2">
            <a:extLst>
              <a:ext uri="{FF2B5EF4-FFF2-40B4-BE49-F238E27FC236}">
                <a16:creationId xmlns:a16="http://schemas.microsoft.com/office/drawing/2014/main" id="{0EDB2E36-8260-F9B7-045E-104C7EFD064D}"/>
              </a:ext>
            </a:extLst>
          </p:cNvPr>
          <p:cNvSpPr>
            <a:spLocks noGrp="1"/>
          </p:cNvSpPr>
          <p:nvPr>
            <p:ph sz="quarter" idx="13"/>
          </p:nvPr>
        </p:nvSpPr>
        <p:spPr>
          <a:xfrm>
            <a:off x="7644384" y="2896616"/>
            <a:ext cx="4023360" cy="3364992"/>
          </a:xfrm>
        </p:spPr>
        <p:txBody>
          <a:bodyPr vert="horz" lIns="91440" tIns="45720" rIns="91440" bIns="45720" rtlCol="0">
            <a:normAutofit/>
          </a:bodyPr>
          <a:lstStyle/>
          <a:p>
            <a:pPr marL="384048" indent="-384048">
              <a:buFont typeface="Franklin Gothic Book" panose="020B0503020102020204" pitchFamily="34" charset="0"/>
              <a:buNone/>
            </a:pPr>
            <a:r>
              <a:rPr lang="en-US"/>
              <a:t>Group II</a:t>
            </a:r>
          </a:p>
          <a:p>
            <a:pPr marL="383540" indent="-383540">
              <a:buFont typeface="Arial" panose="020B0503020102020204" pitchFamily="34" charset="0"/>
              <a:buChar char="•"/>
            </a:pPr>
            <a:r>
              <a:rPr lang="en-US"/>
              <a:t>Christopher Sogan</a:t>
            </a:r>
          </a:p>
          <a:p>
            <a:pPr marL="383540" indent="-383540">
              <a:buFont typeface="Arial" panose="020B0503020102020204" pitchFamily="34" charset="0"/>
              <a:buChar char="•"/>
            </a:pPr>
            <a:r>
              <a:rPr lang="en-US"/>
              <a:t>Kelly Ryan</a:t>
            </a:r>
          </a:p>
          <a:p>
            <a:pPr marL="383540" indent="-383540">
              <a:buFont typeface="Arial" panose="020B0503020102020204" pitchFamily="34" charset="0"/>
              <a:buChar char="•"/>
            </a:pPr>
            <a:r>
              <a:rPr lang="en-US"/>
              <a:t>Nasreen Gutierrez</a:t>
            </a:r>
          </a:p>
        </p:txBody>
      </p:sp>
      <p:sp>
        <p:nvSpPr>
          <p:cNvPr id="9" name="Date Placeholder 3">
            <a:extLst>
              <a:ext uri="{FF2B5EF4-FFF2-40B4-BE49-F238E27FC236}">
                <a16:creationId xmlns:a16="http://schemas.microsoft.com/office/drawing/2014/main" id="{950CEA3E-61B4-927C-95C3-1590CFBBB698}"/>
              </a:ext>
            </a:extLst>
          </p:cNvPr>
          <p:cNvSpPr>
            <a:spLocks noGrp="1"/>
          </p:cNvSpPr>
          <p:nvPr>
            <p:ph type="dt" sz="half" idx="10"/>
          </p:nvPr>
        </p:nvSpPr>
        <p:spPr>
          <a:xfrm>
            <a:off x="795014" y="6342042"/>
            <a:ext cx="2743200" cy="365125"/>
          </a:xfrm>
        </p:spPr>
        <p:txBody>
          <a:bodyPr anchor="ctr">
            <a:normAutofit/>
          </a:bodyPr>
          <a:lstStyle/>
          <a:p>
            <a:pPr>
              <a:spcAft>
                <a:spcPts val="600"/>
              </a:spcAft>
            </a:pPr>
            <a:fld id="{01BB0C55-2E11-4E7F-9EF8-868B07C6C42C}" type="datetime1">
              <a:rPr lang="en-US" smtClean="0"/>
              <a:pPr>
                <a:spcAft>
                  <a:spcPts val="600"/>
                </a:spcAft>
              </a:pPr>
              <a:t>5/14/2026</a:t>
            </a:fld>
            <a:endParaRPr lang="en-US"/>
          </a:p>
        </p:txBody>
      </p:sp>
    </p:spTree>
    <p:extLst>
      <p:ext uri="{BB962C8B-B14F-4D97-AF65-F5344CB8AC3E}">
        <p14:creationId xmlns:p14="http://schemas.microsoft.com/office/powerpoint/2010/main" val="1213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8DE3-B818-B0D3-E3DC-342125F1A9BA}"/>
              </a:ext>
            </a:extLst>
          </p:cNvPr>
          <p:cNvSpPr>
            <a:spLocks noGrp="1"/>
          </p:cNvSpPr>
          <p:nvPr>
            <p:ph type="title"/>
          </p:nvPr>
        </p:nvSpPr>
        <p:spPr>
          <a:xfrm>
            <a:off x="394240" y="-463717"/>
            <a:ext cx="10357666" cy="1438450"/>
          </a:xfrm>
        </p:spPr>
        <p:txBody>
          <a:bodyPr vert="horz" lIns="91440" tIns="45720" rIns="91440" bIns="45720" rtlCol="0" anchor="b">
            <a:normAutofit/>
          </a:bodyPr>
          <a:lstStyle/>
          <a:p>
            <a:r>
              <a:rPr lang="en-US" b="1" cap="all"/>
              <a:t>cholesterol synthesis pathway </a:t>
            </a:r>
          </a:p>
        </p:txBody>
      </p:sp>
      <p:pic>
        <p:nvPicPr>
          <p:cNvPr id="6" name="Picture 5" descr="A diagram of a biosynthesis&#10;&#10;AI-generated content may be incorrect.">
            <a:extLst>
              <a:ext uri="{FF2B5EF4-FFF2-40B4-BE49-F238E27FC236}">
                <a16:creationId xmlns:a16="http://schemas.microsoft.com/office/drawing/2014/main" id="{ACD6E5C7-48E6-0253-BAB2-0A6CF56585DF}"/>
              </a:ext>
            </a:extLst>
          </p:cNvPr>
          <p:cNvPicPr>
            <a:picLocks noChangeAspect="1"/>
          </p:cNvPicPr>
          <p:nvPr/>
        </p:nvPicPr>
        <p:blipFill>
          <a:blip r:embed="rId2"/>
          <a:stretch>
            <a:fillRect/>
          </a:stretch>
        </p:blipFill>
        <p:spPr>
          <a:xfrm>
            <a:off x="449602" y="976563"/>
            <a:ext cx="5200399" cy="5200399"/>
          </a:xfrm>
          <a:prstGeom prst="rect">
            <a:avLst/>
          </a:prstGeom>
          <a:noFill/>
        </p:spPr>
      </p:pic>
      <p:sp>
        <p:nvSpPr>
          <p:cNvPr id="11" name="Content Placeholder 3">
            <a:extLst>
              <a:ext uri="{FF2B5EF4-FFF2-40B4-BE49-F238E27FC236}">
                <a16:creationId xmlns:a16="http://schemas.microsoft.com/office/drawing/2014/main" id="{6544905E-1447-5A72-B49E-E64DBD818FD5}"/>
              </a:ext>
            </a:extLst>
          </p:cNvPr>
          <p:cNvSpPr>
            <a:spLocks noGrp="1"/>
          </p:cNvSpPr>
          <p:nvPr>
            <p:ph sz="half" idx="2"/>
          </p:nvPr>
        </p:nvSpPr>
        <p:spPr>
          <a:xfrm>
            <a:off x="5812455" y="966895"/>
            <a:ext cx="5509217" cy="5747549"/>
          </a:xfrm>
        </p:spPr>
        <p:txBody>
          <a:bodyPr vert="horz" lIns="91440" tIns="45720" rIns="91440" bIns="45720" rtlCol="0" anchor="t">
            <a:normAutofit/>
          </a:bodyPr>
          <a:lstStyle/>
          <a:p>
            <a:pPr marL="685800" lvl="1">
              <a:buFont typeface="Courier New" panose="020B0604020202020204" pitchFamily="34" charset="0"/>
              <a:buChar char="o"/>
            </a:pPr>
            <a:r>
              <a:rPr lang="en-US" sz="2000"/>
              <a:t>Occurs in LIVER (cytosol/SER)</a:t>
            </a:r>
          </a:p>
          <a:p>
            <a:pPr marL="685800" lvl="1">
              <a:buFont typeface="Courier New" panose="020B0604020202020204" pitchFamily="34" charset="0"/>
              <a:buChar char="o"/>
            </a:pPr>
            <a:r>
              <a:rPr lang="en-US" sz="2000"/>
              <a:t>Requires ATP</a:t>
            </a:r>
          </a:p>
          <a:p>
            <a:pPr marL="457200" indent="-457200">
              <a:buAutoNum type="arabicPeriod"/>
            </a:pPr>
            <a:r>
              <a:rPr lang="en-US"/>
              <a:t>Synthesis of HMG-CoA</a:t>
            </a:r>
          </a:p>
          <a:p>
            <a:pPr marL="457200" indent="-457200">
              <a:buAutoNum type="arabicPeriod"/>
            </a:pPr>
            <a:r>
              <a:rPr lang="en-US"/>
              <a:t>HMG-CoA ---&gt; Mevalonate</a:t>
            </a:r>
          </a:p>
          <a:p>
            <a:pPr marL="685800" lvl="1">
              <a:buFont typeface="Courier New" panose="020B0604020202020204" pitchFamily="34" charset="0"/>
              <a:buChar char="o"/>
            </a:pPr>
            <a:r>
              <a:rPr lang="en-US" sz="1900" b="1"/>
              <a:t>HMG-CoA Reductase</a:t>
            </a:r>
            <a:r>
              <a:rPr lang="en-US" sz="1900"/>
              <a:t>: controls speed of cholesterol pathway (rate-limiting)</a:t>
            </a:r>
          </a:p>
          <a:p>
            <a:pPr marL="685800" lvl="1">
              <a:buFont typeface="Courier New" panose="020B0604020202020204" pitchFamily="34" charset="0"/>
              <a:buChar char="o"/>
            </a:pPr>
            <a:r>
              <a:rPr lang="en-US" sz="1900"/>
              <a:t>Negative Feedback Loop</a:t>
            </a:r>
          </a:p>
          <a:p>
            <a:pPr marL="685800" lvl="1">
              <a:buFont typeface="Courier New" panose="020B0604020202020204" pitchFamily="34" charset="0"/>
              <a:buChar char="o"/>
            </a:pPr>
            <a:r>
              <a:rPr lang="en-US" sz="1900" b="1"/>
              <a:t>Statins </a:t>
            </a:r>
            <a:r>
              <a:rPr lang="en-US" sz="1900"/>
              <a:t>= HMG-CoA Reductase Inhibitors; reduce risk of stroke/heart attack</a:t>
            </a:r>
          </a:p>
          <a:p>
            <a:pPr marL="457200" indent="-457200">
              <a:buAutoNum type="arabicPeriod"/>
            </a:pPr>
            <a:r>
              <a:rPr lang="en-US"/>
              <a:t>Mevalonate phosphorylated = IPP</a:t>
            </a:r>
          </a:p>
          <a:p>
            <a:pPr marL="457200" indent="-457200">
              <a:buAutoNum type="arabicPeriod"/>
            </a:pPr>
            <a:r>
              <a:rPr lang="en-US"/>
              <a:t>6 IPP condense to form Squalene</a:t>
            </a:r>
          </a:p>
          <a:p>
            <a:pPr marL="457200" indent="-457200">
              <a:buAutoNum type="arabicPeriod"/>
            </a:pPr>
            <a:r>
              <a:rPr lang="en-US"/>
              <a:t>19-step process to form Cholesterol </a:t>
            </a:r>
          </a:p>
        </p:txBody>
      </p:sp>
      <p:sp>
        <p:nvSpPr>
          <p:cNvPr id="8" name="Date Placeholder 4">
            <a:extLst>
              <a:ext uri="{FF2B5EF4-FFF2-40B4-BE49-F238E27FC236}">
                <a16:creationId xmlns:a16="http://schemas.microsoft.com/office/drawing/2014/main" id="{5B6B8800-B76C-013C-54A0-2AC3BF15F029}"/>
              </a:ext>
            </a:extLst>
          </p:cNvPr>
          <p:cNvSpPr>
            <a:spLocks noGrp="1"/>
          </p:cNvSpPr>
          <p:nvPr>
            <p:ph type="dt" sz="half" idx="10"/>
          </p:nvPr>
        </p:nvSpPr>
        <p:spPr>
          <a:xfrm>
            <a:off x="795014" y="6342042"/>
            <a:ext cx="2743200" cy="365125"/>
          </a:xfrm>
        </p:spPr>
        <p:txBody>
          <a:bodyPr/>
          <a:lstStyle/>
          <a:p>
            <a:pPr>
              <a:spcAft>
                <a:spcPts val="600"/>
              </a:spcAft>
            </a:pPr>
            <a:fld id="{B98D6107-1077-4BC0-B5E0-F24631C7A673}" type="datetime1">
              <a:rPr lang="en-US"/>
              <a:pPr>
                <a:spcAft>
                  <a:spcPts val="600"/>
                </a:spcAft>
              </a:pPr>
              <a:t>5/14/2026</a:t>
            </a:fld>
            <a:endParaRPr lang="en-US"/>
          </a:p>
        </p:txBody>
      </p:sp>
      <p:sp>
        <p:nvSpPr>
          <p:cNvPr id="10" name="Footer Placeholder 5">
            <a:extLst>
              <a:ext uri="{FF2B5EF4-FFF2-40B4-BE49-F238E27FC236}">
                <a16:creationId xmlns:a16="http://schemas.microsoft.com/office/drawing/2014/main" id="{35EE920E-6A11-7BCE-D3ED-92FD59960E3C}"/>
              </a:ext>
            </a:extLst>
          </p:cNvPr>
          <p:cNvSpPr>
            <a:spLocks noGrp="1"/>
          </p:cNvSpPr>
          <p:nvPr>
            <p:ph type="ftr" sz="quarter" idx="11"/>
          </p:nvPr>
        </p:nvSpPr>
        <p:spPr>
          <a:xfrm>
            <a:off x="7696200" y="6342042"/>
            <a:ext cx="3470128" cy="365125"/>
          </a:xfrm>
        </p:spPr>
        <p:txBody>
          <a:bodyPr/>
          <a:lstStyle/>
          <a:p>
            <a:pPr>
              <a:spcAft>
                <a:spcPts val="600"/>
              </a:spcAft>
            </a:pPr>
            <a:r>
              <a:rPr lang="en-US"/>
              <a:t>
              </a:t>
            </a:r>
          </a:p>
        </p:txBody>
      </p:sp>
    </p:spTree>
    <p:extLst>
      <p:ext uri="{BB962C8B-B14F-4D97-AF65-F5344CB8AC3E}">
        <p14:creationId xmlns:p14="http://schemas.microsoft.com/office/powerpoint/2010/main" val="61711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3D31E65-BEAD-D5E5-0F24-69F3E79A7CB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0900532-B1A1-7AE1-08C6-63087B2C1E3B}"/>
              </a:ext>
            </a:extLst>
          </p:cNvPr>
          <p:cNvSpPr>
            <a:spLocks noGrp="1"/>
          </p:cNvSpPr>
          <p:nvPr>
            <p:ph type="title"/>
          </p:nvPr>
        </p:nvSpPr>
        <p:spPr>
          <a:xfrm>
            <a:off x="6891684" y="-444253"/>
            <a:ext cx="5499460" cy="1054132"/>
          </a:xfrm>
        </p:spPr>
        <p:txBody>
          <a:bodyPr vert="horz" lIns="91440" tIns="45720" rIns="91440" bIns="45720" rtlCol="0" anchor="b">
            <a:normAutofit/>
          </a:bodyPr>
          <a:lstStyle/>
          <a:p>
            <a:r>
              <a:rPr lang="en-US" sz="2600" b="1"/>
              <a:t>Bile Salts</a:t>
            </a:r>
            <a:endParaRPr lang="en-US"/>
          </a:p>
        </p:txBody>
      </p:sp>
      <p:sp>
        <p:nvSpPr>
          <p:cNvPr id="13" name="Content Placeholder 2">
            <a:extLst>
              <a:ext uri="{FF2B5EF4-FFF2-40B4-BE49-F238E27FC236}">
                <a16:creationId xmlns:a16="http://schemas.microsoft.com/office/drawing/2014/main" id="{7EED6E53-71F4-89A7-270D-947CA4B98BFE}"/>
              </a:ext>
            </a:extLst>
          </p:cNvPr>
          <p:cNvSpPr txBox="1">
            <a:spLocks/>
          </p:cNvSpPr>
          <p:nvPr/>
        </p:nvSpPr>
        <p:spPr>
          <a:xfrm>
            <a:off x="6893130" y="609184"/>
            <a:ext cx="4677811" cy="6093580"/>
          </a:xfrm>
          <a:prstGeom prst="rect">
            <a:avLst/>
          </a:prstGeom>
          <a:noFill/>
        </p:spPr>
        <p:txBody>
          <a:bodyPr vert="horz" lIns="91440" tIns="45720" rIns="91440" bIns="45720" rtlCol="0" anchor="t">
            <a:normAutofit fontScale="92500" lnSpcReduction="10000"/>
          </a:bodyPr>
          <a:lstStyle>
            <a:lvl1pPr marL="457200" indent="-457200" algn="l" defTabSz="914400" rtl="0" eaLnBrk="1" latinLnBrk="0" hangingPunct="1">
              <a:lnSpc>
                <a:spcPct val="130000"/>
              </a:lnSpc>
              <a:spcBef>
                <a:spcPts val="1000"/>
              </a:spcBef>
              <a:buSzPct val="85000"/>
              <a:buFont typeface="+mj-lt"/>
              <a:buAutoNum type="arabicPeriod"/>
              <a:defRPr lang="en-US" sz="2000" kern="1200" dirty="0">
                <a:solidFill>
                  <a:schemeClr val="tx1"/>
                </a:solidFill>
                <a:latin typeface="+mn-lt"/>
                <a:ea typeface="+mn-ea"/>
                <a:cs typeface="+mn-cs"/>
              </a:defRPr>
            </a:lvl1pPr>
            <a:lvl2pPr marL="571500" indent="-342900" algn="l" defTabSz="914400" rtl="0" eaLnBrk="1" latinLnBrk="0" hangingPunct="1">
              <a:lnSpc>
                <a:spcPct val="130000"/>
              </a:lnSpc>
              <a:spcBef>
                <a:spcPts val="500"/>
              </a:spcBef>
              <a:buSzPct val="100000"/>
              <a:buFont typeface="+mj-lt"/>
              <a:buAutoNum type="arabicPeriod"/>
              <a:defRPr lang="en-US" sz="1800" kern="1200" dirty="0">
                <a:solidFill>
                  <a:schemeClr val="tx1"/>
                </a:solidFill>
                <a:latin typeface="+mn-lt"/>
                <a:ea typeface="+mn-ea"/>
                <a:cs typeface="+mn-cs"/>
              </a:defRPr>
            </a:lvl2pPr>
            <a:lvl3pPr marL="800100" indent="-342900" algn="l" defTabSz="914400" rtl="0" eaLnBrk="1" latinLnBrk="0" hangingPunct="1">
              <a:lnSpc>
                <a:spcPct val="130000"/>
              </a:lnSpc>
              <a:spcBef>
                <a:spcPts val="500"/>
              </a:spcBef>
              <a:buSzPct val="85000"/>
              <a:buFont typeface="+mj-lt"/>
              <a:buAutoNum type="arabicPeriod"/>
              <a:defRPr lang="en-US" sz="1600" kern="1200" dirty="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mj-lt"/>
              <a:buAutoNum type="arabicPeriod"/>
              <a:defRPr lang="en-US" sz="1400" kern="1200" dirty="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mj-lt"/>
              <a:buAutoNum type="arabicPeriod"/>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en-US" sz="1800"/>
              <a:t>Synthesized in liver from cholesterol</a:t>
            </a:r>
          </a:p>
          <a:p>
            <a:pPr marL="342900" indent="-342900">
              <a:buFont typeface="Arial"/>
              <a:buChar char="•"/>
            </a:pPr>
            <a:r>
              <a:rPr lang="en-US" sz="1800"/>
              <a:t>Stored in gallbladder &amp; passed to small intestine</a:t>
            </a:r>
          </a:p>
          <a:p>
            <a:pPr marL="342900" indent="-342900">
              <a:buFont typeface="Arial"/>
              <a:buChar char="•"/>
            </a:pPr>
            <a:r>
              <a:rPr lang="en-US" sz="1800"/>
              <a:t>Amphipathic: hydrophilic/hydrophobic</a:t>
            </a:r>
          </a:p>
          <a:p>
            <a:pPr marL="342900" indent="-342900">
              <a:buFont typeface="Arial"/>
              <a:buChar char="•"/>
            </a:pPr>
            <a:r>
              <a:rPr lang="en-US" sz="1800"/>
              <a:t>Necessary for fat-soluble vitamin absorption (A, D, E, K)</a:t>
            </a:r>
          </a:p>
          <a:p>
            <a:pPr marL="0" indent="0">
              <a:buNone/>
            </a:pPr>
            <a:r>
              <a:rPr lang="en-US" sz="1800"/>
              <a:t>Function:</a:t>
            </a:r>
          </a:p>
          <a:p>
            <a:pPr marL="342900" indent="-342900">
              <a:buFont typeface="Arial"/>
              <a:buChar char="•"/>
            </a:pPr>
            <a:r>
              <a:rPr lang="en-US" sz="1800" b="1"/>
              <a:t>Emulsification</a:t>
            </a:r>
            <a:r>
              <a:rPr lang="en-US" sz="1800"/>
              <a:t>: increase surface area by breaking down large fat globules into triglycerides</a:t>
            </a:r>
          </a:p>
          <a:p>
            <a:pPr marL="342900" indent="-342900">
              <a:buFont typeface="Arial"/>
              <a:buChar char="•"/>
            </a:pPr>
            <a:r>
              <a:rPr lang="en-US" sz="1800"/>
              <a:t>Triglycerides --&gt; Monoglyceride + fatty acids</a:t>
            </a:r>
          </a:p>
          <a:p>
            <a:pPr marL="457200" lvl="1">
              <a:buFont typeface="Courier New"/>
              <a:buChar char="o"/>
            </a:pPr>
            <a:r>
              <a:rPr lang="en-US" sz="1600" b="1"/>
              <a:t>Pancreatic Lipase</a:t>
            </a:r>
            <a:r>
              <a:rPr lang="en-US" sz="1600"/>
              <a:t>: hydrolyzes/breaks down triglyceride</a:t>
            </a:r>
            <a:endParaRPr lang="en-US"/>
          </a:p>
          <a:p>
            <a:pPr marL="457200" lvl="1">
              <a:buFont typeface="Courier New"/>
              <a:buChar char="o"/>
            </a:pPr>
            <a:r>
              <a:rPr lang="en-US" sz="1600" b="1"/>
              <a:t>Pancreatic Colipase</a:t>
            </a:r>
            <a:r>
              <a:rPr lang="en-US" sz="1600"/>
              <a:t>: cofactor to aid in binding of lipase to triglyceride </a:t>
            </a:r>
          </a:p>
          <a:p>
            <a:pPr marL="457200" lvl="1">
              <a:buFont typeface="Courier New"/>
              <a:buChar char="o"/>
            </a:pPr>
            <a:endParaRPr lang="en-US"/>
          </a:p>
          <a:p>
            <a:pPr marL="342900" indent="-342900">
              <a:buFont typeface="Arial"/>
              <a:buChar char="•"/>
            </a:pPr>
            <a:endParaRPr lang="en-US"/>
          </a:p>
          <a:p>
            <a:pPr marL="0" indent="0">
              <a:buNone/>
            </a:pPr>
            <a:endParaRPr lang="en-US" sz="1900"/>
          </a:p>
          <a:p>
            <a:pPr marL="0" indent="0">
              <a:buNone/>
            </a:pPr>
            <a:endParaRPr lang="en-US"/>
          </a:p>
        </p:txBody>
      </p:sp>
      <p:pic>
        <p:nvPicPr>
          <p:cNvPr id="2" name="Picture 1" descr="A diagram of a fat emulsification&#10;&#10;AI-generated content may be incorrect.">
            <a:extLst>
              <a:ext uri="{FF2B5EF4-FFF2-40B4-BE49-F238E27FC236}">
                <a16:creationId xmlns:a16="http://schemas.microsoft.com/office/drawing/2014/main" id="{BBE5EFC4-D6C0-4462-EE24-85E5152CB202}"/>
              </a:ext>
            </a:extLst>
          </p:cNvPr>
          <p:cNvPicPr>
            <a:picLocks noChangeAspect="1"/>
          </p:cNvPicPr>
          <p:nvPr/>
        </p:nvPicPr>
        <p:blipFill>
          <a:blip r:embed="rId2"/>
          <a:srcRect l="105" r="-105" b="14286"/>
          <a:stretch>
            <a:fillRect/>
          </a:stretch>
        </p:blipFill>
        <p:spPr>
          <a:xfrm>
            <a:off x="238125" y="251732"/>
            <a:ext cx="6653898" cy="6266090"/>
          </a:xfrm>
          <a:prstGeom prst="rect">
            <a:avLst/>
          </a:prstGeom>
        </p:spPr>
      </p:pic>
    </p:spTree>
    <p:extLst>
      <p:ext uri="{BB962C8B-B14F-4D97-AF65-F5344CB8AC3E}">
        <p14:creationId xmlns:p14="http://schemas.microsoft.com/office/powerpoint/2010/main" val="401800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75EA-0579-0ADE-35D4-F912A3EC3898}"/>
              </a:ext>
            </a:extLst>
          </p:cNvPr>
          <p:cNvSpPr>
            <a:spLocks noGrp="1"/>
          </p:cNvSpPr>
          <p:nvPr>
            <p:ph type="title"/>
          </p:nvPr>
        </p:nvSpPr>
        <p:spPr>
          <a:xfrm>
            <a:off x="7953922" y="923408"/>
            <a:ext cx="4079188" cy="2037312"/>
          </a:xfrm>
        </p:spPr>
        <p:txBody>
          <a:bodyPr vert="horz" lIns="91440" tIns="45720" rIns="91440" bIns="45720" rtlCol="0" anchor="b">
            <a:noAutofit/>
          </a:bodyPr>
          <a:lstStyle/>
          <a:p>
            <a:r>
              <a:rPr lang="en-US" sz="3200" b="1" i="1"/>
              <a:t>Mechanical &amp; Chemical Digestion</a:t>
            </a:r>
            <a:r>
              <a:rPr lang="en-US" sz="3200" b="1" i="1" cap="all"/>
              <a:t> OF FATS</a:t>
            </a:r>
            <a:endParaRPr lang="en-US" sz="3200" b="1" cap="all"/>
          </a:p>
        </p:txBody>
      </p:sp>
      <p:sp>
        <p:nvSpPr>
          <p:cNvPr id="6" name="Title 1">
            <a:extLst>
              <a:ext uri="{FF2B5EF4-FFF2-40B4-BE49-F238E27FC236}">
                <a16:creationId xmlns:a16="http://schemas.microsoft.com/office/drawing/2014/main" id="{1BE25FE8-A681-9124-10CA-21BE3DE514A3}"/>
              </a:ext>
            </a:extLst>
          </p:cNvPr>
          <p:cNvSpPr txBox="1">
            <a:spLocks/>
          </p:cNvSpPr>
          <p:nvPr/>
        </p:nvSpPr>
        <p:spPr>
          <a:xfrm>
            <a:off x="7953922" y="2822722"/>
            <a:ext cx="3719789" cy="32498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8000" kern="1200" baseline="0">
                <a:solidFill>
                  <a:schemeClr val="tx2"/>
                </a:solidFill>
                <a:latin typeface="+mj-lt"/>
                <a:ea typeface="+mj-ea"/>
                <a:cs typeface="+mj-cs"/>
              </a:defRPr>
            </a:lvl1pPr>
          </a:lstStyle>
          <a:p>
            <a:pPr lvl="0">
              <a:lnSpc>
                <a:spcPct val="94000"/>
              </a:lnSpc>
              <a:spcBef>
                <a:spcPts val="0"/>
              </a:spcBef>
              <a:spcAft>
                <a:spcPts val="200"/>
              </a:spcAft>
            </a:pPr>
            <a:endParaRPr lang="en-US" sz="2400">
              <a:latin typeface="+mn-lt"/>
              <a:ea typeface="+mn-ea"/>
              <a:cs typeface="+mn-cs"/>
              <a:sym typeface="Archivo"/>
            </a:endParaRPr>
          </a:p>
          <a:p>
            <a:pPr marL="383540" lvl="0" indent="-383540">
              <a:lnSpc>
                <a:spcPct val="94000"/>
              </a:lnSpc>
              <a:spcBef>
                <a:spcPts val="0"/>
              </a:spcBef>
              <a:spcAft>
                <a:spcPts val="200"/>
              </a:spcAft>
              <a:buFont typeface="Arial" panose="020B0604020202020204" pitchFamily="34" charset="0"/>
              <a:buChar char="•"/>
            </a:pPr>
            <a:r>
              <a:rPr lang="en-US" sz="2400">
                <a:latin typeface="+mn-lt"/>
                <a:ea typeface="+mn-ea"/>
                <a:cs typeface="+mn-cs"/>
                <a:sym typeface="Archivo"/>
              </a:rPr>
              <a:t>Mouth </a:t>
            </a:r>
            <a:endParaRPr lang="en-US" sz="2400">
              <a:latin typeface="+mn-lt"/>
              <a:ea typeface="+mn-ea"/>
              <a:cs typeface="+mn-cs"/>
            </a:endParaRPr>
          </a:p>
          <a:p>
            <a:pPr marL="383540" lvl="0" indent="-383540">
              <a:lnSpc>
                <a:spcPct val="94000"/>
              </a:lnSpc>
              <a:spcBef>
                <a:spcPts val="0"/>
              </a:spcBef>
              <a:spcAft>
                <a:spcPts val="200"/>
              </a:spcAft>
              <a:buFont typeface="Arial" panose="020B0604020202020204" pitchFamily="34" charset="0"/>
              <a:buChar char="•"/>
            </a:pPr>
            <a:r>
              <a:rPr lang="en-US" sz="2400">
                <a:latin typeface="+mn-lt"/>
                <a:ea typeface="+mn-ea"/>
                <a:cs typeface="+mn-cs"/>
                <a:sym typeface="Archivo"/>
              </a:rPr>
              <a:t>Esophagus </a:t>
            </a:r>
            <a:endParaRPr lang="en-US" sz="2400">
              <a:latin typeface="+mn-lt"/>
              <a:ea typeface="+mn-ea"/>
              <a:cs typeface="+mn-cs"/>
            </a:endParaRPr>
          </a:p>
          <a:p>
            <a:pPr marL="383540" lvl="0" indent="-383540">
              <a:lnSpc>
                <a:spcPct val="94000"/>
              </a:lnSpc>
              <a:spcBef>
                <a:spcPts val="0"/>
              </a:spcBef>
              <a:spcAft>
                <a:spcPts val="200"/>
              </a:spcAft>
              <a:buFont typeface="Arial" panose="020B0604020202020204" pitchFamily="34" charset="0"/>
              <a:buChar char="•"/>
            </a:pPr>
            <a:r>
              <a:rPr lang="en-US" sz="2400">
                <a:latin typeface="+mn-lt"/>
                <a:ea typeface="+mn-ea"/>
                <a:cs typeface="+mn-cs"/>
                <a:sym typeface="Archivo"/>
              </a:rPr>
              <a:t>Stomach </a:t>
            </a:r>
            <a:endParaRPr lang="en-US" sz="2400">
              <a:latin typeface="+mn-lt"/>
              <a:ea typeface="+mn-ea"/>
              <a:cs typeface="+mn-cs"/>
            </a:endParaRPr>
          </a:p>
          <a:p>
            <a:pPr marL="383540" lvl="0" indent="-383540">
              <a:lnSpc>
                <a:spcPct val="94000"/>
              </a:lnSpc>
              <a:spcBef>
                <a:spcPts val="0"/>
              </a:spcBef>
              <a:spcAft>
                <a:spcPts val="200"/>
              </a:spcAft>
              <a:buFont typeface="Arial" panose="020B0604020202020204" pitchFamily="34" charset="0"/>
              <a:buChar char="•"/>
            </a:pPr>
            <a:r>
              <a:rPr lang="en-US" sz="2400">
                <a:latin typeface="+mn-lt"/>
                <a:ea typeface="+mn-ea"/>
                <a:cs typeface="+mn-cs"/>
                <a:sym typeface="Archivo"/>
              </a:rPr>
              <a:t>Small Intestine</a:t>
            </a:r>
            <a:endParaRPr lang="en-US" sz="2400">
              <a:latin typeface="+mn-lt"/>
              <a:ea typeface="+mn-ea"/>
              <a:cs typeface="+mn-cs"/>
            </a:endParaRPr>
          </a:p>
          <a:p>
            <a:pPr marL="383540" lvl="0" indent="-383540">
              <a:lnSpc>
                <a:spcPct val="94000"/>
              </a:lnSpc>
              <a:spcBef>
                <a:spcPts val="0"/>
              </a:spcBef>
              <a:spcAft>
                <a:spcPts val="200"/>
              </a:spcAft>
              <a:buFont typeface="Arial" panose="020B0604020202020204" pitchFamily="34" charset="0"/>
              <a:buChar char="•"/>
            </a:pPr>
            <a:r>
              <a:rPr lang="en-US" sz="2400">
                <a:latin typeface="+mn-lt"/>
                <a:ea typeface="+mn-ea"/>
                <a:cs typeface="+mn-cs"/>
                <a:sym typeface="Archivo"/>
              </a:rPr>
              <a:t>Lymphatic System</a:t>
            </a:r>
            <a:endParaRPr lang="en-US" sz="2400">
              <a:latin typeface="+mn-lt"/>
              <a:ea typeface="+mn-ea"/>
              <a:cs typeface="+mn-cs"/>
            </a:endParaRPr>
          </a:p>
          <a:p>
            <a:pPr marL="383540" lvl="0" indent="-383540">
              <a:lnSpc>
                <a:spcPct val="94000"/>
              </a:lnSpc>
              <a:spcBef>
                <a:spcPts val="0"/>
              </a:spcBef>
              <a:spcAft>
                <a:spcPts val="200"/>
              </a:spcAft>
              <a:buFont typeface="Arial" panose="020B0604020202020204" pitchFamily="34" charset="0"/>
              <a:buChar char="•"/>
            </a:pPr>
            <a:r>
              <a:rPr lang="en-US" sz="2400">
                <a:latin typeface="+mn-lt"/>
                <a:ea typeface="+mn-ea"/>
                <a:cs typeface="+mn-cs"/>
                <a:sym typeface="Archivo"/>
              </a:rPr>
              <a:t>Blood </a:t>
            </a:r>
            <a:endParaRPr lang="en-US" sz="2400">
              <a:latin typeface="+mn-lt"/>
              <a:ea typeface="+mn-ea"/>
              <a:cs typeface="+mn-cs"/>
            </a:endParaRPr>
          </a:p>
        </p:txBody>
      </p:sp>
      <p:pic>
        <p:nvPicPr>
          <p:cNvPr id="3" name="Picture 2" descr="A diagram of a human digestive system&#10;&#10;AI-generated content may be incorrect.">
            <a:extLst>
              <a:ext uri="{FF2B5EF4-FFF2-40B4-BE49-F238E27FC236}">
                <a16:creationId xmlns:a16="http://schemas.microsoft.com/office/drawing/2014/main" id="{38DCB9B0-3FAE-E4FD-D641-B056AB8204EE}"/>
              </a:ext>
            </a:extLst>
          </p:cNvPr>
          <p:cNvPicPr>
            <a:picLocks noChangeAspect="1"/>
          </p:cNvPicPr>
          <p:nvPr/>
        </p:nvPicPr>
        <p:blipFill>
          <a:blip r:embed="rId2"/>
          <a:stretch>
            <a:fillRect/>
          </a:stretch>
        </p:blipFill>
        <p:spPr>
          <a:xfrm>
            <a:off x="457618" y="1487237"/>
            <a:ext cx="7112501" cy="3890210"/>
          </a:xfrm>
          <a:prstGeom prst="rect">
            <a:avLst/>
          </a:prstGeom>
        </p:spPr>
      </p:pic>
    </p:spTree>
    <p:extLst>
      <p:ext uri="{BB962C8B-B14F-4D97-AF65-F5344CB8AC3E}">
        <p14:creationId xmlns:p14="http://schemas.microsoft.com/office/powerpoint/2010/main" val="230555107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64DC-E8D3-3E44-66E6-33FD49D7857D}"/>
              </a:ext>
            </a:extLst>
          </p:cNvPr>
          <p:cNvSpPr>
            <a:spLocks noGrp="1"/>
          </p:cNvSpPr>
          <p:nvPr>
            <p:ph type="title"/>
          </p:nvPr>
        </p:nvSpPr>
        <p:spPr>
          <a:xfrm>
            <a:off x="815345" y="-236454"/>
            <a:ext cx="4990245" cy="1391661"/>
          </a:xfrm>
        </p:spPr>
        <p:txBody>
          <a:bodyPr vert="horz" lIns="91440" tIns="45720" rIns="91440" bIns="45720" rtlCol="0" anchor="b">
            <a:normAutofit/>
          </a:bodyPr>
          <a:lstStyle/>
          <a:p>
            <a:r>
              <a:rPr lang="en-US" b="1"/>
              <a:t>Mouth</a:t>
            </a:r>
          </a:p>
        </p:txBody>
      </p:sp>
      <p:sp>
        <p:nvSpPr>
          <p:cNvPr id="34" name="Content Placeholder 2">
            <a:extLst>
              <a:ext uri="{FF2B5EF4-FFF2-40B4-BE49-F238E27FC236}">
                <a16:creationId xmlns:a16="http://schemas.microsoft.com/office/drawing/2014/main" id="{F5AFDCE7-C0A0-7C78-95F1-DD755C85B814}"/>
              </a:ext>
            </a:extLst>
          </p:cNvPr>
          <p:cNvSpPr>
            <a:spLocks noGrp="1"/>
          </p:cNvSpPr>
          <p:nvPr>
            <p:ph sz="half" idx="1"/>
          </p:nvPr>
        </p:nvSpPr>
        <p:spPr>
          <a:xfrm>
            <a:off x="812976" y="1157036"/>
            <a:ext cx="4995019" cy="4157663"/>
          </a:xfrm>
        </p:spPr>
        <p:txBody>
          <a:bodyPr vert="horz" lIns="91440" tIns="45720" rIns="91440" bIns="45720" rtlCol="0" anchor="t">
            <a:normAutofit/>
          </a:bodyPr>
          <a:lstStyle/>
          <a:p>
            <a:pPr marL="0" indent="0">
              <a:buNone/>
            </a:pPr>
            <a:r>
              <a:rPr lang="en-US"/>
              <a:t>MECHANICAL DIGESTION</a:t>
            </a:r>
          </a:p>
          <a:p>
            <a:r>
              <a:rPr lang="en-US"/>
              <a:t>Mastication </a:t>
            </a:r>
          </a:p>
          <a:p>
            <a:endParaRPr lang="en-US"/>
          </a:p>
          <a:p>
            <a:pPr marL="0" indent="0">
              <a:buNone/>
            </a:pPr>
            <a:r>
              <a:rPr lang="en-US"/>
              <a:t>CHEMICAL DIGESTION</a:t>
            </a:r>
          </a:p>
          <a:p>
            <a:r>
              <a:rPr lang="en-US"/>
              <a:t>Lingual Lipase: salivary enzyme</a:t>
            </a:r>
          </a:p>
          <a:p>
            <a:pPr lvl="1">
              <a:buFont typeface="Courier New" panose="020B0604020202020204" pitchFamily="34" charset="0"/>
              <a:buChar char="o"/>
            </a:pPr>
            <a:r>
              <a:rPr lang="en-US"/>
              <a:t>MINOR fat breakdown</a:t>
            </a:r>
          </a:p>
        </p:txBody>
      </p:sp>
      <p:sp>
        <p:nvSpPr>
          <p:cNvPr id="36" name="Content Placeholder 3">
            <a:extLst>
              <a:ext uri="{FF2B5EF4-FFF2-40B4-BE49-F238E27FC236}">
                <a16:creationId xmlns:a16="http://schemas.microsoft.com/office/drawing/2014/main" id="{C60DB934-CC4F-41DA-1DF4-40FD71F39D47}"/>
              </a:ext>
            </a:extLst>
          </p:cNvPr>
          <p:cNvSpPr>
            <a:spLocks noGrp="1"/>
          </p:cNvSpPr>
          <p:nvPr>
            <p:ph sz="half" idx="2"/>
          </p:nvPr>
        </p:nvSpPr>
        <p:spPr>
          <a:xfrm>
            <a:off x="6293718" y="1157036"/>
            <a:ext cx="5027954" cy="4157663"/>
          </a:xfrm>
        </p:spPr>
        <p:txBody>
          <a:bodyPr vert="horz" lIns="91440" tIns="45720" rIns="91440" bIns="45720" rtlCol="0" anchor="t">
            <a:normAutofit/>
          </a:bodyPr>
          <a:lstStyle/>
          <a:p>
            <a:pPr marL="0" indent="0">
              <a:buNone/>
            </a:pPr>
            <a:r>
              <a:rPr lang="en-US"/>
              <a:t>MECHANICAL DIGESTION</a:t>
            </a:r>
          </a:p>
          <a:p>
            <a:r>
              <a:rPr lang="en-US"/>
              <a:t>Peristalsis </a:t>
            </a:r>
          </a:p>
          <a:p>
            <a:r>
              <a:rPr lang="en-US"/>
              <a:t>Upper/lower sphincters</a:t>
            </a:r>
          </a:p>
          <a:p>
            <a:pPr lvl="1">
              <a:buFont typeface="Courier New" panose="020B0604020202020204" pitchFamily="34" charset="0"/>
              <a:buChar char="o"/>
            </a:pPr>
            <a:r>
              <a:rPr lang="en-US"/>
              <a:t>Allow food to enter esophagus &amp; prevent backflow once food enters stomach</a:t>
            </a:r>
          </a:p>
        </p:txBody>
      </p:sp>
      <p:sp>
        <p:nvSpPr>
          <p:cNvPr id="20" name="Date Placeholder 3">
            <a:extLst>
              <a:ext uri="{FF2B5EF4-FFF2-40B4-BE49-F238E27FC236}">
                <a16:creationId xmlns:a16="http://schemas.microsoft.com/office/drawing/2014/main" id="{5F3D709A-8357-F266-059D-9E744838AD0A}"/>
              </a:ext>
            </a:extLst>
          </p:cNvPr>
          <p:cNvSpPr>
            <a:spLocks noGrp="1"/>
          </p:cNvSpPr>
          <p:nvPr>
            <p:ph type="dt" sz="half" idx="10"/>
          </p:nvPr>
        </p:nvSpPr>
        <p:spPr>
          <a:xfrm>
            <a:off x="795014" y="6342042"/>
            <a:ext cx="2743200" cy="365125"/>
          </a:xfrm>
        </p:spPr>
        <p:txBody>
          <a:bodyPr anchor="ctr">
            <a:normAutofit/>
          </a:bodyPr>
          <a:lstStyle/>
          <a:p>
            <a:pPr>
              <a:spcAft>
                <a:spcPts val="600"/>
              </a:spcAft>
            </a:pPr>
            <a:fld id="{A7B3A5AE-CD76-4D3F-89C8-7BB255C7F7F5}" type="datetime1">
              <a:rPr lang="en-US"/>
              <a:pPr>
                <a:spcAft>
                  <a:spcPts val="600"/>
                </a:spcAft>
              </a:pPr>
              <a:t>5/14/2026</a:t>
            </a:fld>
            <a:endParaRPr lang="en-US"/>
          </a:p>
        </p:txBody>
      </p:sp>
      <p:sp>
        <p:nvSpPr>
          <p:cNvPr id="22" name="Footer Placeholder 4">
            <a:extLst>
              <a:ext uri="{FF2B5EF4-FFF2-40B4-BE49-F238E27FC236}">
                <a16:creationId xmlns:a16="http://schemas.microsoft.com/office/drawing/2014/main" id="{1D19D45C-8D50-E0CF-9B4B-6499E96E53D8}"/>
              </a:ext>
            </a:extLst>
          </p:cNvPr>
          <p:cNvSpPr>
            <a:spLocks noGrp="1"/>
          </p:cNvSpPr>
          <p:nvPr>
            <p:ph type="ftr" sz="quarter" idx="11"/>
          </p:nvPr>
        </p:nvSpPr>
        <p:spPr>
          <a:xfrm>
            <a:off x="7696200" y="6342042"/>
            <a:ext cx="3470128" cy="365125"/>
          </a:xfrm>
        </p:spPr>
        <p:txBody>
          <a:bodyPr anchor="ctr">
            <a:normAutofit/>
          </a:bodyPr>
          <a:lstStyle/>
          <a:p>
            <a:pPr>
              <a:lnSpc>
                <a:spcPct val="90000"/>
              </a:lnSpc>
              <a:spcAft>
                <a:spcPts val="600"/>
              </a:spcAft>
            </a:pPr>
            <a:r>
              <a:rPr lang="en-US" sz="700"/>
              <a:t>
              </a:t>
            </a:r>
          </a:p>
        </p:txBody>
      </p:sp>
      <p:sp>
        <p:nvSpPr>
          <p:cNvPr id="19" name="Title 1">
            <a:extLst>
              <a:ext uri="{FF2B5EF4-FFF2-40B4-BE49-F238E27FC236}">
                <a16:creationId xmlns:a16="http://schemas.microsoft.com/office/drawing/2014/main" id="{20DFCF39-BF47-0F12-32E3-71D9EA163471}"/>
              </a:ext>
            </a:extLst>
          </p:cNvPr>
          <p:cNvSpPr txBox="1">
            <a:spLocks/>
          </p:cNvSpPr>
          <p:nvPr/>
        </p:nvSpPr>
        <p:spPr>
          <a:xfrm>
            <a:off x="6295061" y="-237791"/>
            <a:ext cx="4990245" cy="1391661"/>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r>
              <a:rPr lang="en-US" b="1"/>
              <a:t>Esophagus</a:t>
            </a:r>
          </a:p>
        </p:txBody>
      </p:sp>
      <p:pic>
        <p:nvPicPr>
          <p:cNvPr id="23" name="Picture 22" descr="A diagram of the internal organs&#10;&#10;AI-generated content may be incorrect.">
            <a:extLst>
              <a:ext uri="{FF2B5EF4-FFF2-40B4-BE49-F238E27FC236}">
                <a16:creationId xmlns:a16="http://schemas.microsoft.com/office/drawing/2014/main" id="{B1878A68-7B33-A491-7134-F51662CADCC5}"/>
              </a:ext>
            </a:extLst>
          </p:cNvPr>
          <p:cNvPicPr>
            <a:picLocks noChangeAspect="1"/>
          </p:cNvPicPr>
          <p:nvPr/>
        </p:nvPicPr>
        <p:blipFill>
          <a:blip r:embed="rId2"/>
          <a:srcRect l="-189" t="1009" r="28451" b="60656"/>
          <a:stretch>
            <a:fillRect/>
          </a:stretch>
        </p:blipFill>
        <p:spPr>
          <a:xfrm>
            <a:off x="4193172" y="3742156"/>
            <a:ext cx="6553997" cy="2598369"/>
          </a:xfrm>
          <a:prstGeom prst="rect">
            <a:avLst/>
          </a:prstGeom>
        </p:spPr>
      </p:pic>
    </p:spTree>
    <p:extLst>
      <p:ext uri="{BB962C8B-B14F-4D97-AF65-F5344CB8AC3E}">
        <p14:creationId xmlns:p14="http://schemas.microsoft.com/office/powerpoint/2010/main" val="50139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E0462-B420-454A-749A-1ECC21E75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20F81-C949-6333-BCF4-98776DC54AFE}"/>
              </a:ext>
            </a:extLst>
          </p:cNvPr>
          <p:cNvSpPr>
            <a:spLocks noGrp="1"/>
          </p:cNvSpPr>
          <p:nvPr>
            <p:ph type="title"/>
          </p:nvPr>
        </p:nvSpPr>
        <p:spPr>
          <a:xfrm>
            <a:off x="815345" y="-236454"/>
            <a:ext cx="4990245" cy="1391661"/>
          </a:xfrm>
        </p:spPr>
        <p:txBody>
          <a:bodyPr vert="horz" lIns="91440" tIns="45720" rIns="91440" bIns="45720" rtlCol="0" anchor="b">
            <a:normAutofit/>
          </a:bodyPr>
          <a:lstStyle/>
          <a:p>
            <a:r>
              <a:rPr lang="en-US" b="1"/>
              <a:t>Stomach</a:t>
            </a:r>
            <a:endParaRPr lang="en-US"/>
          </a:p>
        </p:txBody>
      </p:sp>
      <p:sp>
        <p:nvSpPr>
          <p:cNvPr id="34" name="Content Placeholder 2">
            <a:extLst>
              <a:ext uri="{FF2B5EF4-FFF2-40B4-BE49-F238E27FC236}">
                <a16:creationId xmlns:a16="http://schemas.microsoft.com/office/drawing/2014/main" id="{FD2DC191-A549-B706-AAFD-93D7D6145187}"/>
              </a:ext>
            </a:extLst>
          </p:cNvPr>
          <p:cNvSpPr>
            <a:spLocks noGrp="1"/>
          </p:cNvSpPr>
          <p:nvPr>
            <p:ph sz="half" idx="1"/>
          </p:nvPr>
        </p:nvSpPr>
        <p:spPr>
          <a:xfrm>
            <a:off x="812976" y="1157036"/>
            <a:ext cx="4995019" cy="4157663"/>
          </a:xfrm>
        </p:spPr>
        <p:txBody>
          <a:bodyPr vert="horz" lIns="91440" tIns="45720" rIns="91440" bIns="45720" rtlCol="0" anchor="t">
            <a:normAutofit lnSpcReduction="10000"/>
          </a:bodyPr>
          <a:lstStyle/>
          <a:p>
            <a:pPr marL="0" indent="0">
              <a:buNone/>
            </a:pPr>
            <a:r>
              <a:rPr lang="en-US"/>
              <a:t>MECHANICAL DIGESTION</a:t>
            </a:r>
          </a:p>
          <a:p>
            <a:r>
              <a:rPr lang="en-US"/>
              <a:t>Muscular walls churn &amp; mix food with gastric juices</a:t>
            </a:r>
          </a:p>
          <a:p>
            <a:r>
              <a:rPr lang="en-US"/>
              <a:t>Peristalsis</a:t>
            </a:r>
          </a:p>
          <a:p>
            <a:pPr marL="0" indent="0">
              <a:buNone/>
            </a:pPr>
            <a:endParaRPr lang="en-US"/>
          </a:p>
          <a:p>
            <a:pPr marL="0" indent="0">
              <a:buNone/>
            </a:pPr>
            <a:r>
              <a:rPr lang="en-US"/>
              <a:t>CHEMICAL DIGESTION</a:t>
            </a:r>
          </a:p>
          <a:p>
            <a:pPr>
              <a:buFont typeface="Arial"/>
              <a:buChar char="•"/>
            </a:pPr>
            <a:r>
              <a:rPr lang="en-US"/>
              <a:t>Gastric Lipase</a:t>
            </a:r>
          </a:p>
          <a:p>
            <a:pPr marL="742950" lvl="1" indent="-285750">
              <a:buFont typeface="Courier New,monospace"/>
              <a:buChar char="o"/>
            </a:pPr>
            <a:r>
              <a:rPr lang="en-US"/>
              <a:t>30% Triglycerides --&gt; diglyceride + 1 fatty acid</a:t>
            </a:r>
          </a:p>
        </p:txBody>
      </p:sp>
      <p:pic>
        <p:nvPicPr>
          <p:cNvPr id="3" name="Content Placeholder 2" descr="A diagram of a stomach&#10;&#10;AI-generated content may be incorrect.">
            <a:extLst>
              <a:ext uri="{FF2B5EF4-FFF2-40B4-BE49-F238E27FC236}">
                <a16:creationId xmlns:a16="http://schemas.microsoft.com/office/drawing/2014/main" id="{3FBBE5B1-E83D-A7B5-B688-878A3D9A0641}"/>
              </a:ext>
            </a:extLst>
          </p:cNvPr>
          <p:cNvPicPr>
            <a:picLocks noGrp="1" noChangeAspect="1"/>
          </p:cNvPicPr>
          <p:nvPr>
            <p:ph sz="half" idx="2"/>
          </p:nvPr>
        </p:nvPicPr>
        <p:blipFill>
          <a:blip r:embed="rId2"/>
          <a:srcRect l="8333" t="28432" r="14827" b="29622"/>
          <a:stretch>
            <a:fillRect/>
          </a:stretch>
        </p:blipFill>
        <p:spPr>
          <a:xfrm>
            <a:off x="5518462" y="1250018"/>
            <a:ext cx="5912284" cy="3234677"/>
          </a:xfrm>
          <a:prstGeom prst="rect">
            <a:avLst/>
          </a:prstGeom>
        </p:spPr>
      </p:pic>
      <p:sp>
        <p:nvSpPr>
          <p:cNvPr id="20" name="Date Placeholder 3">
            <a:extLst>
              <a:ext uri="{FF2B5EF4-FFF2-40B4-BE49-F238E27FC236}">
                <a16:creationId xmlns:a16="http://schemas.microsoft.com/office/drawing/2014/main" id="{710C7F17-0A77-6D3A-47E2-B3025A6AFF93}"/>
              </a:ext>
            </a:extLst>
          </p:cNvPr>
          <p:cNvSpPr>
            <a:spLocks noGrp="1"/>
          </p:cNvSpPr>
          <p:nvPr>
            <p:ph type="dt" sz="half" idx="10"/>
          </p:nvPr>
        </p:nvSpPr>
        <p:spPr>
          <a:xfrm>
            <a:off x="795014" y="6342042"/>
            <a:ext cx="2743200" cy="365125"/>
          </a:xfrm>
        </p:spPr>
        <p:txBody>
          <a:bodyPr anchor="ctr">
            <a:normAutofit/>
          </a:bodyPr>
          <a:lstStyle/>
          <a:p>
            <a:pPr>
              <a:spcAft>
                <a:spcPts val="600"/>
              </a:spcAft>
            </a:pPr>
            <a:fld id="{A7B3A5AE-CD76-4D3F-89C8-7BB255C7F7F5}" type="datetime1">
              <a:rPr lang="en-US"/>
              <a:pPr>
                <a:spcAft>
                  <a:spcPts val="600"/>
                </a:spcAft>
              </a:pPr>
              <a:t>5/14/2026</a:t>
            </a:fld>
            <a:endParaRPr lang="en-US"/>
          </a:p>
        </p:txBody>
      </p:sp>
      <p:sp>
        <p:nvSpPr>
          <p:cNvPr id="22" name="Footer Placeholder 4">
            <a:extLst>
              <a:ext uri="{FF2B5EF4-FFF2-40B4-BE49-F238E27FC236}">
                <a16:creationId xmlns:a16="http://schemas.microsoft.com/office/drawing/2014/main" id="{54B187F1-7DD8-B78F-D349-006149C84AD4}"/>
              </a:ext>
            </a:extLst>
          </p:cNvPr>
          <p:cNvSpPr>
            <a:spLocks noGrp="1"/>
          </p:cNvSpPr>
          <p:nvPr>
            <p:ph type="ftr" sz="quarter" idx="11"/>
          </p:nvPr>
        </p:nvSpPr>
        <p:spPr>
          <a:xfrm>
            <a:off x="7696200" y="6342042"/>
            <a:ext cx="3470128" cy="365125"/>
          </a:xfrm>
        </p:spPr>
        <p:txBody>
          <a:bodyPr anchor="ctr">
            <a:normAutofit/>
          </a:bodyPr>
          <a:lstStyle/>
          <a:p>
            <a:pPr>
              <a:lnSpc>
                <a:spcPct val="90000"/>
              </a:lnSpc>
              <a:spcAft>
                <a:spcPts val="600"/>
              </a:spcAft>
            </a:pPr>
            <a:r>
              <a:rPr lang="en-US" sz="700"/>
              <a:t>
              </a:t>
            </a:r>
          </a:p>
        </p:txBody>
      </p:sp>
    </p:spTree>
    <p:extLst>
      <p:ext uri="{BB962C8B-B14F-4D97-AF65-F5344CB8AC3E}">
        <p14:creationId xmlns:p14="http://schemas.microsoft.com/office/powerpoint/2010/main" val="114797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05BCF-6F0C-CE19-33CD-EB4D4BA6A7B6}"/>
            </a:ext>
          </a:extLst>
        </p:cNvPr>
        <p:cNvGrpSpPr/>
        <p:nvPr/>
      </p:nvGrpSpPr>
      <p:grpSpPr>
        <a:xfrm>
          <a:off x="0" y="0"/>
          <a:ext cx="0" cy="0"/>
          <a:chOff x="0" y="0"/>
          <a:chExt cx="0" cy="0"/>
        </a:xfrm>
      </p:grpSpPr>
      <p:sp>
        <p:nvSpPr>
          <p:cNvPr id="20" name="Date Placeholder 3">
            <a:extLst>
              <a:ext uri="{FF2B5EF4-FFF2-40B4-BE49-F238E27FC236}">
                <a16:creationId xmlns:a16="http://schemas.microsoft.com/office/drawing/2014/main" id="{9317365A-4C9C-A936-23C4-BE8B2102E34E}"/>
              </a:ext>
            </a:extLst>
          </p:cNvPr>
          <p:cNvSpPr>
            <a:spLocks noGrp="1"/>
          </p:cNvSpPr>
          <p:nvPr>
            <p:ph type="dt" sz="half" idx="10"/>
          </p:nvPr>
        </p:nvSpPr>
        <p:spPr>
          <a:xfrm>
            <a:off x="795014" y="6342042"/>
            <a:ext cx="2743200" cy="365125"/>
          </a:xfrm>
        </p:spPr>
        <p:txBody>
          <a:bodyPr anchor="ctr">
            <a:normAutofit/>
          </a:bodyPr>
          <a:lstStyle/>
          <a:p>
            <a:pPr>
              <a:spcAft>
                <a:spcPts val="600"/>
              </a:spcAft>
            </a:pPr>
            <a:fld id="{A7B3A5AE-CD76-4D3F-89C8-7BB255C7F7F5}" type="datetime1">
              <a:rPr lang="en-US"/>
              <a:pPr>
                <a:spcAft>
                  <a:spcPts val="600"/>
                </a:spcAft>
              </a:pPr>
              <a:t>5/14/2026</a:t>
            </a:fld>
            <a:endParaRPr lang="en-US"/>
          </a:p>
        </p:txBody>
      </p:sp>
      <p:sp>
        <p:nvSpPr>
          <p:cNvPr id="22" name="Footer Placeholder 4">
            <a:extLst>
              <a:ext uri="{FF2B5EF4-FFF2-40B4-BE49-F238E27FC236}">
                <a16:creationId xmlns:a16="http://schemas.microsoft.com/office/drawing/2014/main" id="{9C4C9505-E3B5-B573-3E57-5079BFA3DB5B}"/>
              </a:ext>
            </a:extLst>
          </p:cNvPr>
          <p:cNvSpPr>
            <a:spLocks noGrp="1"/>
          </p:cNvSpPr>
          <p:nvPr>
            <p:ph type="ftr" sz="quarter" idx="11"/>
          </p:nvPr>
        </p:nvSpPr>
        <p:spPr>
          <a:xfrm>
            <a:off x="7696200" y="6342042"/>
            <a:ext cx="3470128" cy="365125"/>
          </a:xfrm>
        </p:spPr>
        <p:txBody>
          <a:bodyPr anchor="ctr">
            <a:normAutofit/>
          </a:bodyPr>
          <a:lstStyle/>
          <a:p>
            <a:pPr>
              <a:lnSpc>
                <a:spcPct val="90000"/>
              </a:lnSpc>
              <a:spcAft>
                <a:spcPts val="600"/>
              </a:spcAft>
            </a:pPr>
            <a:r>
              <a:rPr lang="en-US" sz="700"/>
              <a:t>
              </a:t>
            </a:r>
          </a:p>
        </p:txBody>
      </p:sp>
      <p:sp>
        <p:nvSpPr>
          <p:cNvPr id="5" name="Content Placeholder 4">
            <a:extLst>
              <a:ext uri="{FF2B5EF4-FFF2-40B4-BE49-F238E27FC236}">
                <a16:creationId xmlns:a16="http://schemas.microsoft.com/office/drawing/2014/main" id="{74D7222F-C286-E4BA-01D5-E97A68663C09}"/>
              </a:ext>
            </a:extLst>
          </p:cNvPr>
          <p:cNvSpPr>
            <a:spLocks noGrp="1"/>
          </p:cNvSpPr>
          <p:nvPr>
            <p:ph sz="half" idx="2"/>
          </p:nvPr>
        </p:nvSpPr>
        <p:spPr>
          <a:xfrm>
            <a:off x="593907" y="1046451"/>
            <a:ext cx="7705443" cy="5327875"/>
          </a:xfrm>
        </p:spPr>
        <p:txBody>
          <a:bodyPr vert="horz" lIns="91440" tIns="45720" rIns="91440" bIns="45720" rtlCol="0" anchor="t">
            <a:normAutofit/>
          </a:bodyPr>
          <a:lstStyle/>
          <a:p>
            <a:pPr marL="0" indent="0">
              <a:buNone/>
            </a:pPr>
            <a:r>
              <a:rPr lang="en-US"/>
              <a:t>MECHANICAL DIGESTION</a:t>
            </a:r>
          </a:p>
          <a:p>
            <a:pPr>
              <a:buFont typeface="Arial"/>
            </a:pPr>
            <a:r>
              <a:rPr lang="en-US" b="1"/>
              <a:t>Bile salts</a:t>
            </a:r>
            <a:r>
              <a:rPr lang="en-US"/>
              <a:t> released from gallbladder</a:t>
            </a:r>
          </a:p>
          <a:p>
            <a:pPr lvl="1">
              <a:buSzPct val="85000"/>
              <a:buFont typeface="Courier New" panose="020B0604020202020204" pitchFamily="34" charset="0"/>
              <a:buChar char="o"/>
            </a:pPr>
            <a:r>
              <a:rPr lang="en-US" b="1"/>
              <a:t>Emulsification</a:t>
            </a:r>
            <a:r>
              <a:rPr lang="en-US"/>
              <a:t>: breaks fat globules into triglycerides --&gt; increase surface area for enzymes</a:t>
            </a:r>
            <a:endParaRPr lang="en-US" sz="2000"/>
          </a:p>
          <a:p>
            <a:pPr marL="0" indent="0">
              <a:buNone/>
            </a:pPr>
            <a:r>
              <a:rPr lang="en-US"/>
              <a:t>CHEMICAL DIGESTION</a:t>
            </a:r>
          </a:p>
          <a:p>
            <a:pPr>
              <a:buFont typeface="Arial"/>
              <a:buChar char="•"/>
            </a:pPr>
            <a:r>
              <a:rPr lang="en-US" b="1"/>
              <a:t>Pancreatic Lipase </a:t>
            </a:r>
            <a:r>
              <a:rPr lang="en-US"/>
              <a:t>released from pancreas</a:t>
            </a:r>
          </a:p>
          <a:p>
            <a:pPr marL="742950" lvl="1" indent="-285750">
              <a:buFont typeface="Courier New,monospace"/>
              <a:buChar char="o"/>
            </a:pPr>
            <a:r>
              <a:rPr lang="en-US"/>
              <a:t>Triglycerides --&gt; 1 monoglyceride + 2 fatty acids</a:t>
            </a:r>
          </a:p>
          <a:p>
            <a:r>
              <a:rPr lang="en-US" b="1"/>
              <a:t>Pancreatic Colipase</a:t>
            </a:r>
            <a:r>
              <a:rPr lang="en-US"/>
              <a:t>: cofactor that anchors lipase to triglycerides </a:t>
            </a:r>
          </a:p>
          <a:p>
            <a:pPr marL="0" indent="0">
              <a:buNone/>
            </a:pPr>
            <a:endParaRPr lang="en-US"/>
          </a:p>
          <a:p>
            <a:pPr>
              <a:buFont typeface="Arial"/>
              <a:buChar char="•"/>
            </a:pPr>
            <a:r>
              <a:rPr lang="en-US"/>
              <a:t>Micelles: bile salts + phospholipids </a:t>
            </a:r>
          </a:p>
          <a:p>
            <a:pPr lvl="1">
              <a:buFont typeface="Courier New,monospace"/>
              <a:buChar char="o"/>
            </a:pPr>
            <a:r>
              <a:rPr lang="en-US"/>
              <a:t>carry digested fats to microvilli of small intestine for absorption</a:t>
            </a:r>
          </a:p>
          <a:p>
            <a:pPr marL="0" indent="0">
              <a:buNone/>
            </a:pPr>
            <a:endParaRPr lang="en-US"/>
          </a:p>
        </p:txBody>
      </p:sp>
      <p:sp>
        <p:nvSpPr>
          <p:cNvPr id="7" name="Title 1">
            <a:extLst>
              <a:ext uri="{FF2B5EF4-FFF2-40B4-BE49-F238E27FC236}">
                <a16:creationId xmlns:a16="http://schemas.microsoft.com/office/drawing/2014/main" id="{F3557272-D3B5-2DD9-6556-D56AF1171525}"/>
              </a:ext>
            </a:extLst>
          </p:cNvPr>
          <p:cNvSpPr txBox="1">
            <a:spLocks/>
          </p:cNvSpPr>
          <p:nvPr/>
        </p:nvSpPr>
        <p:spPr>
          <a:xfrm>
            <a:off x="798014" y="-346648"/>
            <a:ext cx="5150666" cy="1391661"/>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r>
              <a:rPr lang="en-US" b="1"/>
              <a:t>Small intestine</a:t>
            </a:r>
          </a:p>
        </p:txBody>
      </p:sp>
      <p:pic>
        <p:nvPicPr>
          <p:cNvPr id="4" name="Picture 3">
            <a:extLst>
              <a:ext uri="{FF2B5EF4-FFF2-40B4-BE49-F238E27FC236}">
                <a16:creationId xmlns:a16="http://schemas.microsoft.com/office/drawing/2014/main" id="{29F604DE-7EC4-8BCF-C6EF-8F3CF13DB9F7}"/>
              </a:ext>
            </a:extLst>
          </p:cNvPr>
          <p:cNvPicPr>
            <a:picLocks noChangeAspect="1"/>
          </p:cNvPicPr>
          <p:nvPr/>
        </p:nvPicPr>
        <p:blipFill>
          <a:blip r:embed="rId2"/>
          <a:stretch>
            <a:fillRect/>
          </a:stretch>
        </p:blipFill>
        <p:spPr>
          <a:xfrm>
            <a:off x="8118828" y="856817"/>
            <a:ext cx="3517900" cy="3517900"/>
          </a:xfrm>
          <a:prstGeom prst="rect">
            <a:avLst/>
          </a:prstGeom>
        </p:spPr>
      </p:pic>
    </p:spTree>
    <p:extLst>
      <p:ext uri="{BB962C8B-B14F-4D97-AF65-F5344CB8AC3E}">
        <p14:creationId xmlns:p14="http://schemas.microsoft.com/office/powerpoint/2010/main" val="146593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14BB-C700-0156-57F1-132D826260B3}"/>
              </a:ext>
            </a:extLst>
          </p:cNvPr>
          <p:cNvSpPr>
            <a:spLocks noGrp="1"/>
          </p:cNvSpPr>
          <p:nvPr>
            <p:ph type="title"/>
          </p:nvPr>
        </p:nvSpPr>
        <p:spPr>
          <a:xfrm>
            <a:off x="572121" y="108250"/>
            <a:ext cx="11045952" cy="1828800"/>
          </a:xfrm>
        </p:spPr>
        <p:txBody>
          <a:bodyPr>
            <a:noAutofit/>
          </a:bodyPr>
          <a:lstStyle/>
          <a:p>
            <a:pPr algn="ctr"/>
            <a:r>
              <a:rPr lang="en" sz="3200" b="1" i="1"/>
              <a:t>Absorption and Transport of Fats</a:t>
            </a:r>
            <a:endParaRPr lang="en-US" sz="3200" b="1"/>
          </a:p>
        </p:txBody>
      </p:sp>
      <p:sp>
        <p:nvSpPr>
          <p:cNvPr id="3" name="Content Placeholder 2">
            <a:extLst>
              <a:ext uri="{FF2B5EF4-FFF2-40B4-BE49-F238E27FC236}">
                <a16:creationId xmlns:a16="http://schemas.microsoft.com/office/drawing/2014/main" id="{FEA43DFD-9C53-697E-FD96-25A5C03367EA}"/>
              </a:ext>
            </a:extLst>
          </p:cNvPr>
          <p:cNvSpPr>
            <a:spLocks noGrp="1"/>
          </p:cNvSpPr>
          <p:nvPr>
            <p:ph sz="quarter" idx="13"/>
          </p:nvPr>
        </p:nvSpPr>
        <p:spPr>
          <a:xfrm>
            <a:off x="4047162" y="691204"/>
            <a:ext cx="7783286" cy="5955532"/>
          </a:xfrm>
        </p:spPr>
        <p:txBody>
          <a:bodyPr vert="horz" lIns="91440" tIns="45720" rIns="91440" bIns="45720" rtlCol="0" anchor="t">
            <a:noAutofit/>
          </a:bodyPr>
          <a:lstStyle/>
          <a:p>
            <a:pPr>
              <a:lnSpc>
                <a:spcPct val="170000"/>
              </a:lnSpc>
            </a:pPr>
            <a:r>
              <a:rPr lang="en-US" sz="1600"/>
              <a:t>Lipid fragments of micelle enter absorptive (epithelial) cells </a:t>
            </a:r>
          </a:p>
          <a:p>
            <a:pPr lvl="1">
              <a:lnSpc>
                <a:spcPct val="170000"/>
              </a:lnSpc>
              <a:buFont typeface="Courier New"/>
              <a:buChar char="o"/>
            </a:pPr>
            <a:r>
              <a:rPr lang="en-US" sz="1600"/>
              <a:t>Monoglycerides + fatty acids --&gt; triglycerides </a:t>
            </a:r>
          </a:p>
          <a:p>
            <a:pPr lvl="2">
              <a:lnSpc>
                <a:spcPct val="170000"/>
              </a:lnSpc>
              <a:buFont typeface="Wingdings"/>
              <a:buChar char="§"/>
            </a:pPr>
            <a:r>
              <a:rPr lang="en-US"/>
              <a:t>In Smooth Endoplasmic Reticulum</a:t>
            </a:r>
          </a:p>
          <a:p>
            <a:pPr>
              <a:lnSpc>
                <a:spcPct val="170000"/>
              </a:lnSpc>
            </a:pPr>
            <a:r>
              <a:rPr lang="en-US" sz="1600"/>
              <a:t>Short-chain fatty acids --&gt; enter blood capillaries --&gt; hepatic portal vein --&gt; liver</a:t>
            </a:r>
          </a:p>
          <a:p>
            <a:pPr marL="285750" indent="-285750">
              <a:lnSpc>
                <a:spcPct val="170000"/>
              </a:lnSpc>
            </a:pPr>
            <a:r>
              <a:rPr lang="en-US" sz="1600"/>
              <a:t>Long-chain fatty acids packaged into chylomicrons within </a:t>
            </a:r>
            <a:r>
              <a:rPr lang="en-US" sz="1600" err="1"/>
              <a:t>golgi</a:t>
            </a:r>
            <a:r>
              <a:rPr lang="en-US" sz="1600"/>
              <a:t> apparatus</a:t>
            </a:r>
          </a:p>
          <a:p>
            <a:pPr marL="400050" lvl="1">
              <a:lnSpc>
                <a:spcPct val="170000"/>
              </a:lnSpc>
              <a:buFont typeface="Courier New"/>
              <a:buChar char="o"/>
            </a:pPr>
            <a:r>
              <a:rPr lang="en-US" sz="1600" b="1"/>
              <a:t>Chylomicrons </a:t>
            </a:r>
            <a:r>
              <a:rPr lang="en-US" sz="1600"/>
              <a:t>= triglycerides &amp; cholesterol (inside) + phospholipids &amp; proteins (outside)</a:t>
            </a:r>
          </a:p>
          <a:p>
            <a:pPr marL="400050" lvl="1">
              <a:lnSpc>
                <a:spcPct val="170000"/>
              </a:lnSpc>
              <a:buFont typeface="Courier New"/>
              <a:buChar char="o"/>
            </a:pPr>
            <a:r>
              <a:rPr lang="en-US" sz="1600"/>
              <a:t>Too large for blood capillaries --&gt; enter </a:t>
            </a:r>
            <a:r>
              <a:rPr lang="en-US" sz="1600" b="1"/>
              <a:t>lacteals </a:t>
            </a:r>
            <a:r>
              <a:rPr lang="en-US" sz="1600"/>
              <a:t>(lymphatic capillaries)</a:t>
            </a:r>
          </a:p>
          <a:p>
            <a:pPr marL="285750" indent="-285750">
              <a:lnSpc>
                <a:spcPct val="170000"/>
              </a:lnSpc>
            </a:pPr>
            <a:r>
              <a:rPr lang="en-US" sz="1600"/>
              <a:t>Lacteals --&gt; thoracic duct --&gt; left subclavian vein --&gt; bloodstream --&gt; fat to rest of body</a:t>
            </a:r>
          </a:p>
          <a:p>
            <a:pPr marL="285750" indent="-285750">
              <a:lnSpc>
                <a:spcPct val="170000"/>
              </a:lnSpc>
            </a:pPr>
            <a:r>
              <a:rPr lang="en-US" sz="1600"/>
              <a:t>Chylomicron remnants --&gt; liver --&gt; used to create VLDL</a:t>
            </a:r>
          </a:p>
        </p:txBody>
      </p:sp>
      <p:pic>
        <p:nvPicPr>
          <p:cNvPr id="6" name="Picture 5">
            <a:extLst>
              <a:ext uri="{FF2B5EF4-FFF2-40B4-BE49-F238E27FC236}">
                <a16:creationId xmlns:a16="http://schemas.microsoft.com/office/drawing/2014/main" id="{150E481C-B935-0D69-1641-7DB7753C3554}"/>
              </a:ext>
            </a:extLst>
          </p:cNvPr>
          <p:cNvPicPr>
            <a:picLocks noChangeAspect="1"/>
          </p:cNvPicPr>
          <p:nvPr/>
        </p:nvPicPr>
        <p:blipFill>
          <a:blip r:embed="rId2"/>
          <a:srcRect l="-515" t="19313" r="-203"/>
          <a:stretch>
            <a:fillRect/>
          </a:stretch>
        </p:blipFill>
        <p:spPr>
          <a:xfrm>
            <a:off x="337094" y="689585"/>
            <a:ext cx="3710038" cy="2964906"/>
          </a:xfrm>
          <a:prstGeom prst="rect">
            <a:avLst/>
          </a:prstGeom>
        </p:spPr>
      </p:pic>
      <p:pic>
        <p:nvPicPr>
          <p:cNvPr id="4" name="Picture 3" descr="A diagram of a cell&#10;&#10;AI-generated content may be incorrect.">
            <a:extLst>
              <a:ext uri="{FF2B5EF4-FFF2-40B4-BE49-F238E27FC236}">
                <a16:creationId xmlns:a16="http://schemas.microsoft.com/office/drawing/2014/main" id="{2775DF0C-3703-CD57-7581-EBA4A78A576F}"/>
              </a:ext>
            </a:extLst>
          </p:cNvPr>
          <p:cNvPicPr>
            <a:picLocks noChangeAspect="1"/>
          </p:cNvPicPr>
          <p:nvPr/>
        </p:nvPicPr>
        <p:blipFill>
          <a:blip r:embed="rId3"/>
          <a:stretch>
            <a:fillRect/>
          </a:stretch>
        </p:blipFill>
        <p:spPr>
          <a:xfrm>
            <a:off x="570140" y="3881438"/>
            <a:ext cx="3241221" cy="2694214"/>
          </a:xfrm>
          <a:prstGeom prst="rect">
            <a:avLst/>
          </a:prstGeom>
        </p:spPr>
      </p:pic>
    </p:spTree>
    <p:extLst>
      <p:ext uri="{BB962C8B-B14F-4D97-AF65-F5344CB8AC3E}">
        <p14:creationId xmlns:p14="http://schemas.microsoft.com/office/powerpoint/2010/main" val="106397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D1833-7D5C-89E7-4D59-4E0C5797F92B}"/>
              </a:ext>
            </a:extLst>
          </p:cNvPr>
          <p:cNvSpPr>
            <a:spLocks noGrp="1"/>
          </p:cNvSpPr>
          <p:nvPr>
            <p:ph sz="quarter" idx="13"/>
          </p:nvPr>
        </p:nvSpPr>
        <p:spPr>
          <a:xfrm>
            <a:off x="9006512" y="3385169"/>
            <a:ext cx="2823401" cy="3341613"/>
          </a:xfrm>
        </p:spPr>
        <p:txBody>
          <a:bodyPr vert="horz" lIns="91440" tIns="45720" rIns="91440" bIns="45720" rtlCol="0" anchor="t">
            <a:noAutofit/>
          </a:bodyPr>
          <a:lstStyle/>
          <a:p>
            <a:pPr marL="0" indent="0">
              <a:lnSpc>
                <a:spcPct val="120000"/>
              </a:lnSpc>
              <a:buNone/>
            </a:pPr>
            <a:r>
              <a:rPr lang="en-US" sz="1600" b="1" u="sng"/>
              <a:t>HDL (High-Density Lipoprotein)</a:t>
            </a:r>
            <a:endParaRPr lang="en-US" sz="1600" b="1"/>
          </a:p>
          <a:p>
            <a:pPr marL="285750" indent="-285750">
              <a:lnSpc>
                <a:spcPct val="120000"/>
              </a:lnSpc>
              <a:buFont typeface="Arial" panose="020B0604020202020204" pitchFamily="34" charset="0"/>
              <a:buChar char="•"/>
            </a:pPr>
            <a:r>
              <a:rPr lang="en-US" sz="1600"/>
              <a:t>Collects waste (cholesterol) from extra hepatic tissue &amp; returns to liver --&gt; VLDL</a:t>
            </a:r>
          </a:p>
          <a:p>
            <a:pPr marL="285750" indent="-285750">
              <a:lnSpc>
                <a:spcPct val="120000"/>
              </a:lnSpc>
              <a:buFont typeface="Arial" panose="020B0604020202020204" pitchFamily="34" charset="0"/>
              <a:buChar char="•"/>
            </a:pPr>
            <a:r>
              <a:rPr lang="en-US" sz="1600"/>
              <a:t>“Good cholesterol” --&gt; high HDL = lower heart disease risk</a:t>
            </a:r>
          </a:p>
          <a:p>
            <a:pPr marL="400050" lvl="1" indent="-285750">
              <a:lnSpc>
                <a:spcPct val="120000"/>
              </a:lnSpc>
              <a:buFont typeface="Courier New" panose="020B0604020202020204" pitchFamily="34" charset="0"/>
              <a:buChar char="o"/>
            </a:pPr>
            <a:r>
              <a:rPr lang="en-US" sz="1400"/>
              <a:t>Mono/polyunsaturated fats</a:t>
            </a:r>
          </a:p>
        </p:txBody>
      </p:sp>
      <p:sp>
        <p:nvSpPr>
          <p:cNvPr id="4" name="Content Placeholder 2">
            <a:extLst>
              <a:ext uri="{FF2B5EF4-FFF2-40B4-BE49-F238E27FC236}">
                <a16:creationId xmlns:a16="http://schemas.microsoft.com/office/drawing/2014/main" id="{28A0A573-811E-A0A9-159E-D8295C3DBC60}"/>
              </a:ext>
            </a:extLst>
          </p:cNvPr>
          <p:cNvSpPr txBox="1">
            <a:spLocks/>
          </p:cNvSpPr>
          <p:nvPr/>
        </p:nvSpPr>
        <p:spPr>
          <a:xfrm>
            <a:off x="6095210" y="3425990"/>
            <a:ext cx="2914545" cy="3446689"/>
          </a:xfrm>
          <a:prstGeom prst="rect">
            <a:avLst/>
          </a:prstGeom>
        </p:spPr>
        <p:txBody>
          <a:bodyPr vert="horz" lIns="91440" tIns="45720" rIns="91440" bIns="45720" rtlCol="0" anchor="t">
            <a:normAutofit/>
          </a:bodyPr>
          <a:lstStyle>
            <a:lvl1pPr marL="457200" indent="-457200" algn="l" defTabSz="914400" rtl="0" eaLnBrk="1" latinLnBrk="0" hangingPunct="1">
              <a:lnSpc>
                <a:spcPct val="94000"/>
              </a:lnSpc>
              <a:spcBef>
                <a:spcPts val="1000"/>
              </a:spcBef>
              <a:spcAft>
                <a:spcPts val="200"/>
              </a:spcAft>
              <a:buFont typeface="+mj-lt"/>
              <a:buAutoNum type="arabicPeriod"/>
              <a:defRPr lang="en-US" sz="2000" kern="1200" baseline="0" dirty="0">
                <a:solidFill>
                  <a:schemeClr val="tx2"/>
                </a:solidFill>
                <a:latin typeface="+mn-lt"/>
                <a:ea typeface="+mn-ea"/>
                <a:cs typeface="+mn-cs"/>
              </a:defRPr>
            </a:lvl1pPr>
            <a:lvl2pPr marL="571500" indent="-342900" algn="l" defTabSz="914400" rtl="0" eaLnBrk="1" latinLnBrk="0" hangingPunct="1">
              <a:lnSpc>
                <a:spcPct val="94000"/>
              </a:lnSpc>
              <a:spcBef>
                <a:spcPts val="500"/>
              </a:spcBef>
              <a:spcAft>
                <a:spcPts val="200"/>
              </a:spcAft>
              <a:buFont typeface="+mj-lt"/>
              <a:buAutoNum type="arabicPeriod"/>
              <a:defRPr lang="en-US" sz="2000" i="1" kern="1200" baseline="0" dirty="0">
                <a:solidFill>
                  <a:schemeClr val="tx2"/>
                </a:solidFill>
                <a:latin typeface="+mn-lt"/>
                <a:ea typeface="+mn-ea"/>
                <a:cs typeface="+mn-cs"/>
              </a:defRPr>
            </a:lvl2pPr>
            <a:lvl3pPr marL="800100" indent="-342900" algn="l" defTabSz="914400" rtl="0" eaLnBrk="1" latinLnBrk="0" hangingPunct="1">
              <a:lnSpc>
                <a:spcPct val="94000"/>
              </a:lnSpc>
              <a:spcBef>
                <a:spcPts val="500"/>
              </a:spcBef>
              <a:spcAft>
                <a:spcPts val="200"/>
              </a:spcAft>
              <a:buFont typeface="+mj-lt"/>
              <a:buAutoNum type="arabicPeriod"/>
              <a:defRPr lang="en-US" sz="1800" kern="1200" baseline="0" dirty="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mj-lt"/>
              <a:buAutoNum type="arabicPeriod"/>
              <a:defRPr lang="en-US" sz="1800" i="1" kern="1200" baseline="0" dirty="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mj-lt"/>
              <a:buAutoNum type="arabicPeriod"/>
              <a:defRPr lang="en-US" sz="1600" kern="1200" baseline="0" dirty="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20000"/>
              </a:lnSpc>
              <a:buNone/>
            </a:pPr>
            <a:r>
              <a:rPr lang="en-US" sz="1600" b="1" u="sng"/>
              <a:t>LDL (Low-Density Lipoprotein)</a:t>
            </a:r>
            <a:endParaRPr lang="en-US" sz="1600" b="1"/>
          </a:p>
          <a:p>
            <a:pPr marL="342900" indent="-342900">
              <a:lnSpc>
                <a:spcPct val="120000"/>
              </a:lnSpc>
              <a:buFont typeface="Arial" panose="020B0604020202020204" pitchFamily="34" charset="0"/>
              <a:buChar char="•"/>
            </a:pPr>
            <a:r>
              <a:rPr lang="en-US" sz="1600"/>
              <a:t>Derived from VLDL</a:t>
            </a:r>
          </a:p>
          <a:p>
            <a:pPr marL="342900" indent="-342900">
              <a:lnSpc>
                <a:spcPct val="120000"/>
              </a:lnSpc>
              <a:buFont typeface="Arial,Sans-Serif" panose="020B0604020202020204" pitchFamily="34" charset="0"/>
              <a:buChar char="•"/>
            </a:pPr>
            <a:r>
              <a:rPr lang="en-US" sz="1600" i="0"/>
              <a:t>Triglycerides delivered to tissues = less fat +</a:t>
            </a:r>
            <a:r>
              <a:rPr lang="en-US" sz="1600"/>
              <a:t> high cholesterol content</a:t>
            </a:r>
          </a:p>
          <a:p>
            <a:pPr marL="342900" indent="-342900">
              <a:lnSpc>
                <a:spcPct val="120000"/>
              </a:lnSpc>
              <a:buFont typeface="Arial" panose="020B0604020202020204" pitchFamily="34" charset="0"/>
              <a:buChar char="•"/>
            </a:pPr>
            <a:r>
              <a:rPr lang="en-US" sz="1600"/>
              <a:t>“Bad cholesterol” --&gt; high LDL = buildup of cholesterol in arteries</a:t>
            </a:r>
          </a:p>
        </p:txBody>
      </p:sp>
      <p:sp>
        <p:nvSpPr>
          <p:cNvPr id="5" name="Content Placeholder 2">
            <a:extLst>
              <a:ext uri="{FF2B5EF4-FFF2-40B4-BE49-F238E27FC236}">
                <a16:creationId xmlns:a16="http://schemas.microsoft.com/office/drawing/2014/main" id="{94130F04-7104-8EEB-8372-F2C8995D8F8B}"/>
              </a:ext>
            </a:extLst>
          </p:cNvPr>
          <p:cNvSpPr txBox="1">
            <a:spLocks/>
          </p:cNvSpPr>
          <p:nvPr/>
        </p:nvSpPr>
        <p:spPr>
          <a:xfrm>
            <a:off x="3318317" y="3412383"/>
            <a:ext cx="2778475" cy="3456884"/>
          </a:xfrm>
          <a:prstGeom prst="rect">
            <a:avLst/>
          </a:prstGeom>
        </p:spPr>
        <p:txBody>
          <a:bodyPr vert="horz" lIns="91440" tIns="45720" rIns="91440" bIns="45720" rtlCol="0" anchor="t">
            <a:normAutofit/>
          </a:bodyPr>
          <a:lstStyle>
            <a:lvl1pPr marL="457200" indent="-457200" algn="l" defTabSz="914400" rtl="0" eaLnBrk="1" latinLnBrk="0" hangingPunct="1">
              <a:lnSpc>
                <a:spcPct val="94000"/>
              </a:lnSpc>
              <a:spcBef>
                <a:spcPts val="1000"/>
              </a:spcBef>
              <a:spcAft>
                <a:spcPts val="200"/>
              </a:spcAft>
              <a:buFont typeface="+mj-lt"/>
              <a:buAutoNum type="arabicPeriod"/>
              <a:defRPr lang="en-US" sz="2000" kern="1200" baseline="0" dirty="0">
                <a:solidFill>
                  <a:schemeClr val="tx2"/>
                </a:solidFill>
                <a:latin typeface="+mn-lt"/>
                <a:ea typeface="+mn-ea"/>
                <a:cs typeface="+mn-cs"/>
              </a:defRPr>
            </a:lvl1pPr>
            <a:lvl2pPr marL="571500" indent="-342900" algn="l" defTabSz="914400" rtl="0" eaLnBrk="1" latinLnBrk="0" hangingPunct="1">
              <a:lnSpc>
                <a:spcPct val="94000"/>
              </a:lnSpc>
              <a:spcBef>
                <a:spcPts val="500"/>
              </a:spcBef>
              <a:spcAft>
                <a:spcPts val="200"/>
              </a:spcAft>
              <a:buFont typeface="+mj-lt"/>
              <a:buAutoNum type="arabicPeriod"/>
              <a:defRPr lang="en-US" sz="2000" i="1" kern="1200" baseline="0" dirty="0">
                <a:solidFill>
                  <a:schemeClr val="tx2"/>
                </a:solidFill>
                <a:latin typeface="+mn-lt"/>
                <a:ea typeface="+mn-ea"/>
                <a:cs typeface="+mn-cs"/>
              </a:defRPr>
            </a:lvl2pPr>
            <a:lvl3pPr marL="800100" indent="-342900" algn="l" defTabSz="914400" rtl="0" eaLnBrk="1" latinLnBrk="0" hangingPunct="1">
              <a:lnSpc>
                <a:spcPct val="94000"/>
              </a:lnSpc>
              <a:spcBef>
                <a:spcPts val="500"/>
              </a:spcBef>
              <a:spcAft>
                <a:spcPts val="200"/>
              </a:spcAft>
              <a:buFont typeface="+mj-lt"/>
              <a:buAutoNum type="arabicPeriod"/>
              <a:defRPr lang="en-US" sz="1800" kern="1200" baseline="0" dirty="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mj-lt"/>
              <a:buAutoNum type="arabicPeriod"/>
              <a:defRPr lang="en-US" sz="1800" i="1" kern="1200" baseline="0" dirty="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mj-lt"/>
              <a:buAutoNum type="arabicPeriod"/>
              <a:defRPr lang="en-US" sz="1600" kern="1200" baseline="0" dirty="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20000"/>
              </a:lnSpc>
              <a:buNone/>
            </a:pPr>
            <a:r>
              <a:rPr lang="en-US" sz="1600" b="1" u="sng"/>
              <a:t>VLDL (Very Low-Density Lipoprotein)</a:t>
            </a:r>
          </a:p>
          <a:p>
            <a:pPr marL="342900" indent="-342900">
              <a:lnSpc>
                <a:spcPct val="120000"/>
              </a:lnSpc>
              <a:buFont typeface="Arial" panose="020B0604020202020204" pitchFamily="34" charset="0"/>
              <a:buChar char="•"/>
            </a:pPr>
            <a:r>
              <a:rPr lang="en-US" sz="1600"/>
              <a:t>Made by liver</a:t>
            </a:r>
          </a:p>
          <a:p>
            <a:pPr marL="342900" indent="-342900">
              <a:lnSpc>
                <a:spcPct val="120000"/>
              </a:lnSpc>
              <a:buFont typeface="Arial" panose="020B0604020202020204" pitchFamily="34" charset="0"/>
              <a:buChar char="•"/>
            </a:pPr>
            <a:r>
              <a:rPr lang="en-US" sz="1600"/>
              <a:t>Delivers triglycerides &amp; cholesterol to body tissues</a:t>
            </a:r>
          </a:p>
          <a:p>
            <a:pPr marL="342900" indent="-342900">
              <a:lnSpc>
                <a:spcPct val="120000"/>
              </a:lnSpc>
              <a:buFont typeface="Arial" panose="020B0604020202020204" pitchFamily="34" charset="0"/>
              <a:buChar char="•"/>
            </a:pPr>
            <a:r>
              <a:rPr lang="en-US" sz="1600"/>
              <a:t>High triglyceride content = very low-density</a:t>
            </a:r>
          </a:p>
        </p:txBody>
      </p:sp>
      <p:sp>
        <p:nvSpPr>
          <p:cNvPr id="6" name="Content Placeholder 2">
            <a:extLst>
              <a:ext uri="{FF2B5EF4-FFF2-40B4-BE49-F238E27FC236}">
                <a16:creationId xmlns:a16="http://schemas.microsoft.com/office/drawing/2014/main" id="{63AEBD00-DEBE-2CE1-73E0-D919FEFBDA93}"/>
              </a:ext>
            </a:extLst>
          </p:cNvPr>
          <p:cNvSpPr txBox="1">
            <a:spLocks/>
          </p:cNvSpPr>
          <p:nvPr/>
        </p:nvSpPr>
        <p:spPr>
          <a:xfrm>
            <a:off x="330964" y="3398775"/>
            <a:ext cx="3021790" cy="4001171"/>
          </a:xfrm>
          <a:prstGeom prst="rect">
            <a:avLst/>
          </a:prstGeom>
        </p:spPr>
        <p:txBody>
          <a:bodyPr vert="horz" lIns="91440" tIns="45720" rIns="91440" bIns="45720" rtlCol="0" anchor="t">
            <a:normAutofit/>
          </a:bodyPr>
          <a:lstStyle>
            <a:lvl1pPr marL="457200" indent="-457200" algn="l" defTabSz="914400" rtl="0" eaLnBrk="1" latinLnBrk="0" hangingPunct="1">
              <a:lnSpc>
                <a:spcPct val="94000"/>
              </a:lnSpc>
              <a:spcBef>
                <a:spcPts val="1000"/>
              </a:spcBef>
              <a:spcAft>
                <a:spcPts val="200"/>
              </a:spcAft>
              <a:buFont typeface="+mj-lt"/>
              <a:buAutoNum type="arabicPeriod"/>
              <a:defRPr lang="en-US" sz="2000" kern="1200" baseline="0" dirty="0">
                <a:solidFill>
                  <a:schemeClr val="tx2"/>
                </a:solidFill>
                <a:latin typeface="+mn-lt"/>
                <a:ea typeface="+mn-ea"/>
                <a:cs typeface="+mn-cs"/>
              </a:defRPr>
            </a:lvl1pPr>
            <a:lvl2pPr marL="571500" indent="-342900" algn="l" defTabSz="914400" rtl="0" eaLnBrk="1" latinLnBrk="0" hangingPunct="1">
              <a:lnSpc>
                <a:spcPct val="94000"/>
              </a:lnSpc>
              <a:spcBef>
                <a:spcPts val="500"/>
              </a:spcBef>
              <a:spcAft>
                <a:spcPts val="200"/>
              </a:spcAft>
              <a:buFont typeface="+mj-lt"/>
              <a:buAutoNum type="arabicPeriod"/>
              <a:defRPr lang="en-US" sz="2000" i="1" kern="1200" baseline="0" dirty="0">
                <a:solidFill>
                  <a:schemeClr val="tx2"/>
                </a:solidFill>
                <a:latin typeface="+mn-lt"/>
                <a:ea typeface="+mn-ea"/>
                <a:cs typeface="+mn-cs"/>
              </a:defRPr>
            </a:lvl2pPr>
            <a:lvl3pPr marL="800100" indent="-342900" algn="l" defTabSz="914400" rtl="0" eaLnBrk="1" latinLnBrk="0" hangingPunct="1">
              <a:lnSpc>
                <a:spcPct val="94000"/>
              </a:lnSpc>
              <a:spcBef>
                <a:spcPts val="500"/>
              </a:spcBef>
              <a:spcAft>
                <a:spcPts val="200"/>
              </a:spcAft>
              <a:buFont typeface="+mj-lt"/>
              <a:buAutoNum type="arabicPeriod"/>
              <a:defRPr lang="en-US" sz="1800" kern="1200" baseline="0" dirty="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mj-lt"/>
              <a:buAutoNum type="arabicPeriod"/>
              <a:defRPr lang="en-US" sz="1800" i="1" kern="1200" baseline="0" dirty="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mj-lt"/>
              <a:buAutoNum type="arabicPeriod"/>
              <a:defRPr lang="en-US" sz="1600" kern="1200" baseline="0" dirty="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20000"/>
              </a:lnSpc>
              <a:buNone/>
            </a:pPr>
            <a:r>
              <a:rPr lang="en-US" sz="1600" b="1" u="sng"/>
              <a:t>Chylomicron</a:t>
            </a:r>
            <a:endParaRPr lang="en-US" sz="1600" b="1"/>
          </a:p>
          <a:p>
            <a:pPr marL="342900" indent="-342900">
              <a:lnSpc>
                <a:spcPct val="120000"/>
              </a:lnSpc>
              <a:buFont typeface="Arial" panose="020B0604020202020204" pitchFamily="34" charset="0"/>
              <a:buChar char="•"/>
            </a:pPr>
            <a:r>
              <a:rPr lang="en-US" sz="1600"/>
              <a:t>Formed in small intestine</a:t>
            </a:r>
          </a:p>
          <a:p>
            <a:pPr marL="342900" indent="-342900">
              <a:lnSpc>
                <a:spcPct val="120000"/>
              </a:lnSpc>
              <a:buFont typeface="Arial" panose="020B0604020202020204" pitchFamily="34" charset="0"/>
              <a:buChar char="•"/>
            </a:pPr>
            <a:r>
              <a:rPr lang="en-US" sz="1600"/>
              <a:t>Transports dietary triglycerides &amp; cholesterol</a:t>
            </a:r>
          </a:p>
          <a:p>
            <a:pPr marL="342900" indent="-342900">
              <a:lnSpc>
                <a:spcPct val="120000"/>
              </a:lnSpc>
              <a:buFont typeface="Arial" panose="020B0604020202020204" pitchFamily="34" charset="0"/>
              <a:buChar char="•"/>
            </a:pPr>
            <a:r>
              <a:rPr lang="en-US" sz="1600"/>
              <a:t>Enters lymphatic system into bloodstream</a:t>
            </a:r>
          </a:p>
          <a:p>
            <a:pPr marL="457200" lvl="1">
              <a:lnSpc>
                <a:spcPct val="120000"/>
              </a:lnSpc>
              <a:buFont typeface="Courier New" panose="020B0604020202020204" pitchFamily="34" charset="0"/>
              <a:buChar char="o"/>
            </a:pPr>
            <a:r>
              <a:rPr lang="en-US" sz="1600" i="0"/>
              <a:t>Remnants sent to liver</a:t>
            </a:r>
          </a:p>
          <a:p>
            <a:pPr marL="342900" indent="-342900">
              <a:lnSpc>
                <a:spcPct val="120000"/>
              </a:lnSpc>
              <a:buFont typeface="Arial" panose="020B0604020202020204" pitchFamily="34" charset="0"/>
              <a:buChar char="•"/>
            </a:pPr>
            <a:r>
              <a:rPr lang="en-US" sz="1600"/>
              <a:t>Largest/least dense</a:t>
            </a:r>
          </a:p>
        </p:txBody>
      </p:sp>
      <p:pic>
        <p:nvPicPr>
          <p:cNvPr id="9" name="Content Placeholder 7" descr="A diagram of a virus&#10;&#10;AI-generated content may be incorrect.">
            <a:extLst>
              <a:ext uri="{FF2B5EF4-FFF2-40B4-BE49-F238E27FC236}">
                <a16:creationId xmlns:a16="http://schemas.microsoft.com/office/drawing/2014/main" id="{DA24BA7B-6461-0D30-4541-55A2493C99A9}"/>
              </a:ext>
            </a:extLst>
          </p:cNvPr>
          <p:cNvPicPr>
            <a:picLocks noChangeAspect="1"/>
          </p:cNvPicPr>
          <p:nvPr/>
        </p:nvPicPr>
        <p:blipFill>
          <a:blip r:embed="rId2"/>
          <a:stretch>
            <a:fillRect/>
          </a:stretch>
        </p:blipFill>
        <p:spPr>
          <a:xfrm>
            <a:off x="1385664" y="1333500"/>
            <a:ext cx="8772749" cy="2054694"/>
          </a:xfrm>
          <a:prstGeom prst="rect">
            <a:avLst/>
          </a:prstGeom>
        </p:spPr>
      </p:pic>
      <p:sp>
        <p:nvSpPr>
          <p:cNvPr id="7" name="Title 1">
            <a:extLst>
              <a:ext uri="{FF2B5EF4-FFF2-40B4-BE49-F238E27FC236}">
                <a16:creationId xmlns:a16="http://schemas.microsoft.com/office/drawing/2014/main" id="{B06B111C-CCCA-A02F-3879-C20A7D2A713E}"/>
              </a:ext>
            </a:extLst>
          </p:cNvPr>
          <p:cNvSpPr>
            <a:spLocks noGrp="1"/>
          </p:cNvSpPr>
          <p:nvPr/>
        </p:nvSpPr>
        <p:spPr>
          <a:xfrm>
            <a:off x="-689500" y="253407"/>
            <a:ext cx="7482185" cy="936769"/>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8000" kern="1200" cap="all" spc="700" baseline="0">
                <a:solidFill>
                  <a:schemeClr val="tx1"/>
                </a:solidFill>
                <a:latin typeface="+mj-lt"/>
                <a:ea typeface="+mj-ea"/>
                <a:cs typeface="+mj-cs"/>
              </a:defRPr>
            </a:lvl1pPr>
          </a:lstStyle>
          <a:p>
            <a:pPr algn="ctr"/>
            <a:r>
              <a:rPr lang="en-US" sz="4800" b="1" i="1" cap="all"/>
              <a:t>Lipoproteins</a:t>
            </a:r>
            <a:r>
              <a:rPr lang="en-US" sz="4800" b="1" i="1"/>
              <a:t>:</a:t>
            </a:r>
            <a:endParaRPr lang="en-US" sz="4800" cap="all"/>
          </a:p>
        </p:txBody>
      </p:sp>
      <p:sp>
        <p:nvSpPr>
          <p:cNvPr id="8" name="TextBox 2">
            <a:extLst>
              <a:ext uri="{FF2B5EF4-FFF2-40B4-BE49-F238E27FC236}">
                <a16:creationId xmlns:a16="http://schemas.microsoft.com/office/drawing/2014/main" id="{6DDFF16E-2542-480D-2A47-6B3577D4D4E7}"/>
              </a:ext>
            </a:extLst>
          </p:cNvPr>
          <p:cNvSpPr txBox="1"/>
          <p:nvPr/>
        </p:nvSpPr>
        <p:spPr>
          <a:xfrm>
            <a:off x="5933531" y="346534"/>
            <a:ext cx="6255967" cy="147732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 shell of phospholipids and apolipoproteins that transport triglycerides &amp; cholesterol (ester) through the bloodstream </a:t>
            </a:r>
          </a:p>
          <a:p>
            <a:pPr algn="ctr"/>
            <a:br>
              <a:rPr lang="en-US"/>
            </a:br>
            <a:endParaRPr lang="en-US"/>
          </a:p>
        </p:txBody>
      </p:sp>
    </p:spTree>
    <p:extLst>
      <p:ext uri="{BB962C8B-B14F-4D97-AF65-F5344CB8AC3E}">
        <p14:creationId xmlns:p14="http://schemas.microsoft.com/office/powerpoint/2010/main" val="28972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555A-2DA3-BD90-FE8E-246A559CD4E9}"/>
              </a:ext>
            </a:extLst>
          </p:cNvPr>
          <p:cNvSpPr>
            <a:spLocks noGrp="1"/>
          </p:cNvSpPr>
          <p:nvPr>
            <p:ph type="title"/>
          </p:nvPr>
        </p:nvSpPr>
        <p:spPr>
          <a:xfrm>
            <a:off x="843809" y="704268"/>
            <a:ext cx="4807645" cy="729096"/>
          </a:xfrm>
        </p:spPr>
        <p:txBody>
          <a:bodyPr vert="horz" lIns="91440" tIns="45720" rIns="91440" bIns="45720" rtlCol="0" anchor="t">
            <a:noAutofit/>
          </a:bodyPr>
          <a:lstStyle/>
          <a:p>
            <a:r>
              <a:rPr lang="en-US" sz="4000" b="1" i="1"/>
              <a:t>Lipogenesis</a:t>
            </a:r>
            <a:endParaRPr lang="en-US" sz="4000" b="1"/>
          </a:p>
        </p:txBody>
      </p:sp>
      <p:sp>
        <p:nvSpPr>
          <p:cNvPr id="3" name="Content Placeholder 2">
            <a:extLst>
              <a:ext uri="{FF2B5EF4-FFF2-40B4-BE49-F238E27FC236}">
                <a16:creationId xmlns:a16="http://schemas.microsoft.com/office/drawing/2014/main" id="{AC90B185-B1FE-A4D7-0758-965C2060A9FB}"/>
              </a:ext>
            </a:extLst>
          </p:cNvPr>
          <p:cNvSpPr>
            <a:spLocks noGrp="1"/>
          </p:cNvSpPr>
          <p:nvPr>
            <p:ph sz="quarter" idx="13"/>
          </p:nvPr>
        </p:nvSpPr>
        <p:spPr>
          <a:xfrm>
            <a:off x="6214426" y="453287"/>
            <a:ext cx="5450302" cy="6405951"/>
          </a:xfrm>
        </p:spPr>
        <p:txBody>
          <a:bodyPr vert="horz" lIns="91440" tIns="45720" rIns="91440" bIns="45720" rtlCol="0" anchor="t">
            <a:normAutofit/>
          </a:bodyPr>
          <a:lstStyle/>
          <a:p>
            <a:pPr marL="383540" indent="-383540">
              <a:buNone/>
            </a:pPr>
            <a:r>
              <a:rPr lang="en-US" sz="1600" b="1"/>
              <a:t>Occurs in liver</a:t>
            </a:r>
          </a:p>
          <a:p>
            <a:pPr marL="383540" indent="-383540">
              <a:buFont typeface="Franklin Gothic Book" panose="020B0503020102020204" pitchFamily="34" charset="0"/>
              <a:buNone/>
            </a:pPr>
            <a:r>
              <a:rPr lang="en-US" sz="1600" b="1"/>
              <a:t>Glucose </a:t>
            </a:r>
            <a:r>
              <a:rPr lang="en-US" sz="1600" b="1">
                <a:sym typeface="Wingdings" pitchFamily="2" charset="2"/>
              </a:rPr>
              <a:t> Fat</a:t>
            </a:r>
            <a:endParaRPr lang="en-US" sz="1600"/>
          </a:p>
          <a:p>
            <a:pPr marL="383540" indent="-383540">
              <a:buFont typeface="Arial" panose="020B0604020202020204" pitchFamily="34" charset="0"/>
              <a:buChar char="•"/>
            </a:pPr>
            <a:r>
              <a:rPr lang="en-US" sz="1600"/>
              <a:t>Glucose → pyruvate → Acetyl-CoA</a:t>
            </a:r>
          </a:p>
          <a:p>
            <a:pPr marL="383540" indent="-383540">
              <a:buFont typeface="Arial" panose="020B0604020202020204" pitchFamily="34" charset="0"/>
              <a:buChar char="•"/>
            </a:pPr>
            <a:r>
              <a:rPr lang="en-US" sz="1600"/>
              <a:t>Liver synthesizes fatty acids from Acetyl-CoA</a:t>
            </a:r>
          </a:p>
          <a:p>
            <a:pPr marL="497840" lvl="1" indent="-383540">
              <a:buFont typeface="Courier New" panose="020B0604020202020204" pitchFamily="34" charset="0"/>
              <a:buChar char="o"/>
            </a:pPr>
            <a:r>
              <a:rPr lang="en-US" sz="1600"/>
              <a:t>Fatty acids + glycerol = triglycerides --&gt; VLDL</a:t>
            </a:r>
          </a:p>
          <a:p>
            <a:pPr marL="383540" indent="-383540">
              <a:buFont typeface="Arial" panose="020B0604020202020204" pitchFamily="34" charset="0"/>
              <a:buChar char="•"/>
            </a:pPr>
            <a:r>
              <a:rPr lang="en-US" sz="1600"/>
              <a:t>Delivered to adipose tissue for storage</a:t>
            </a:r>
          </a:p>
          <a:p>
            <a:pPr marL="383540" indent="-383540">
              <a:buFont typeface="Franklin Gothic Book" panose="020B0503020102020204" pitchFamily="34" charset="0"/>
              <a:buNone/>
            </a:pPr>
            <a:r>
              <a:rPr lang="en-US" sz="1600" b="1"/>
              <a:t>Amino Acids </a:t>
            </a:r>
            <a:r>
              <a:rPr lang="en-US" sz="1600" b="1">
                <a:sym typeface="Wingdings" pitchFamily="2" charset="2"/>
              </a:rPr>
              <a:t></a:t>
            </a:r>
            <a:r>
              <a:rPr lang="en-US" sz="1600" b="1"/>
              <a:t> Fat</a:t>
            </a:r>
          </a:p>
          <a:p>
            <a:pPr marL="383540" indent="-383540">
              <a:buFont typeface="Arial" panose="020B0604020202020204" pitchFamily="34" charset="0"/>
              <a:buChar char="•"/>
            </a:pPr>
            <a:r>
              <a:rPr lang="en-US" sz="1600"/>
              <a:t>Excess amino acids (surplus protein) undergo deamination </a:t>
            </a:r>
          </a:p>
          <a:p>
            <a:pPr marL="497840" lvl="1" indent="-383540">
              <a:buFont typeface="Courier New" panose="020B0604020202020204" pitchFamily="34" charset="0"/>
              <a:buChar char="o"/>
            </a:pPr>
            <a:r>
              <a:rPr lang="en-US" sz="1600"/>
              <a:t>Remove amine group from amino acid = carbon skeleton</a:t>
            </a:r>
          </a:p>
          <a:p>
            <a:pPr marL="383540" indent="-383540">
              <a:buFont typeface="Arial" panose="020B0604020202020204" pitchFamily="34" charset="0"/>
              <a:buChar char="•"/>
            </a:pPr>
            <a:r>
              <a:rPr lang="en-US" sz="1600"/>
              <a:t>Carbon skeletons → Acetyl-CoA → lipogenesis → triglycerides</a:t>
            </a:r>
          </a:p>
          <a:p>
            <a:pPr marL="383540" indent="-383540">
              <a:buFont typeface="Arial" panose="020B0604020202020204" pitchFamily="34" charset="0"/>
              <a:buChar char="•"/>
            </a:pPr>
            <a:r>
              <a:rPr lang="en-US" sz="1600"/>
              <a:t>Stored in adipose tissue</a:t>
            </a:r>
          </a:p>
          <a:p>
            <a:pPr marL="383540" indent="-383540">
              <a:buFont typeface="Arial" panose="020B0604020202020204" pitchFamily="34" charset="0"/>
              <a:buChar char="•"/>
            </a:pPr>
            <a:r>
              <a:rPr lang="en-US" sz="1600"/>
              <a:t>Less efficient pathway</a:t>
            </a:r>
          </a:p>
        </p:txBody>
      </p:sp>
      <p:pic>
        <p:nvPicPr>
          <p:cNvPr id="4" name="Picture 3" descr="A diagram of lipognathic acid&#10;&#10;AI-generated content may be incorrect.">
            <a:extLst>
              <a:ext uri="{FF2B5EF4-FFF2-40B4-BE49-F238E27FC236}">
                <a16:creationId xmlns:a16="http://schemas.microsoft.com/office/drawing/2014/main" id="{7970DA86-3E51-D2D0-0703-98CA3D77AC21}"/>
              </a:ext>
            </a:extLst>
          </p:cNvPr>
          <p:cNvPicPr>
            <a:picLocks noChangeAspect="1"/>
          </p:cNvPicPr>
          <p:nvPr/>
        </p:nvPicPr>
        <p:blipFill>
          <a:blip r:embed="rId3"/>
          <a:srcRect l="7262" t="15519" r="9028" b="9987"/>
          <a:stretch>
            <a:fillRect/>
          </a:stretch>
        </p:blipFill>
        <p:spPr>
          <a:xfrm>
            <a:off x="394368" y="1847015"/>
            <a:ext cx="5704530" cy="3688901"/>
          </a:xfrm>
          <a:prstGeom prst="rect">
            <a:avLst/>
          </a:prstGeom>
        </p:spPr>
      </p:pic>
    </p:spTree>
    <p:extLst>
      <p:ext uri="{BB962C8B-B14F-4D97-AF65-F5344CB8AC3E}">
        <p14:creationId xmlns:p14="http://schemas.microsoft.com/office/powerpoint/2010/main" val="178466053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D754458-D144-D12E-4449-3B767CB14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20820-1641-2612-6E62-9055AFEBD2F0}"/>
              </a:ext>
            </a:extLst>
          </p:cNvPr>
          <p:cNvSpPr>
            <a:spLocks noGrp="1"/>
          </p:cNvSpPr>
          <p:nvPr>
            <p:ph type="title"/>
          </p:nvPr>
        </p:nvSpPr>
        <p:spPr>
          <a:xfrm>
            <a:off x="964125" y="450268"/>
            <a:ext cx="4807645" cy="729096"/>
          </a:xfrm>
        </p:spPr>
        <p:txBody>
          <a:bodyPr vert="horz" lIns="91440" tIns="45720" rIns="91440" bIns="45720" rtlCol="0" anchor="t">
            <a:noAutofit/>
          </a:bodyPr>
          <a:lstStyle/>
          <a:p>
            <a:r>
              <a:rPr lang="en-US" sz="4000" b="1" i="1"/>
              <a:t>LIPOLYSIS</a:t>
            </a:r>
            <a:endParaRPr lang="en-US" sz="4000" b="1"/>
          </a:p>
        </p:txBody>
      </p:sp>
      <p:sp>
        <p:nvSpPr>
          <p:cNvPr id="3" name="Content Placeholder 2">
            <a:extLst>
              <a:ext uri="{FF2B5EF4-FFF2-40B4-BE49-F238E27FC236}">
                <a16:creationId xmlns:a16="http://schemas.microsoft.com/office/drawing/2014/main" id="{E04DA196-249F-9340-3110-A4670DFB74BE}"/>
              </a:ext>
            </a:extLst>
          </p:cNvPr>
          <p:cNvSpPr>
            <a:spLocks noGrp="1"/>
          </p:cNvSpPr>
          <p:nvPr>
            <p:ph sz="quarter" idx="13"/>
          </p:nvPr>
        </p:nvSpPr>
        <p:spPr>
          <a:xfrm>
            <a:off x="5792605" y="705019"/>
            <a:ext cx="5872123" cy="6405951"/>
          </a:xfrm>
        </p:spPr>
        <p:txBody>
          <a:bodyPr vert="horz" lIns="91440" tIns="45720" rIns="91440" bIns="45720" rtlCol="0" anchor="t">
            <a:normAutofit/>
          </a:bodyPr>
          <a:lstStyle/>
          <a:p>
            <a:pPr marL="383540" indent="-383540">
              <a:buNone/>
            </a:pPr>
            <a:r>
              <a:rPr lang="en-US" sz="1800" b="1"/>
              <a:t>Fat for energy from low Glucose state</a:t>
            </a:r>
            <a:endParaRPr lang="en-US"/>
          </a:p>
          <a:p>
            <a:pPr marL="497840" lvl="1" indent="-383540">
              <a:buFont typeface="Courier New"/>
              <a:buChar char="o"/>
            </a:pPr>
            <a:r>
              <a:rPr lang="en-US" b="1"/>
              <a:t>Fasting, exercise </a:t>
            </a:r>
          </a:p>
          <a:p>
            <a:pPr marL="497840" lvl="1" indent="-383540">
              <a:buFont typeface="Courier New"/>
              <a:buChar char="o"/>
            </a:pPr>
            <a:endParaRPr lang="en-US" b="1"/>
          </a:p>
          <a:p>
            <a:pPr marL="383540" indent="-383540">
              <a:buFont typeface="Arial"/>
              <a:buChar char="•"/>
            </a:pPr>
            <a:r>
              <a:rPr lang="en-US" sz="1800"/>
              <a:t>Stored triglycerides from adipose tissue --&gt;  Free Fatty Acids (FFAs) + glycerol</a:t>
            </a:r>
          </a:p>
          <a:p>
            <a:pPr marL="383540" indent="-383540">
              <a:buFont typeface="Arial"/>
              <a:buChar char="•"/>
            </a:pPr>
            <a:r>
              <a:rPr lang="en-US" sz="1800"/>
              <a:t>FFAs released to bloodstream --&gt; cells</a:t>
            </a:r>
          </a:p>
          <a:p>
            <a:pPr marL="383540" indent="-383540">
              <a:buFont typeface="Arial"/>
              <a:buChar char="•"/>
            </a:pPr>
            <a:r>
              <a:rPr lang="en-US" sz="1800"/>
              <a:t>Inside cells = beta-oxidation</a:t>
            </a:r>
          </a:p>
          <a:p>
            <a:pPr marL="497840" lvl="1">
              <a:buFont typeface="Courier New"/>
              <a:buChar char="o"/>
            </a:pPr>
            <a:r>
              <a:rPr lang="en-US"/>
              <a:t>FFAs into mitochondria --&gt; Acetyl-CoA</a:t>
            </a:r>
          </a:p>
          <a:p>
            <a:pPr marL="383540" indent="-383540">
              <a:buFont typeface="Arial"/>
              <a:buChar char="•"/>
            </a:pPr>
            <a:r>
              <a:rPr lang="en-US" sz="1800"/>
              <a:t>Acetyl-CoA enters Krebs (Citric Acid) Cycle &amp; ETC to generate a high amount of ATP for energy </a:t>
            </a:r>
          </a:p>
          <a:p>
            <a:pPr marL="383540" indent="-383540">
              <a:buFont typeface="Arial"/>
              <a:buChar char="•"/>
            </a:pPr>
            <a:r>
              <a:rPr lang="en-US" sz="1800"/>
              <a:t>Excess Acetyl-CoA accumulates in liver = Ketone Bodies --&gt; Ketogenesis</a:t>
            </a:r>
            <a:endParaRPr lang="en-US"/>
          </a:p>
          <a:p>
            <a:pPr marL="497840" lvl="1">
              <a:buFont typeface="Courier New"/>
              <a:buChar char="o"/>
            </a:pPr>
            <a:endParaRPr lang="en-US" sz="1800"/>
          </a:p>
          <a:p>
            <a:pPr marL="383540" indent="-383540">
              <a:buFont typeface="Arial"/>
              <a:buChar char="•"/>
            </a:pPr>
            <a:endParaRPr lang="en-US" sz="1800"/>
          </a:p>
          <a:p>
            <a:pPr marL="383540" indent="-383540">
              <a:buFont typeface="Arial"/>
              <a:buChar char="•"/>
            </a:pPr>
            <a:endParaRPr lang="en-US" sz="1600"/>
          </a:p>
        </p:txBody>
      </p:sp>
      <p:pic>
        <p:nvPicPr>
          <p:cNvPr id="7" name="Picture 6" descr="Lipogenesis is the formation of lipids, stored for later use (absorptive  state). Lipolysis is the breakdown of lipids to support metabolic demands,  through beta oxidation (postabsorptive state). Triglycerides are made of  glycerol">
            <a:extLst>
              <a:ext uri="{FF2B5EF4-FFF2-40B4-BE49-F238E27FC236}">
                <a16:creationId xmlns:a16="http://schemas.microsoft.com/office/drawing/2014/main" id="{C0482957-B393-762B-1569-D42BCF1A2345}"/>
              </a:ext>
            </a:extLst>
          </p:cNvPr>
          <p:cNvPicPr>
            <a:picLocks noChangeAspect="1"/>
          </p:cNvPicPr>
          <p:nvPr/>
        </p:nvPicPr>
        <p:blipFill>
          <a:blip r:embed="rId3"/>
          <a:stretch>
            <a:fillRect/>
          </a:stretch>
        </p:blipFill>
        <p:spPr>
          <a:xfrm>
            <a:off x="510487" y="1524668"/>
            <a:ext cx="5071945" cy="4652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84092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5652-87E6-0D6A-A275-38EDE31CF088}"/>
              </a:ext>
            </a:extLst>
          </p:cNvPr>
          <p:cNvSpPr>
            <a:spLocks noGrp="1"/>
          </p:cNvSpPr>
          <p:nvPr>
            <p:ph type="title"/>
          </p:nvPr>
        </p:nvSpPr>
        <p:spPr>
          <a:xfrm>
            <a:off x="846472" y="913899"/>
            <a:ext cx="3932237" cy="1600200"/>
          </a:xfrm>
        </p:spPr>
        <p:txBody>
          <a:bodyPr vert="horz" lIns="91440" tIns="45720" rIns="91440" bIns="45720" rtlCol="0" anchor="t">
            <a:normAutofit/>
          </a:bodyPr>
          <a:lstStyle/>
          <a:p>
            <a:r>
              <a:rPr lang="en-US"/>
              <a:t>What are Fats?</a:t>
            </a:r>
          </a:p>
        </p:txBody>
      </p:sp>
      <p:pic>
        <p:nvPicPr>
          <p:cNvPr id="4" name="Google Shape;579;p33" descr="Diagram of lipids and cell membrane&#10;&#10;AI-generated content may be incorrect.">
            <a:extLst>
              <a:ext uri="{FF2B5EF4-FFF2-40B4-BE49-F238E27FC236}">
                <a16:creationId xmlns:a16="http://schemas.microsoft.com/office/drawing/2014/main" id="{3A94B313-F66B-CBC2-EDE9-2E83B64375FA}"/>
              </a:ext>
            </a:extLst>
          </p:cNvPr>
          <p:cNvPicPr preferRelativeResize="0"/>
          <p:nvPr/>
        </p:nvPicPr>
        <p:blipFill rotWithShape="1">
          <a:blip r:embed="rId2"/>
          <a:srcRect t="9655" r="-2" b="2339"/>
          <a:stretch>
            <a:fillRect/>
          </a:stretch>
        </p:blipFill>
        <p:spPr>
          <a:xfrm>
            <a:off x="5353969" y="987425"/>
            <a:ext cx="5694503" cy="4873625"/>
          </a:xfrm>
          <a:prstGeom prst="rect">
            <a:avLst/>
          </a:prstGeom>
          <a:noFill/>
        </p:spPr>
      </p:pic>
      <p:sp>
        <p:nvSpPr>
          <p:cNvPr id="9" name="Content Placeholder 2">
            <a:extLst>
              <a:ext uri="{FF2B5EF4-FFF2-40B4-BE49-F238E27FC236}">
                <a16:creationId xmlns:a16="http://schemas.microsoft.com/office/drawing/2014/main" id="{E78B8077-3681-0E84-9E2F-0BFA9C546506}"/>
              </a:ext>
            </a:extLst>
          </p:cNvPr>
          <p:cNvSpPr>
            <a:spLocks noGrp="1"/>
          </p:cNvSpPr>
          <p:nvPr>
            <p:ph type="body" sz="half" idx="2"/>
          </p:nvPr>
        </p:nvSpPr>
        <p:spPr>
          <a:xfrm>
            <a:off x="770239" y="2421343"/>
            <a:ext cx="4549891" cy="4281797"/>
          </a:xfrm>
        </p:spPr>
        <p:txBody>
          <a:bodyPr vert="horz" lIns="91440" tIns="45720" rIns="91440" bIns="45720" rtlCol="0" anchor="t">
            <a:normAutofit/>
          </a:bodyPr>
          <a:lstStyle/>
          <a:p>
            <a:pPr marL="383540" indent="-383540"/>
            <a:r>
              <a:rPr lang="en-US" sz="2000"/>
              <a:t>Fats = Lipids</a:t>
            </a:r>
          </a:p>
          <a:p>
            <a:pPr marL="383540" indent="-383540">
              <a:buChar char="•"/>
            </a:pPr>
            <a:r>
              <a:rPr lang="en-US" sz="2000"/>
              <a:t>Nonpolar, hydrophobic, organic molecules</a:t>
            </a:r>
          </a:p>
          <a:p>
            <a:pPr marL="383540" indent="-383540">
              <a:buFont typeface="Arial" panose="020B0604020202020204" pitchFamily="34" charset="0"/>
              <a:buChar char="•"/>
            </a:pPr>
            <a:r>
              <a:rPr lang="en-US" sz="2000"/>
              <a:t>Consist of C, H, O</a:t>
            </a:r>
          </a:p>
        </p:txBody>
      </p:sp>
      <p:sp>
        <p:nvSpPr>
          <p:cNvPr id="14" name="Date Placeholder 4">
            <a:extLst>
              <a:ext uri="{FF2B5EF4-FFF2-40B4-BE49-F238E27FC236}">
                <a16:creationId xmlns:a16="http://schemas.microsoft.com/office/drawing/2014/main" id="{B95DBF93-EFB6-259A-2015-2B307FAFFAB3}"/>
              </a:ext>
            </a:extLst>
          </p:cNvPr>
          <p:cNvSpPr>
            <a:spLocks noGrp="1"/>
          </p:cNvSpPr>
          <p:nvPr>
            <p:ph type="dt" sz="half" idx="10"/>
          </p:nvPr>
        </p:nvSpPr>
        <p:spPr>
          <a:xfrm>
            <a:off x="795014" y="6342042"/>
            <a:ext cx="2743200" cy="365125"/>
          </a:xfrm>
        </p:spPr>
        <p:txBody>
          <a:bodyPr/>
          <a:lstStyle/>
          <a:p>
            <a:pPr>
              <a:spcAft>
                <a:spcPts val="600"/>
              </a:spcAft>
            </a:pPr>
            <a:fld id="{F3991FDB-8DE3-4214-9B9F-429FF8BEEE4C}" type="datetime1">
              <a:rPr lang="en-US"/>
              <a:pPr>
                <a:spcAft>
                  <a:spcPts val="600"/>
                </a:spcAft>
              </a:pPr>
              <a:t>5/14/2026</a:t>
            </a:fld>
            <a:endParaRPr lang="en-US"/>
          </a:p>
        </p:txBody>
      </p:sp>
      <p:sp>
        <p:nvSpPr>
          <p:cNvPr id="16" name="Footer Placeholder 5">
            <a:extLst>
              <a:ext uri="{FF2B5EF4-FFF2-40B4-BE49-F238E27FC236}">
                <a16:creationId xmlns:a16="http://schemas.microsoft.com/office/drawing/2014/main" id="{FD287EDA-3D67-6618-90D2-4CDA80C3609D}"/>
              </a:ext>
            </a:extLst>
          </p:cNvPr>
          <p:cNvSpPr>
            <a:spLocks noGrp="1"/>
          </p:cNvSpPr>
          <p:nvPr>
            <p:ph type="ftr" sz="quarter" idx="11"/>
          </p:nvPr>
        </p:nvSpPr>
        <p:spPr>
          <a:xfrm>
            <a:off x="7696200" y="6342042"/>
            <a:ext cx="3470128" cy="365125"/>
          </a:xfrm>
        </p:spPr>
        <p:txBody>
          <a:bodyPr/>
          <a:lstStyle/>
          <a:p>
            <a:pPr>
              <a:spcAft>
                <a:spcPts val="600"/>
              </a:spcAft>
            </a:pPr>
            <a:r>
              <a:rPr lang="en-US"/>
              <a:t>
              </a:t>
            </a:r>
          </a:p>
        </p:txBody>
      </p:sp>
    </p:spTree>
    <p:extLst>
      <p:ext uri="{BB962C8B-B14F-4D97-AF65-F5344CB8AC3E}">
        <p14:creationId xmlns:p14="http://schemas.microsoft.com/office/powerpoint/2010/main" val="344279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7655-E48B-DE86-B194-B0C9219BDA64}"/>
              </a:ext>
            </a:extLst>
          </p:cNvPr>
          <p:cNvSpPr>
            <a:spLocks noGrp="1"/>
          </p:cNvSpPr>
          <p:nvPr>
            <p:ph type="title"/>
          </p:nvPr>
        </p:nvSpPr>
        <p:spPr>
          <a:xfrm>
            <a:off x="759447" y="755930"/>
            <a:ext cx="6422507" cy="1485900"/>
          </a:xfrm>
        </p:spPr>
        <p:txBody>
          <a:bodyPr vert="horz" lIns="91440" tIns="45720" rIns="91440" bIns="45720" rtlCol="0" anchor="t">
            <a:normAutofit/>
          </a:bodyPr>
          <a:lstStyle/>
          <a:p>
            <a:r>
              <a:rPr lang="en-US" sz="4000" b="1" i="1"/>
              <a:t>Ketogenesis</a:t>
            </a:r>
            <a:endParaRPr lang="en-US" sz="4000" b="1"/>
          </a:p>
        </p:txBody>
      </p:sp>
      <p:sp>
        <p:nvSpPr>
          <p:cNvPr id="3" name="Content Placeholder 2">
            <a:extLst>
              <a:ext uri="{FF2B5EF4-FFF2-40B4-BE49-F238E27FC236}">
                <a16:creationId xmlns:a16="http://schemas.microsoft.com/office/drawing/2014/main" id="{F6E02B45-3046-8ED9-0351-744B5F69570C}"/>
              </a:ext>
            </a:extLst>
          </p:cNvPr>
          <p:cNvSpPr>
            <a:spLocks noGrp="1"/>
          </p:cNvSpPr>
          <p:nvPr>
            <p:ph sz="quarter" idx="13"/>
            <p:extLst>
              <p:ext uri="{E7BDC344-281C-4309-B0C6-D0EE65EED2A8}">
                <p202:designPr xmlns:p202="http://schemas.microsoft.com/office/powerpoint/2020/02/main">
                  <p202:designTagLst/>
                </p202:designPr>
              </p:ext>
            </p:extLst>
          </p:nvPr>
        </p:nvSpPr>
        <p:spPr>
          <a:xfrm>
            <a:off x="6579847" y="1008871"/>
            <a:ext cx="4874010" cy="5414282"/>
          </a:xfrm>
        </p:spPr>
        <p:txBody>
          <a:bodyPr vert="horz" lIns="91440" tIns="45720" rIns="91440" bIns="45720" rtlCol="0" anchor="t">
            <a:normAutofit/>
          </a:bodyPr>
          <a:lstStyle/>
          <a:p>
            <a:pPr marL="0" indent="0">
              <a:buNone/>
            </a:pPr>
            <a:r>
              <a:rPr lang="en-US" sz="1800"/>
              <a:t>Occurs in mitochondria of </a:t>
            </a:r>
            <a:r>
              <a:rPr lang="en-US" sz="1800" b="1"/>
              <a:t>hepatocytes </a:t>
            </a:r>
            <a:r>
              <a:rPr lang="en-US" sz="1800"/>
              <a:t>(liver cells) </a:t>
            </a:r>
          </a:p>
          <a:p>
            <a:pPr marL="457200" lvl="1">
              <a:buSzPct val="85000"/>
              <a:buFont typeface="Courier New"/>
              <a:buChar char="o"/>
            </a:pPr>
            <a:r>
              <a:rPr lang="en-US"/>
              <a:t>Fasting, starvation, low glucose</a:t>
            </a:r>
          </a:p>
          <a:p>
            <a:pPr marL="114300" lvl="1" indent="0">
              <a:buSzPct val="85000"/>
              <a:buNone/>
            </a:pPr>
            <a:endParaRPr lang="en-US"/>
          </a:p>
          <a:p>
            <a:pPr marL="383540" indent="-383540">
              <a:buFont typeface="Arial" panose="020B0604020202020204" pitchFamily="34" charset="0"/>
              <a:buChar char="•"/>
            </a:pPr>
            <a:r>
              <a:rPr lang="en-US" sz="1800"/>
              <a:t>Stored FFAs from adipose tissue --&gt; Acetyl-CoA by beta-oxidation</a:t>
            </a:r>
          </a:p>
          <a:p>
            <a:pPr marL="497840" lvl="1" indent="-383540">
              <a:buFont typeface="Courier New" panose="020B0604020202020204" pitchFamily="34" charset="0"/>
              <a:buChar char="o"/>
            </a:pPr>
            <a:r>
              <a:rPr lang="en-US"/>
              <a:t>Excess Acetyl-CoA in liver = Ketone Bodies (B-hydroxybutyrate &amp; Acetoacetate)</a:t>
            </a:r>
          </a:p>
          <a:p>
            <a:pPr marL="383540" indent="-383540">
              <a:buFont typeface="Arial" panose="020B0604020202020204" pitchFamily="34" charset="0"/>
              <a:buChar char="•"/>
            </a:pPr>
            <a:r>
              <a:rPr lang="en-US" sz="1800" b="1"/>
              <a:t>Ketone bodies</a:t>
            </a:r>
            <a:r>
              <a:rPr lang="en-US" sz="1800"/>
              <a:t> (very energy dense) used as fuel by brain, heart, skeletal muscle</a:t>
            </a:r>
          </a:p>
        </p:txBody>
      </p:sp>
      <p:pic>
        <p:nvPicPr>
          <p:cNvPr id="4" name="Picture 3" descr="A diagram of a liver&#10;&#10;AI-generated content may be incorrect.">
            <a:extLst>
              <a:ext uri="{FF2B5EF4-FFF2-40B4-BE49-F238E27FC236}">
                <a16:creationId xmlns:a16="http://schemas.microsoft.com/office/drawing/2014/main" id="{34DDC316-0AAC-B243-6409-72FE8136BAE5}"/>
              </a:ext>
            </a:extLst>
          </p:cNvPr>
          <p:cNvPicPr>
            <a:picLocks noChangeAspect="1"/>
          </p:cNvPicPr>
          <p:nvPr/>
        </p:nvPicPr>
        <p:blipFill>
          <a:blip r:embed="rId3"/>
          <a:stretch>
            <a:fillRect/>
          </a:stretch>
        </p:blipFill>
        <p:spPr>
          <a:xfrm>
            <a:off x="443696" y="2237772"/>
            <a:ext cx="5796987" cy="3279495"/>
          </a:xfrm>
          <a:prstGeom prst="rect">
            <a:avLst/>
          </a:prstGeom>
        </p:spPr>
      </p:pic>
    </p:spTree>
    <p:extLst>
      <p:ext uri="{BB962C8B-B14F-4D97-AF65-F5344CB8AC3E}">
        <p14:creationId xmlns:p14="http://schemas.microsoft.com/office/powerpoint/2010/main" val="281793868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C752-7150-9CEF-3CB5-3460416FB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80772-C81F-9236-B102-EBFE8C114679}"/>
              </a:ext>
            </a:extLst>
          </p:cNvPr>
          <p:cNvSpPr>
            <a:spLocks noGrp="1"/>
          </p:cNvSpPr>
          <p:nvPr>
            <p:ph type="title"/>
          </p:nvPr>
        </p:nvSpPr>
        <p:spPr>
          <a:xfrm>
            <a:off x="3562469" y="155517"/>
            <a:ext cx="4643792" cy="747033"/>
          </a:xfrm>
        </p:spPr>
        <p:txBody>
          <a:bodyPr>
            <a:noAutofit/>
          </a:bodyPr>
          <a:lstStyle/>
          <a:p>
            <a:pPr algn="ctr"/>
            <a:r>
              <a:rPr lang="en" sz="3200" b="1" i="1"/>
              <a:t>REVIEW</a:t>
            </a:r>
            <a:endParaRPr lang="en-US"/>
          </a:p>
        </p:txBody>
      </p:sp>
      <p:sp>
        <p:nvSpPr>
          <p:cNvPr id="3" name="Content Placeholder 2">
            <a:extLst>
              <a:ext uri="{FF2B5EF4-FFF2-40B4-BE49-F238E27FC236}">
                <a16:creationId xmlns:a16="http://schemas.microsoft.com/office/drawing/2014/main" id="{6C3D1A11-58F7-BBDF-1D6B-1E8717FDBA51}"/>
              </a:ext>
            </a:extLst>
          </p:cNvPr>
          <p:cNvSpPr>
            <a:spLocks noGrp="1"/>
          </p:cNvSpPr>
          <p:nvPr>
            <p:ph sz="quarter" idx="13"/>
          </p:nvPr>
        </p:nvSpPr>
        <p:spPr>
          <a:xfrm>
            <a:off x="145134" y="344938"/>
            <a:ext cx="3833992" cy="5955532"/>
          </a:xfrm>
        </p:spPr>
        <p:txBody>
          <a:bodyPr vert="horz" lIns="91440" tIns="45720" rIns="91440" bIns="45720" rtlCol="0" anchor="t">
            <a:noAutofit/>
          </a:bodyPr>
          <a:lstStyle/>
          <a:p>
            <a:pPr marL="285750" indent="-285750">
              <a:lnSpc>
                <a:spcPct val="170000"/>
              </a:lnSpc>
              <a:buFont typeface="Arial"/>
              <a:buChar char="•"/>
            </a:pPr>
            <a:r>
              <a:rPr lang="en-US" sz="1300"/>
              <a:t>Fats = phospholipids, triglycerides, cholesterol</a:t>
            </a:r>
          </a:p>
          <a:p>
            <a:pPr marL="400050" lvl="1">
              <a:lnSpc>
                <a:spcPct val="170000"/>
              </a:lnSpc>
              <a:buFont typeface="Courier New"/>
              <a:buChar char="o"/>
            </a:pPr>
            <a:r>
              <a:rPr lang="en-US" sz="1300"/>
              <a:t>Cell membrane structure, energy storage, hormone/bile production</a:t>
            </a:r>
          </a:p>
          <a:p>
            <a:pPr marL="400050" lvl="1">
              <a:lnSpc>
                <a:spcPct val="170000"/>
              </a:lnSpc>
              <a:buFont typeface="Courier New"/>
              <a:buChar char="o"/>
            </a:pPr>
            <a:r>
              <a:rPr lang="en-US" sz="1300"/>
              <a:t>Saturated vs. Unsaturated</a:t>
            </a:r>
          </a:p>
          <a:p>
            <a:pPr marL="285750" indent="-285750">
              <a:lnSpc>
                <a:spcPct val="170000"/>
              </a:lnSpc>
              <a:buFont typeface="Arial"/>
              <a:buChar char="•"/>
            </a:pPr>
            <a:r>
              <a:rPr lang="en-US" sz="1300"/>
              <a:t>Cholesterol synthesized in liver </a:t>
            </a:r>
          </a:p>
          <a:p>
            <a:pPr marL="400050" lvl="1">
              <a:lnSpc>
                <a:spcPct val="170000"/>
              </a:lnSpc>
              <a:buFont typeface="Courier New"/>
              <a:buChar char="o"/>
            </a:pPr>
            <a:r>
              <a:rPr lang="en-US" sz="1300"/>
              <a:t>Makes bile salts to emulsify fat during digestion</a:t>
            </a:r>
          </a:p>
          <a:p>
            <a:pPr marL="400050" lvl="1">
              <a:lnSpc>
                <a:spcPct val="170000"/>
              </a:lnSpc>
              <a:buFont typeface="Courier New"/>
              <a:buChar char="o"/>
            </a:pPr>
            <a:r>
              <a:rPr lang="en-US" sz="1300"/>
              <a:t>Statins: HMG-CoA Reductase Inhibitors --&gt; reduce cholesterol</a:t>
            </a:r>
          </a:p>
          <a:p>
            <a:pPr marL="285750" indent="-285750">
              <a:lnSpc>
                <a:spcPct val="170000"/>
              </a:lnSpc>
              <a:buFont typeface="Arial"/>
              <a:buChar char="•"/>
            </a:pPr>
            <a:r>
              <a:rPr lang="en-US" sz="1300"/>
              <a:t>Complex digestion &amp; absorption in small intestine</a:t>
            </a:r>
          </a:p>
          <a:p>
            <a:pPr marL="400050" lvl="1">
              <a:lnSpc>
                <a:spcPct val="170000"/>
              </a:lnSpc>
              <a:buFont typeface="Courier New"/>
              <a:buChar char="o"/>
            </a:pPr>
            <a:r>
              <a:rPr lang="en-US" sz="1300"/>
              <a:t>Emulsification --&gt; Pancreatic Lipase + Colipase</a:t>
            </a:r>
          </a:p>
          <a:p>
            <a:pPr marL="400050" lvl="1">
              <a:lnSpc>
                <a:spcPct val="170000"/>
              </a:lnSpc>
              <a:buFont typeface="Courier New"/>
              <a:buChar char="o"/>
            </a:pPr>
            <a:r>
              <a:rPr lang="en-US" sz="1300"/>
              <a:t>Absorptive cells reassemble --&gt; Chylomicrons --&gt; Lacteals --&gt; bloodstream </a:t>
            </a:r>
          </a:p>
          <a:p>
            <a:pPr marL="285750" indent="-285750">
              <a:lnSpc>
                <a:spcPct val="170000"/>
              </a:lnSpc>
              <a:buFont typeface="Arial"/>
              <a:buChar char="•"/>
            </a:pPr>
            <a:endParaRPr lang="en-US" sz="1300"/>
          </a:p>
          <a:p>
            <a:pPr marL="285750" indent="-285750">
              <a:lnSpc>
                <a:spcPct val="170000"/>
              </a:lnSpc>
              <a:buFont typeface="Arial"/>
              <a:buChar char="•"/>
            </a:pPr>
            <a:endParaRPr lang="en-US" sz="1300"/>
          </a:p>
        </p:txBody>
      </p:sp>
      <p:sp>
        <p:nvSpPr>
          <p:cNvPr id="7" name="Content Placeholder 2">
            <a:extLst>
              <a:ext uri="{FF2B5EF4-FFF2-40B4-BE49-F238E27FC236}">
                <a16:creationId xmlns:a16="http://schemas.microsoft.com/office/drawing/2014/main" id="{0B170CD2-65AA-02B6-E50B-757FBCEC8C81}"/>
              </a:ext>
            </a:extLst>
          </p:cNvPr>
          <p:cNvSpPr txBox="1">
            <a:spLocks/>
          </p:cNvSpPr>
          <p:nvPr/>
        </p:nvSpPr>
        <p:spPr>
          <a:xfrm>
            <a:off x="7976022" y="902450"/>
            <a:ext cx="3673453" cy="5955532"/>
          </a:xfrm>
          <a:prstGeom prst="rect">
            <a:avLst/>
          </a:prstGeom>
        </p:spPr>
        <p:txBody>
          <a:bodyPr vert="horz" lIns="91440" tIns="45720" rIns="91440" bIns="45720" rtlCol="0" anchor="t">
            <a:noAutofit/>
          </a:bodyPr>
          <a:lstStyle>
            <a:lvl1pPr marL="457200" indent="-457200" algn="l" defTabSz="914400" rtl="0" eaLnBrk="1" latinLnBrk="0" hangingPunct="1">
              <a:lnSpc>
                <a:spcPct val="130000"/>
              </a:lnSpc>
              <a:spcBef>
                <a:spcPts val="1000"/>
              </a:spcBef>
              <a:buSzPct val="85000"/>
              <a:buFont typeface="+mj-lt"/>
              <a:buAutoNum type="arabicPeriod"/>
              <a:defRPr lang="en-US" sz="2000" kern="1200" dirty="0">
                <a:solidFill>
                  <a:schemeClr val="tx1"/>
                </a:solidFill>
                <a:latin typeface="+mn-lt"/>
                <a:ea typeface="+mn-ea"/>
                <a:cs typeface="+mn-cs"/>
              </a:defRPr>
            </a:lvl1pPr>
            <a:lvl2pPr marL="571500" indent="-342900" algn="l" defTabSz="914400" rtl="0" eaLnBrk="1" latinLnBrk="0" hangingPunct="1">
              <a:lnSpc>
                <a:spcPct val="130000"/>
              </a:lnSpc>
              <a:spcBef>
                <a:spcPts val="500"/>
              </a:spcBef>
              <a:buSzPct val="100000"/>
              <a:buFont typeface="+mj-lt"/>
              <a:buAutoNum type="arabicPeriod"/>
              <a:defRPr lang="en-US" sz="1800" kern="1200" dirty="0">
                <a:solidFill>
                  <a:schemeClr val="tx1"/>
                </a:solidFill>
                <a:latin typeface="+mn-lt"/>
                <a:ea typeface="+mn-ea"/>
                <a:cs typeface="+mn-cs"/>
              </a:defRPr>
            </a:lvl2pPr>
            <a:lvl3pPr marL="800100" indent="-342900" algn="l" defTabSz="914400" rtl="0" eaLnBrk="1" latinLnBrk="0" hangingPunct="1">
              <a:lnSpc>
                <a:spcPct val="130000"/>
              </a:lnSpc>
              <a:spcBef>
                <a:spcPts val="500"/>
              </a:spcBef>
              <a:buSzPct val="85000"/>
              <a:buFont typeface="+mj-lt"/>
              <a:buAutoNum type="arabicPeriod"/>
              <a:defRPr lang="en-US" sz="1600" kern="1200" dirty="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mj-lt"/>
              <a:buAutoNum type="arabicPeriod"/>
              <a:defRPr lang="en-US" sz="1400" kern="1200" dirty="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mj-lt"/>
              <a:buAutoNum type="arabicPeriod"/>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70000"/>
              </a:lnSpc>
              <a:buFont typeface="Arial,Sans-Serif"/>
              <a:buChar char="•"/>
            </a:pPr>
            <a:r>
              <a:rPr lang="en-US" sz="1300"/>
              <a:t>Transport of fats require LIPOPROTEINS</a:t>
            </a:r>
          </a:p>
          <a:p>
            <a:pPr marL="400050" lvl="1">
              <a:lnSpc>
                <a:spcPct val="170000"/>
              </a:lnSpc>
              <a:buFont typeface="Courier New,monospace"/>
              <a:buChar char="o"/>
            </a:pPr>
            <a:r>
              <a:rPr lang="en-US" sz="1300"/>
              <a:t>Chylomicrons, VLDL, LDL, HDL</a:t>
            </a:r>
          </a:p>
          <a:p>
            <a:pPr marL="285750" indent="-285750">
              <a:lnSpc>
                <a:spcPct val="170000"/>
              </a:lnSpc>
              <a:buFont typeface="Arial,Sans-Serif"/>
              <a:buChar char="•"/>
            </a:pPr>
            <a:r>
              <a:rPr lang="en-US" sz="1300"/>
              <a:t>Glucose &amp; Amino Acids --&gt; Fat by Lipogenesis (Acetyl-CoA to FFAs = triglycerides)</a:t>
            </a:r>
          </a:p>
          <a:p>
            <a:pPr marL="400050" lvl="1">
              <a:lnSpc>
                <a:spcPct val="170000"/>
              </a:lnSpc>
              <a:buFont typeface="Courier New,monospace"/>
              <a:buChar char="o"/>
            </a:pPr>
            <a:r>
              <a:rPr lang="en-US" sz="1300"/>
              <a:t>Stored in adipose tissue</a:t>
            </a:r>
          </a:p>
          <a:p>
            <a:pPr marL="285750" indent="-285750">
              <a:lnSpc>
                <a:spcPct val="170000"/>
              </a:lnSpc>
              <a:buFont typeface="Arial"/>
              <a:buChar char="•"/>
            </a:pPr>
            <a:r>
              <a:rPr lang="en-US" sz="1300"/>
              <a:t>For Energy from low glucose state = Lipolysis</a:t>
            </a:r>
          </a:p>
          <a:p>
            <a:pPr marL="400050" lvl="1" indent="-285750">
              <a:lnSpc>
                <a:spcPct val="170000"/>
              </a:lnSpc>
              <a:buFont typeface="Courier New"/>
              <a:buChar char="o"/>
            </a:pPr>
            <a:r>
              <a:rPr lang="en-US" sz="1300"/>
              <a:t>FFA to Acetyl-CoA by Beta-Oxidation</a:t>
            </a:r>
          </a:p>
          <a:p>
            <a:pPr marL="400050" lvl="1" indent="-285750">
              <a:lnSpc>
                <a:spcPct val="170000"/>
              </a:lnSpc>
              <a:buFont typeface="Courier New"/>
              <a:buChar char="o"/>
            </a:pPr>
            <a:r>
              <a:rPr lang="en-US" sz="1300"/>
              <a:t>Acetyl-CoA --&gt; Krebs/ETC = ATP</a:t>
            </a:r>
          </a:p>
          <a:p>
            <a:pPr marL="400050" lvl="1" indent="-285750">
              <a:lnSpc>
                <a:spcPct val="170000"/>
              </a:lnSpc>
              <a:buFont typeface="Courier New"/>
              <a:buChar char="o"/>
            </a:pPr>
            <a:r>
              <a:rPr lang="en-US" sz="1300"/>
              <a:t>Excess Acetyl-CoA in liver makes Ketone Bodies: provide energy for brain, heart, skeletal muscle </a:t>
            </a:r>
          </a:p>
          <a:p>
            <a:pPr marL="285750" indent="-285750">
              <a:lnSpc>
                <a:spcPct val="170000"/>
              </a:lnSpc>
              <a:buFont typeface="Arial"/>
              <a:buChar char="•"/>
            </a:pPr>
            <a:endParaRPr lang="en-US" sz="1300"/>
          </a:p>
        </p:txBody>
      </p:sp>
      <p:pic>
        <p:nvPicPr>
          <p:cNvPr id="8" name="Picture 7" descr="A diagram of a human body&#10;&#10;AI-generated content may be incorrect.">
            <a:extLst>
              <a:ext uri="{FF2B5EF4-FFF2-40B4-BE49-F238E27FC236}">
                <a16:creationId xmlns:a16="http://schemas.microsoft.com/office/drawing/2014/main" id="{E779B3A2-EF48-CB30-DBD4-5945C8F8F182}"/>
              </a:ext>
            </a:extLst>
          </p:cNvPr>
          <p:cNvPicPr>
            <a:picLocks noChangeAspect="1"/>
          </p:cNvPicPr>
          <p:nvPr/>
        </p:nvPicPr>
        <p:blipFill>
          <a:blip r:embed="rId2"/>
          <a:stretch>
            <a:fillRect/>
          </a:stretch>
        </p:blipFill>
        <p:spPr>
          <a:xfrm>
            <a:off x="3975058" y="770800"/>
            <a:ext cx="4008530" cy="5295418"/>
          </a:xfrm>
          <a:prstGeom prst="rect">
            <a:avLst/>
          </a:prstGeom>
        </p:spPr>
      </p:pic>
    </p:spTree>
    <p:extLst>
      <p:ext uri="{BB962C8B-B14F-4D97-AF65-F5344CB8AC3E}">
        <p14:creationId xmlns:p14="http://schemas.microsoft.com/office/powerpoint/2010/main" val="208922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CB832C-393F-D459-81B9-99F4C973F123}"/>
              </a:ext>
            </a:extLst>
          </p:cNvPr>
          <p:cNvSpPr txBox="1">
            <a:spLocks/>
          </p:cNvSpPr>
          <p:nvPr/>
        </p:nvSpPr>
        <p:spPr>
          <a:xfrm>
            <a:off x="7422536" y="2344041"/>
            <a:ext cx="4023360" cy="1636776"/>
          </a:xfrm>
          <a:prstGeom prst="rect">
            <a:avLst/>
          </a:prstGeom>
        </p:spPr>
        <p:txBody>
          <a:bodyPr vert="horz" lIns="91440" tIns="45720" rIns="91440" bIns="45720" rtlCol="0" anchor="b">
            <a:normAutofit/>
          </a:bodyPr>
          <a:lstStyle>
            <a:lvl1pPr algn="l" defTabSz="914400" rtl="0" eaLnBrk="1" latinLnBrk="0" hangingPunct="1">
              <a:lnSpc>
                <a:spcPct val="89000"/>
              </a:lnSpc>
              <a:spcBef>
                <a:spcPct val="0"/>
              </a:spcBef>
              <a:buNone/>
              <a:defRPr sz="8000" kern="1200" baseline="0">
                <a:solidFill>
                  <a:schemeClr val="tx2"/>
                </a:solidFill>
                <a:latin typeface="+mj-lt"/>
                <a:ea typeface="+mj-ea"/>
                <a:cs typeface="+mj-cs"/>
              </a:defRPr>
            </a:lvl1pPr>
          </a:lstStyle>
          <a:p>
            <a:pPr>
              <a:lnSpc>
                <a:spcPct val="110000"/>
              </a:lnSpc>
              <a:spcAft>
                <a:spcPts val="600"/>
              </a:spcAft>
            </a:pPr>
            <a:r>
              <a:rPr lang="en-US" sz="4400" b="1" kern="1200" cap="all" spc="700" baseline="0">
                <a:solidFill>
                  <a:schemeClr val="tx1"/>
                </a:solidFill>
                <a:latin typeface="+mj-lt"/>
                <a:ea typeface="+mj-ea"/>
                <a:cs typeface="+mj-cs"/>
              </a:rPr>
              <a:t>Thank you</a:t>
            </a:r>
          </a:p>
        </p:txBody>
      </p:sp>
      <p:pic>
        <p:nvPicPr>
          <p:cNvPr id="9" name="Content Placeholder 8" descr="A person with a paper cut out of the human body&#10;&#10;AI-generated content may be incorrect.">
            <a:extLst>
              <a:ext uri="{FF2B5EF4-FFF2-40B4-BE49-F238E27FC236}">
                <a16:creationId xmlns:a16="http://schemas.microsoft.com/office/drawing/2014/main" id="{D54EAD5D-881E-0F54-53A7-89482FDC6616}"/>
              </a:ext>
            </a:extLst>
          </p:cNvPr>
          <p:cNvPicPr>
            <a:picLocks noGrp="1" noChangeAspect="1"/>
          </p:cNvPicPr>
          <p:nvPr>
            <p:ph type="pic" sz="quarter" idx="14"/>
          </p:nvPr>
        </p:nvPicPr>
        <p:blipFill>
          <a:blip r:embed="rId2"/>
          <a:srcRect l="16948" r="10329" b="-1"/>
          <a:stretch>
            <a:fillRect/>
          </a:stretch>
        </p:blipFill>
        <p:spPr>
          <a:xfrm>
            <a:off x="342901" y="345109"/>
            <a:ext cx="6714969" cy="6163508"/>
          </a:xfrm>
          <a:prstGeom prst="rect">
            <a:avLst/>
          </a:prstGeom>
          <a:noFill/>
        </p:spPr>
      </p:pic>
      <p:sp>
        <p:nvSpPr>
          <p:cNvPr id="25" name="Date Placeholder 4">
            <a:extLst>
              <a:ext uri="{FF2B5EF4-FFF2-40B4-BE49-F238E27FC236}">
                <a16:creationId xmlns:a16="http://schemas.microsoft.com/office/drawing/2014/main" id="{DE36C4E6-301A-DE95-8F92-4BB0333E959D}"/>
              </a:ext>
            </a:extLst>
          </p:cNvPr>
          <p:cNvSpPr>
            <a:spLocks noGrp="1"/>
          </p:cNvSpPr>
          <p:nvPr>
            <p:ph type="dt" sz="half" idx="10"/>
          </p:nvPr>
        </p:nvSpPr>
        <p:spPr>
          <a:xfrm>
            <a:off x="795014" y="6342042"/>
            <a:ext cx="2743200" cy="365125"/>
          </a:xfrm>
        </p:spPr>
        <p:txBody>
          <a:bodyPr vert="horz" lIns="91440" tIns="45720" rIns="91440" bIns="45720" rtlCol="0" anchor="ctr">
            <a:normAutofit/>
          </a:bodyPr>
          <a:lstStyle/>
          <a:p>
            <a:pPr>
              <a:spcAft>
                <a:spcPts val="600"/>
              </a:spcAft>
            </a:pPr>
            <a:fld id="{8B60FFDC-D70E-4848-90AB-A7B3553BFAD0}" type="datetime1">
              <a:rPr lang="en-US"/>
              <a:pPr>
                <a:spcAft>
                  <a:spcPts val="600"/>
                </a:spcAft>
              </a:pPr>
              <a:t>5/14/2026</a:t>
            </a:fld>
            <a:endParaRPr lang="en-US"/>
          </a:p>
        </p:txBody>
      </p:sp>
      <p:sp>
        <p:nvSpPr>
          <p:cNvPr id="26" name="Footer Placeholder 5">
            <a:extLst>
              <a:ext uri="{FF2B5EF4-FFF2-40B4-BE49-F238E27FC236}">
                <a16:creationId xmlns:a16="http://schemas.microsoft.com/office/drawing/2014/main" id="{7EBA1B40-07EF-9356-617C-DFC68A11A456}"/>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lnSpc>
                <a:spcPct val="90000"/>
              </a:lnSpc>
              <a:spcAft>
                <a:spcPts val="600"/>
              </a:spcAft>
            </a:pPr>
            <a:r>
              <a:rPr lang="en-US" sz="700" kern="1200" spc="50" baseline="0">
                <a:latin typeface="+mn-lt"/>
                <a:ea typeface="+mn-ea"/>
                <a:cs typeface="+mn-cs"/>
              </a:rPr>
              <a:t>
              </a:t>
            </a:r>
          </a:p>
        </p:txBody>
      </p:sp>
    </p:spTree>
    <p:extLst>
      <p:ext uri="{BB962C8B-B14F-4D97-AF65-F5344CB8AC3E}">
        <p14:creationId xmlns:p14="http://schemas.microsoft.com/office/powerpoint/2010/main" val="284207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F8C2-8019-903C-AE6C-86604D565D2D}"/>
              </a:ext>
            </a:extLst>
          </p:cNvPr>
          <p:cNvSpPr>
            <a:spLocks noGrp="1"/>
          </p:cNvSpPr>
          <p:nvPr>
            <p:ph type="title"/>
          </p:nvPr>
        </p:nvSpPr>
        <p:spPr>
          <a:xfrm>
            <a:off x="7422536" y="347408"/>
            <a:ext cx="4023360" cy="1636776"/>
          </a:xfrm>
        </p:spPr>
        <p:txBody>
          <a:bodyPr vert="horz" lIns="91440" tIns="45720" rIns="91440" bIns="45720" rtlCol="0" anchor="b">
            <a:normAutofit/>
          </a:bodyPr>
          <a:lstStyle/>
          <a:p>
            <a:pPr>
              <a:lnSpc>
                <a:spcPct val="110000"/>
              </a:lnSpc>
            </a:pPr>
            <a:r>
              <a:rPr lang="en-US" sz="2600" b="1"/>
              <a:t>Phospholipids</a:t>
            </a:r>
          </a:p>
        </p:txBody>
      </p:sp>
      <p:sp>
        <p:nvSpPr>
          <p:cNvPr id="3" name="Content Placeholder 2">
            <a:extLst>
              <a:ext uri="{FF2B5EF4-FFF2-40B4-BE49-F238E27FC236}">
                <a16:creationId xmlns:a16="http://schemas.microsoft.com/office/drawing/2014/main" id="{74C2C2B6-1F22-E2A9-9725-970D40B75FAC}"/>
              </a:ext>
            </a:extLst>
          </p:cNvPr>
          <p:cNvSpPr>
            <a:spLocks noGrp="1"/>
          </p:cNvSpPr>
          <p:nvPr>
            <p:ph sz="quarter" idx="13"/>
          </p:nvPr>
        </p:nvSpPr>
        <p:spPr>
          <a:xfrm>
            <a:off x="7374309" y="2144262"/>
            <a:ext cx="4303080" cy="4155928"/>
          </a:xfrm>
        </p:spPr>
        <p:txBody>
          <a:bodyPr vert="horz" lIns="91440" tIns="45720" rIns="91440" bIns="45720" rtlCol="0" anchor="t">
            <a:normAutofit/>
          </a:bodyPr>
          <a:lstStyle/>
          <a:p>
            <a:pPr>
              <a:buFont typeface="Arial"/>
              <a:buChar char="•"/>
            </a:pPr>
            <a:r>
              <a:rPr lang="en-US" sz="1900"/>
              <a:t>Glycerol backbone</a:t>
            </a:r>
            <a:endParaRPr lang="en-US" sz="1900" b="1"/>
          </a:p>
          <a:p>
            <a:pPr>
              <a:buFont typeface="Arial"/>
              <a:buChar char="•"/>
            </a:pPr>
            <a:r>
              <a:rPr lang="en-US" sz="1900"/>
              <a:t>Phosphate group</a:t>
            </a:r>
          </a:p>
          <a:p>
            <a:pPr>
              <a:buFont typeface="Arial"/>
              <a:buChar char="•"/>
            </a:pPr>
            <a:r>
              <a:rPr lang="en-US" sz="1900"/>
              <a:t>2 fatty acid tails</a:t>
            </a:r>
          </a:p>
          <a:p>
            <a:pPr marL="0" indent="0">
              <a:buNone/>
            </a:pPr>
            <a:endParaRPr lang="en-US" sz="1900"/>
          </a:p>
          <a:p>
            <a:pPr marL="0" indent="0">
              <a:buFont typeface="Arial"/>
              <a:buNone/>
            </a:pPr>
            <a:r>
              <a:rPr lang="en-US" sz="1900"/>
              <a:t>Function:</a:t>
            </a:r>
          </a:p>
          <a:p>
            <a:pPr>
              <a:buFont typeface="Arial"/>
              <a:buChar char="•"/>
            </a:pPr>
            <a:r>
              <a:rPr lang="en-US" sz="1900"/>
              <a:t>Cell membrane structure</a:t>
            </a:r>
          </a:p>
          <a:p>
            <a:pPr>
              <a:buFont typeface="Arial"/>
              <a:buChar char="•"/>
            </a:pPr>
            <a:r>
              <a:rPr lang="en-US" sz="1900"/>
              <a:t>Protection/membrane fluidity</a:t>
            </a:r>
          </a:p>
          <a:p>
            <a:pPr>
              <a:buFont typeface="Arial"/>
              <a:buChar char="•"/>
            </a:pPr>
            <a:r>
              <a:rPr lang="en-US" sz="1900"/>
              <a:t>Cell-cell signaling</a:t>
            </a:r>
          </a:p>
        </p:txBody>
      </p:sp>
      <p:sp>
        <p:nvSpPr>
          <p:cNvPr id="12" name="Date Placeholder 4">
            <a:extLst>
              <a:ext uri="{FF2B5EF4-FFF2-40B4-BE49-F238E27FC236}">
                <a16:creationId xmlns:a16="http://schemas.microsoft.com/office/drawing/2014/main" id="{ABB61F0A-7A92-776E-094A-80378011F0AD}"/>
              </a:ext>
            </a:extLst>
          </p:cNvPr>
          <p:cNvSpPr>
            <a:spLocks noGrp="1"/>
          </p:cNvSpPr>
          <p:nvPr>
            <p:ph type="dt" sz="half" idx="10"/>
          </p:nvPr>
        </p:nvSpPr>
        <p:spPr>
          <a:xfrm>
            <a:off x="795014" y="6342042"/>
            <a:ext cx="2743200" cy="365125"/>
          </a:xfrm>
        </p:spPr>
        <p:txBody>
          <a:bodyPr/>
          <a:lstStyle/>
          <a:p>
            <a:pPr>
              <a:spcAft>
                <a:spcPts val="600"/>
              </a:spcAft>
            </a:pPr>
            <a:fld id="{0AC9FCAD-E19B-4A0F-866E-979EDEC4B525}" type="datetime1">
              <a:rPr lang="en-US" smtClean="0"/>
              <a:pPr>
                <a:spcAft>
                  <a:spcPts val="600"/>
                </a:spcAft>
              </a:pPr>
              <a:t>5/14/2026</a:t>
            </a:fld>
            <a:endParaRPr lang="en-US"/>
          </a:p>
        </p:txBody>
      </p:sp>
      <p:pic>
        <p:nvPicPr>
          <p:cNvPr id="8" name="Picture 7" descr="Diagram of a diagram of a structure&#10;&#10;AI-generated content may be incorrect.">
            <a:extLst>
              <a:ext uri="{FF2B5EF4-FFF2-40B4-BE49-F238E27FC236}">
                <a16:creationId xmlns:a16="http://schemas.microsoft.com/office/drawing/2014/main" id="{95300E00-9B33-7531-7BC6-EF324D267801}"/>
              </a:ext>
            </a:extLst>
          </p:cNvPr>
          <p:cNvPicPr>
            <a:picLocks noChangeAspect="1"/>
          </p:cNvPicPr>
          <p:nvPr/>
        </p:nvPicPr>
        <p:blipFill>
          <a:blip r:embed="rId2"/>
          <a:stretch>
            <a:fillRect/>
          </a:stretch>
        </p:blipFill>
        <p:spPr>
          <a:xfrm>
            <a:off x="1074516" y="480530"/>
            <a:ext cx="5181600" cy="5819775"/>
          </a:xfrm>
          <a:prstGeom prst="rect">
            <a:avLst/>
          </a:prstGeom>
        </p:spPr>
      </p:pic>
    </p:spTree>
    <p:extLst>
      <p:ext uri="{BB962C8B-B14F-4D97-AF65-F5344CB8AC3E}">
        <p14:creationId xmlns:p14="http://schemas.microsoft.com/office/powerpoint/2010/main" val="44822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7264-3187-9C1E-D771-2509226A3576}"/>
              </a:ext>
            </a:extLst>
          </p:cNvPr>
          <p:cNvSpPr>
            <a:spLocks noGrp="1"/>
          </p:cNvSpPr>
          <p:nvPr>
            <p:ph type="title"/>
          </p:nvPr>
        </p:nvSpPr>
        <p:spPr>
          <a:xfrm>
            <a:off x="7692612" y="453509"/>
            <a:ext cx="4023360" cy="1636776"/>
          </a:xfrm>
        </p:spPr>
        <p:txBody>
          <a:bodyPr vert="horz" lIns="91440" tIns="45720" rIns="91440" bIns="45720" rtlCol="0" anchor="b">
            <a:normAutofit/>
          </a:bodyPr>
          <a:lstStyle/>
          <a:p>
            <a:pPr>
              <a:lnSpc>
                <a:spcPct val="110000"/>
              </a:lnSpc>
            </a:pPr>
            <a:r>
              <a:rPr lang="en-US" sz="2600" b="1" kern="1200" cap="all" spc="700" baseline="0">
                <a:latin typeface="+mj-lt"/>
                <a:ea typeface="+mj-ea"/>
                <a:cs typeface="+mj-cs"/>
              </a:rPr>
              <a:t>Triglycerides</a:t>
            </a:r>
            <a:endParaRPr lang="en-US" sz="2600" kern="1200" cap="all" spc="700" baseline="0">
              <a:latin typeface="+mj-lt"/>
              <a:ea typeface="+mj-ea"/>
              <a:cs typeface="+mj-cs"/>
            </a:endParaRPr>
          </a:p>
        </p:txBody>
      </p:sp>
      <p:sp>
        <p:nvSpPr>
          <p:cNvPr id="4" name="Content Placeholder 2">
            <a:extLst>
              <a:ext uri="{FF2B5EF4-FFF2-40B4-BE49-F238E27FC236}">
                <a16:creationId xmlns:a16="http://schemas.microsoft.com/office/drawing/2014/main" id="{88935A70-6233-869E-261F-487AD1B61874}"/>
              </a:ext>
            </a:extLst>
          </p:cNvPr>
          <p:cNvSpPr txBox="1">
            <a:spLocks/>
          </p:cNvSpPr>
          <p:nvPr/>
        </p:nvSpPr>
        <p:spPr>
          <a:xfrm>
            <a:off x="7457227" y="2127932"/>
            <a:ext cx="4217201" cy="4173781"/>
          </a:xfrm>
          <a:prstGeom prst="rect">
            <a:avLst/>
          </a:prstGeom>
        </p:spPr>
        <p:txBody>
          <a:bodyPr vert="horz" lIns="91440" tIns="45720" rIns="91440" bIns="45720" rtlCol="0" anchor="t">
            <a:normAutofit/>
          </a:bodyPr>
          <a:lstStyle>
            <a:lvl1pPr marL="457200" indent="-457200" algn="l" defTabSz="914400" rtl="0" eaLnBrk="1" latinLnBrk="0" hangingPunct="1">
              <a:lnSpc>
                <a:spcPct val="94000"/>
              </a:lnSpc>
              <a:spcBef>
                <a:spcPts val="1000"/>
              </a:spcBef>
              <a:spcAft>
                <a:spcPts val="200"/>
              </a:spcAft>
              <a:buFont typeface="+mj-lt"/>
              <a:buAutoNum type="arabicPeriod"/>
              <a:defRPr lang="en-US" sz="2000" kern="1200" baseline="0" dirty="0">
                <a:solidFill>
                  <a:schemeClr val="tx2"/>
                </a:solidFill>
                <a:latin typeface="+mn-lt"/>
                <a:ea typeface="+mn-ea"/>
                <a:cs typeface="+mn-cs"/>
              </a:defRPr>
            </a:lvl1pPr>
            <a:lvl2pPr marL="571500" indent="-342900" algn="l" defTabSz="914400" rtl="0" eaLnBrk="1" latinLnBrk="0" hangingPunct="1">
              <a:lnSpc>
                <a:spcPct val="94000"/>
              </a:lnSpc>
              <a:spcBef>
                <a:spcPts val="500"/>
              </a:spcBef>
              <a:spcAft>
                <a:spcPts val="200"/>
              </a:spcAft>
              <a:buFont typeface="+mj-lt"/>
              <a:buAutoNum type="arabicPeriod"/>
              <a:defRPr lang="en-US" sz="2000" i="1" kern="1200" baseline="0" dirty="0">
                <a:solidFill>
                  <a:schemeClr val="tx2"/>
                </a:solidFill>
                <a:latin typeface="+mn-lt"/>
                <a:ea typeface="+mn-ea"/>
                <a:cs typeface="+mn-cs"/>
              </a:defRPr>
            </a:lvl2pPr>
            <a:lvl3pPr marL="800100" indent="-342900" algn="l" defTabSz="914400" rtl="0" eaLnBrk="1" latinLnBrk="0" hangingPunct="1">
              <a:lnSpc>
                <a:spcPct val="94000"/>
              </a:lnSpc>
              <a:spcBef>
                <a:spcPts val="500"/>
              </a:spcBef>
              <a:spcAft>
                <a:spcPts val="200"/>
              </a:spcAft>
              <a:buFont typeface="+mj-lt"/>
              <a:buAutoNum type="arabicPeriod"/>
              <a:defRPr lang="en-US" sz="1800" kern="1200" baseline="0" dirty="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mj-lt"/>
              <a:buAutoNum type="arabicPeriod"/>
              <a:defRPr lang="en-US" sz="1800" i="1" kern="1200" baseline="0" dirty="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mj-lt"/>
              <a:buAutoNum type="arabicPeriod"/>
              <a:defRPr lang="en-US" sz="1600" kern="1200" baseline="0" dirty="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indent="-342900">
              <a:lnSpc>
                <a:spcPct val="130000"/>
              </a:lnSpc>
              <a:buSzPct val="85000"/>
              <a:buFont typeface="Arial"/>
              <a:buChar char="•"/>
            </a:pPr>
            <a:r>
              <a:rPr lang="en-US">
                <a:solidFill>
                  <a:schemeClr val="tx1"/>
                </a:solidFill>
              </a:rPr>
              <a:t>Glycerol backbone</a:t>
            </a:r>
          </a:p>
          <a:p>
            <a:pPr marL="342900" indent="-342900">
              <a:lnSpc>
                <a:spcPct val="130000"/>
              </a:lnSpc>
              <a:buSzPct val="85000"/>
              <a:buFont typeface="Arial"/>
              <a:buChar char="•"/>
            </a:pPr>
            <a:r>
              <a:rPr lang="en-US">
                <a:solidFill>
                  <a:schemeClr val="tx1"/>
                </a:solidFill>
              </a:rPr>
              <a:t>3 fatty acid tails</a:t>
            </a:r>
          </a:p>
          <a:p>
            <a:pPr marL="0" indent="0">
              <a:lnSpc>
                <a:spcPct val="130000"/>
              </a:lnSpc>
              <a:buSzPct val="85000"/>
              <a:buNone/>
            </a:pPr>
            <a:endParaRPr lang="en-US">
              <a:solidFill>
                <a:schemeClr val="tx1"/>
              </a:solidFill>
            </a:endParaRPr>
          </a:p>
          <a:p>
            <a:pPr marL="0" indent="0">
              <a:lnSpc>
                <a:spcPct val="130000"/>
              </a:lnSpc>
              <a:buNone/>
            </a:pPr>
            <a:r>
              <a:rPr lang="en-US">
                <a:solidFill>
                  <a:schemeClr val="tx1"/>
                </a:solidFill>
              </a:rPr>
              <a:t>Function:</a:t>
            </a:r>
          </a:p>
          <a:p>
            <a:pPr marL="342900" indent="-342900">
              <a:lnSpc>
                <a:spcPct val="130000"/>
              </a:lnSpc>
              <a:buFont typeface="Arial"/>
              <a:buChar char="•"/>
            </a:pPr>
            <a:r>
              <a:rPr lang="en-US">
                <a:solidFill>
                  <a:schemeClr val="tx1"/>
                </a:solidFill>
              </a:rPr>
              <a:t>Long-term energy storage</a:t>
            </a:r>
          </a:p>
          <a:p>
            <a:pPr marL="342900" indent="-342900">
              <a:lnSpc>
                <a:spcPct val="130000"/>
              </a:lnSpc>
              <a:buFont typeface="Arial"/>
              <a:buChar char="•"/>
            </a:pPr>
            <a:r>
              <a:rPr lang="en-US">
                <a:solidFill>
                  <a:schemeClr val="tx1"/>
                </a:solidFill>
              </a:rPr>
              <a:t>Protection/insulation</a:t>
            </a:r>
          </a:p>
        </p:txBody>
      </p:sp>
      <p:sp>
        <p:nvSpPr>
          <p:cNvPr id="15" name="Date Placeholder 4">
            <a:extLst>
              <a:ext uri="{FF2B5EF4-FFF2-40B4-BE49-F238E27FC236}">
                <a16:creationId xmlns:a16="http://schemas.microsoft.com/office/drawing/2014/main" id="{46D3B496-AC37-47DB-85EA-A4D66FC847F3}"/>
              </a:ext>
            </a:extLst>
          </p:cNvPr>
          <p:cNvSpPr>
            <a:spLocks noGrp="1"/>
          </p:cNvSpPr>
          <p:nvPr>
            <p:ph type="dt" sz="half" idx="10"/>
          </p:nvPr>
        </p:nvSpPr>
        <p:spPr>
          <a:xfrm>
            <a:off x="795014" y="6342042"/>
            <a:ext cx="2743200" cy="365125"/>
          </a:xfrm>
        </p:spPr>
        <p:txBody>
          <a:bodyPr/>
          <a:lstStyle/>
          <a:p>
            <a:pPr>
              <a:spcAft>
                <a:spcPts val="600"/>
              </a:spcAft>
            </a:pPr>
            <a:fld id="{0AC9FCAD-E19B-4A0F-866E-979EDEC4B525}" type="datetime1">
              <a:rPr lang="en-US" smtClean="0"/>
              <a:pPr>
                <a:spcAft>
                  <a:spcPts val="600"/>
                </a:spcAft>
              </a:pPr>
              <a:t>5/14/2026</a:t>
            </a:fld>
            <a:endParaRPr lang="en-US"/>
          </a:p>
        </p:txBody>
      </p:sp>
      <p:pic>
        <p:nvPicPr>
          <p:cNvPr id="11" name="Picture 10" descr="A diagram of a chemical structure&#10;&#10;AI-generated content may be incorrect.">
            <a:extLst>
              <a:ext uri="{FF2B5EF4-FFF2-40B4-BE49-F238E27FC236}">
                <a16:creationId xmlns:a16="http://schemas.microsoft.com/office/drawing/2014/main" id="{76D7EC3B-35A4-618E-B72B-C51B43D9E96C}"/>
              </a:ext>
            </a:extLst>
          </p:cNvPr>
          <p:cNvPicPr>
            <a:picLocks noChangeAspect="1"/>
          </p:cNvPicPr>
          <p:nvPr/>
        </p:nvPicPr>
        <p:blipFill>
          <a:blip r:embed="rId2"/>
          <a:stretch>
            <a:fillRect/>
          </a:stretch>
        </p:blipFill>
        <p:spPr>
          <a:xfrm>
            <a:off x="474442" y="730711"/>
            <a:ext cx="6757927" cy="5396575"/>
          </a:xfrm>
          <a:prstGeom prst="rect">
            <a:avLst/>
          </a:prstGeom>
        </p:spPr>
      </p:pic>
    </p:spTree>
    <p:extLst>
      <p:ext uri="{BB962C8B-B14F-4D97-AF65-F5344CB8AC3E}">
        <p14:creationId xmlns:p14="http://schemas.microsoft.com/office/powerpoint/2010/main" val="3304572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D54D-94A4-2716-6E36-F41ED4644EB5}"/>
              </a:ext>
            </a:extLst>
          </p:cNvPr>
          <p:cNvSpPr>
            <a:spLocks noGrp="1"/>
          </p:cNvSpPr>
          <p:nvPr>
            <p:ph type="title"/>
          </p:nvPr>
        </p:nvSpPr>
        <p:spPr>
          <a:xfrm>
            <a:off x="7644384" y="-176837"/>
            <a:ext cx="4023360" cy="1636776"/>
          </a:xfrm>
        </p:spPr>
        <p:txBody>
          <a:bodyPr>
            <a:noAutofit/>
          </a:bodyPr>
          <a:lstStyle/>
          <a:p>
            <a:r>
              <a:rPr lang="en-US" sz="2600" b="1"/>
              <a:t>Fatty acids</a:t>
            </a:r>
          </a:p>
        </p:txBody>
      </p:sp>
      <p:sp>
        <p:nvSpPr>
          <p:cNvPr id="3" name="Content Placeholder 2">
            <a:extLst>
              <a:ext uri="{FF2B5EF4-FFF2-40B4-BE49-F238E27FC236}">
                <a16:creationId xmlns:a16="http://schemas.microsoft.com/office/drawing/2014/main" id="{66174769-6B5B-0D8D-779A-D318E9C6D239}"/>
              </a:ext>
            </a:extLst>
          </p:cNvPr>
          <p:cNvSpPr>
            <a:spLocks noGrp="1"/>
          </p:cNvSpPr>
          <p:nvPr>
            <p:ph sz="quarter" idx="13"/>
          </p:nvPr>
        </p:nvSpPr>
        <p:spPr>
          <a:xfrm>
            <a:off x="7430491" y="1553090"/>
            <a:ext cx="4324147" cy="4608255"/>
          </a:xfrm>
          <a:noFill/>
        </p:spPr>
        <p:txBody>
          <a:bodyPr vert="horz" lIns="91440" tIns="45720" rIns="91440" bIns="45720" rtlCol="0" anchor="t">
            <a:normAutofit/>
          </a:bodyPr>
          <a:lstStyle/>
          <a:p>
            <a:pPr>
              <a:buFont typeface="Arial"/>
              <a:buChar char="•"/>
            </a:pPr>
            <a:r>
              <a:rPr lang="en-US"/>
              <a:t>Hydrocarbon chain</a:t>
            </a:r>
          </a:p>
          <a:p>
            <a:pPr>
              <a:buFont typeface="Arial"/>
              <a:buChar char="•"/>
            </a:pPr>
            <a:r>
              <a:rPr lang="en-US"/>
              <a:t>Carboxylic Acid group</a:t>
            </a:r>
          </a:p>
          <a:p>
            <a:pPr marL="0" indent="0">
              <a:buNone/>
            </a:pPr>
            <a:endParaRPr lang="en-US" sz="1900"/>
          </a:p>
          <a:p>
            <a:pPr marL="0" indent="0">
              <a:buNone/>
            </a:pPr>
            <a:endParaRPr lang="en-US"/>
          </a:p>
        </p:txBody>
      </p:sp>
      <p:pic>
        <p:nvPicPr>
          <p:cNvPr id="9" name="Picture 8" descr="A diagram of different types of chemical formulas&#10;&#10;AI-generated content may be incorrect.">
            <a:extLst>
              <a:ext uri="{FF2B5EF4-FFF2-40B4-BE49-F238E27FC236}">
                <a16:creationId xmlns:a16="http://schemas.microsoft.com/office/drawing/2014/main" id="{B33143FC-C5A0-3790-14C1-857B0C4FC120}"/>
              </a:ext>
            </a:extLst>
          </p:cNvPr>
          <p:cNvPicPr>
            <a:picLocks noChangeAspect="1"/>
          </p:cNvPicPr>
          <p:nvPr/>
        </p:nvPicPr>
        <p:blipFill>
          <a:blip r:embed="rId2"/>
          <a:srcRect t="-94" r="67722" b="-194"/>
          <a:stretch>
            <a:fillRect/>
          </a:stretch>
        </p:blipFill>
        <p:spPr>
          <a:xfrm>
            <a:off x="443696" y="322055"/>
            <a:ext cx="2748997" cy="3889223"/>
          </a:xfrm>
          <a:prstGeom prst="rect">
            <a:avLst/>
          </a:prstGeom>
        </p:spPr>
      </p:pic>
      <p:pic>
        <p:nvPicPr>
          <p:cNvPr id="10" name="Picture 9" descr="A diagram of different types of chemical formulas&#10;&#10;AI-generated content may be incorrect.">
            <a:extLst>
              <a:ext uri="{FF2B5EF4-FFF2-40B4-BE49-F238E27FC236}">
                <a16:creationId xmlns:a16="http://schemas.microsoft.com/office/drawing/2014/main" id="{67D7E246-F3FE-1356-6E4A-F41D7A318F9B}"/>
              </a:ext>
            </a:extLst>
          </p:cNvPr>
          <p:cNvPicPr>
            <a:picLocks noChangeAspect="1"/>
          </p:cNvPicPr>
          <p:nvPr/>
        </p:nvPicPr>
        <p:blipFill>
          <a:blip r:embed="rId2"/>
          <a:srcRect l="66495" t="-129" b="185"/>
          <a:stretch>
            <a:fillRect/>
          </a:stretch>
        </p:blipFill>
        <p:spPr>
          <a:xfrm>
            <a:off x="3863050" y="319573"/>
            <a:ext cx="2888855" cy="3900733"/>
          </a:xfrm>
          <a:prstGeom prst="rect">
            <a:avLst/>
          </a:prstGeom>
        </p:spPr>
      </p:pic>
      <p:pic>
        <p:nvPicPr>
          <p:cNvPr id="11" name="Picture 10" descr="A diagram of a chemical structure&#10;&#10;AI-generated content may be incorrect.">
            <a:extLst>
              <a:ext uri="{FF2B5EF4-FFF2-40B4-BE49-F238E27FC236}">
                <a16:creationId xmlns:a16="http://schemas.microsoft.com/office/drawing/2014/main" id="{809A4284-3590-997D-E264-5E488F0A730D}"/>
              </a:ext>
            </a:extLst>
          </p:cNvPr>
          <p:cNvPicPr>
            <a:picLocks noChangeAspect="1"/>
          </p:cNvPicPr>
          <p:nvPr/>
        </p:nvPicPr>
        <p:blipFill>
          <a:blip r:embed="rId3"/>
          <a:stretch>
            <a:fillRect/>
          </a:stretch>
        </p:blipFill>
        <p:spPr>
          <a:xfrm>
            <a:off x="7132136" y="2929021"/>
            <a:ext cx="4364623" cy="18555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0" name="Content Placeholder 2">
            <a:extLst>
              <a:ext uri="{FF2B5EF4-FFF2-40B4-BE49-F238E27FC236}">
                <a16:creationId xmlns:a16="http://schemas.microsoft.com/office/drawing/2014/main" id="{04B45CCD-ABA4-4043-F491-2B4B2212FBDA}"/>
              </a:ext>
            </a:extLst>
          </p:cNvPr>
          <p:cNvSpPr txBox="1">
            <a:spLocks/>
          </p:cNvSpPr>
          <p:nvPr/>
        </p:nvSpPr>
        <p:spPr>
          <a:xfrm>
            <a:off x="444154" y="4218753"/>
            <a:ext cx="3201200" cy="2435887"/>
          </a:xfrm>
          <a:prstGeom prst="rect">
            <a:avLst/>
          </a:prstGeom>
          <a:noFill/>
        </p:spPr>
        <p:txBody>
          <a:bodyPr vert="horz" lIns="91440" tIns="45720" rIns="91440" bIns="45720" rtlCol="0" anchor="t">
            <a:noAutofit/>
          </a:bodyPr>
          <a:lstStyle>
            <a:lvl1pPr marL="342900" indent="-342900" algn="l" defTabSz="914400" rtl="0" eaLnBrk="1" latinLnBrk="0" hangingPunct="1">
              <a:lnSpc>
                <a:spcPct val="130000"/>
              </a:lnSpc>
              <a:spcBef>
                <a:spcPts val="1000"/>
              </a:spcBef>
              <a:buSzPct val="85000"/>
              <a:buFont typeface="+mj-lt"/>
              <a:buAutoNum type="arabicPeriod"/>
              <a:defRPr lang="en-US" sz="2000" kern="1200" dirty="0">
                <a:solidFill>
                  <a:schemeClr val="tx1"/>
                </a:solidFill>
                <a:latin typeface="+mn-lt"/>
                <a:ea typeface="+mn-ea"/>
                <a:cs typeface="+mn-cs"/>
              </a:defRPr>
            </a:lvl1pPr>
            <a:lvl2pPr marL="571500" indent="-342900" algn="l" defTabSz="914400" rtl="0" eaLnBrk="1" latinLnBrk="0" hangingPunct="1">
              <a:lnSpc>
                <a:spcPct val="130000"/>
              </a:lnSpc>
              <a:spcBef>
                <a:spcPts val="500"/>
              </a:spcBef>
              <a:buSzPct val="100000"/>
              <a:buFont typeface="+mj-lt"/>
              <a:buAutoNum type="arabicPeriod"/>
              <a:defRPr lang="en-US" sz="1800" kern="1200" dirty="0">
                <a:solidFill>
                  <a:schemeClr val="tx1"/>
                </a:solidFill>
                <a:latin typeface="+mn-lt"/>
                <a:ea typeface="+mn-ea"/>
                <a:cs typeface="+mn-cs"/>
              </a:defRPr>
            </a:lvl2pPr>
            <a:lvl3pPr marL="800100" indent="-342900" algn="l" defTabSz="914400" rtl="0" eaLnBrk="1" latinLnBrk="0" hangingPunct="1">
              <a:lnSpc>
                <a:spcPct val="130000"/>
              </a:lnSpc>
              <a:spcBef>
                <a:spcPts val="500"/>
              </a:spcBef>
              <a:buSzPct val="85000"/>
              <a:buFont typeface="+mj-lt"/>
              <a:buAutoNum type="arabicPeriod"/>
              <a:defRPr lang="en-US" sz="1600" kern="1200" dirty="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mj-lt"/>
              <a:buAutoNum type="arabicPeriod"/>
              <a:defRPr lang="en-US" sz="1400" kern="1200" dirty="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mj-lt"/>
              <a:buAutoNum type="arabicPeriod"/>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t>Short Chain Fatty Acid</a:t>
            </a:r>
          </a:p>
          <a:p>
            <a:pPr>
              <a:buFont typeface="Arial"/>
              <a:buChar char="•"/>
            </a:pPr>
            <a:r>
              <a:rPr lang="en-US" sz="1400"/>
              <a:t>Produced by gut-friendly bacteria</a:t>
            </a:r>
          </a:p>
          <a:p>
            <a:pPr>
              <a:buFont typeface="Arial"/>
              <a:buChar char="•"/>
            </a:pPr>
            <a:r>
              <a:rPr lang="en-US" sz="1400"/>
              <a:t>Provide energy for colon cells</a:t>
            </a:r>
          </a:p>
          <a:p>
            <a:pPr>
              <a:buFont typeface="Arial"/>
              <a:buChar char="•"/>
            </a:pPr>
            <a:r>
              <a:rPr lang="en-US" sz="1400"/>
              <a:t>Reduce inflammation/regulate metabolism</a:t>
            </a:r>
          </a:p>
          <a:p>
            <a:pPr marL="0" indent="0">
              <a:buNone/>
            </a:pPr>
            <a:endParaRPr lang="en-US" sz="1900"/>
          </a:p>
          <a:p>
            <a:pPr marL="0" indent="0">
              <a:buNone/>
            </a:pPr>
            <a:endParaRPr lang="en-US"/>
          </a:p>
        </p:txBody>
      </p:sp>
      <p:sp>
        <p:nvSpPr>
          <p:cNvPr id="21" name="Content Placeholder 2">
            <a:extLst>
              <a:ext uri="{FF2B5EF4-FFF2-40B4-BE49-F238E27FC236}">
                <a16:creationId xmlns:a16="http://schemas.microsoft.com/office/drawing/2014/main" id="{9906F9E4-5813-4061-C707-49F46947F374}"/>
              </a:ext>
            </a:extLst>
          </p:cNvPr>
          <p:cNvSpPr txBox="1">
            <a:spLocks/>
          </p:cNvSpPr>
          <p:nvPr/>
        </p:nvSpPr>
        <p:spPr>
          <a:xfrm>
            <a:off x="3859785" y="4212069"/>
            <a:ext cx="3221252" cy="2429203"/>
          </a:xfrm>
          <a:prstGeom prst="rect">
            <a:avLst/>
          </a:prstGeom>
          <a:noFill/>
        </p:spPr>
        <p:txBody>
          <a:bodyPr vert="horz" lIns="91440" tIns="45720" rIns="91440" bIns="45720" rtlCol="0" anchor="t">
            <a:normAutofit/>
          </a:bodyPr>
          <a:lstStyle>
            <a:lvl1pPr marL="342900" indent="-342900" algn="l" defTabSz="914400" rtl="0" eaLnBrk="1" latinLnBrk="0" hangingPunct="1">
              <a:lnSpc>
                <a:spcPct val="130000"/>
              </a:lnSpc>
              <a:spcBef>
                <a:spcPts val="1000"/>
              </a:spcBef>
              <a:buSzPct val="85000"/>
              <a:buFont typeface="+mj-lt"/>
              <a:buAutoNum type="arabicPeriod"/>
              <a:defRPr lang="en-US" sz="2000" kern="1200" dirty="0">
                <a:solidFill>
                  <a:schemeClr val="tx1"/>
                </a:solidFill>
                <a:latin typeface="+mn-lt"/>
                <a:ea typeface="+mn-ea"/>
                <a:cs typeface="+mn-cs"/>
              </a:defRPr>
            </a:lvl1pPr>
            <a:lvl2pPr marL="571500" indent="-342900" algn="l" defTabSz="914400" rtl="0" eaLnBrk="1" latinLnBrk="0" hangingPunct="1">
              <a:lnSpc>
                <a:spcPct val="130000"/>
              </a:lnSpc>
              <a:spcBef>
                <a:spcPts val="500"/>
              </a:spcBef>
              <a:buSzPct val="100000"/>
              <a:buFont typeface="+mj-lt"/>
              <a:buAutoNum type="arabicPeriod"/>
              <a:defRPr lang="en-US" sz="1800" kern="1200" dirty="0">
                <a:solidFill>
                  <a:schemeClr val="tx1"/>
                </a:solidFill>
                <a:latin typeface="+mn-lt"/>
                <a:ea typeface="+mn-ea"/>
                <a:cs typeface="+mn-cs"/>
              </a:defRPr>
            </a:lvl2pPr>
            <a:lvl3pPr marL="800100" indent="-342900" algn="l" defTabSz="914400" rtl="0" eaLnBrk="1" latinLnBrk="0" hangingPunct="1">
              <a:lnSpc>
                <a:spcPct val="130000"/>
              </a:lnSpc>
              <a:spcBef>
                <a:spcPts val="500"/>
              </a:spcBef>
              <a:buSzPct val="85000"/>
              <a:buFont typeface="+mj-lt"/>
              <a:buAutoNum type="arabicPeriod"/>
              <a:defRPr lang="en-US" sz="1600" kern="1200" dirty="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mj-lt"/>
              <a:buAutoNum type="arabicPeriod"/>
              <a:defRPr lang="en-US" sz="1400" kern="1200" dirty="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mj-lt"/>
              <a:buAutoNum type="arabicPeriod"/>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t>Long Chain Fatty Acid</a:t>
            </a:r>
          </a:p>
          <a:p>
            <a:pPr>
              <a:buFont typeface="Arial"/>
              <a:buChar char="•"/>
            </a:pPr>
            <a:r>
              <a:rPr lang="en-US" sz="1400"/>
              <a:t>Energy source</a:t>
            </a:r>
          </a:p>
          <a:p>
            <a:pPr>
              <a:buFont typeface="Arial"/>
              <a:buChar char="•"/>
            </a:pPr>
            <a:r>
              <a:rPr lang="en-US" sz="1400"/>
              <a:t>Essential for membrane phospholipids</a:t>
            </a:r>
          </a:p>
          <a:p>
            <a:pPr>
              <a:buFont typeface="Arial"/>
              <a:buChar char="•"/>
            </a:pPr>
            <a:r>
              <a:rPr lang="en-US" sz="1400"/>
              <a:t>Produced by liver/found in food</a:t>
            </a:r>
          </a:p>
          <a:p>
            <a:pPr>
              <a:buFont typeface="Arial"/>
              <a:buChar char="•"/>
            </a:pPr>
            <a:r>
              <a:rPr lang="en-US" sz="1400"/>
              <a:t>Saturated vs. unsaturated</a:t>
            </a:r>
          </a:p>
          <a:p>
            <a:pPr>
              <a:buFont typeface="Arial"/>
              <a:buChar char="•"/>
            </a:pPr>
            <a:endParaRPr lang="en-US" sz="1600"/>
          </a:p>
          <a:p>
            <a:pPr>
              <a:buFont typeface="Arial"/>
              <a:buChar char="•"/>
            </a:pPr>
            <a:endParaRPr lang="en-US"/>
          </a:p>
          <a:p>
            <a:pPr marL="0" indent="0">
              <a:buNone/>
            </a:pPr>
            <a:endParaRPr lang="en-US"/>
          </a:p>
        </p:txBody>
      </p:sp>
    </p:spTree>
    <p:extLst>
      <p:ext uri="{BB962C8B-B14F-4D97-AF65-F5344CB8AC3E}">
        <p14:creationId xmlns:p14="http://schemas.microsoft.com/office/powerpoint/2010/main" val="24276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F676075-8F5D-77F0-92EB-B7E76EAE43EE}"/>
              </a:ext>
            </a:extLst>
          </p:cNvPr>
          <p:cNvSpPr>
            <a:spLocks noGrp="1"/>
          </p:cNvSpPr>
          <p:nvPr>
            <p:ph type="dt" sz="half" idx="10"/>
          </p:nvPr>
        </p:nvSpPr>
        <p:spPr/>
        <p:txBody>
          <a:bodyPr/>
          <a:lstStyle/>
          <a:p>
            <a:fld id="{0AC9FCAD-E19B-4A0F-866E-979EDEC4B525}" type="datetime1">
              <a:rPr lang="en-US" smtClean="0"/>
              <a:t>5/14/2026</a:t>
            </a:fld>
            <a:endParaRPr lang="en-US"/>
          </a:p>
        </p:txBody>
      </p:sp>
      <p:pic>
        <p:nvPicPr>
          <p:cNvPr id="9" name="Picture 8" descr="A diagram of a molecule&#10;&#10;AI-generated content may be incorrect.">
            <a:extLst>
              <a:ext uri="{FF2B5EF4-FFF2-40B4-BE49-F238E27FC236}">
                <a16:creationId xmlns:a16="http://schemas.microsoft.com/office/drawing/2014/main" id="{23F91B03-8BD6-0F35-2014-F99B4FA4916B}"/>
              </a:ext>
            </a:extLst>
          </p:cNvPr>
          <p:cNvPicPr>
            <a:picLocks noChangeAspect="1"/>
          </p:cNvPicPr>
          <p:nvPr/>
        </p:nvPicPr>
        <p:blipFill>
          <a:blip r:embed="rId2"/>
          <a:srcRect b="-138"/>
          <a:stretch>
            <a:fillRect/>
          </a:stretch>
        </p:blipFill>
        <p:spPr>
          <a:xfrm>
            <a:off x="286353" y="1086184"/>
            <a:ext cx="7143750" cy="4959822"/>
          </a:xfrm>
          <a:prstGeom prst="rect">
            <a:avLst/>
          </a:prstGeom>
        </p:spPr>
      </p:pic>
      <p:sp>
        <p:nvSpPr>
          <p:cNvPr id="11" name="Content Placeholder 2">
            <a:extLst>
              <a:ext uri="{FF2B5EF4-FFF2-40B4-BE49-F238E27FC236}">
                <a16:creationId xmlns:a16="http://schemas.microsoft.com/office/drawing/2014/main" id="{2380B2D8-105E-D96A-F081-A0554457DEF7}"/>
              </a:ext>
            </a:extLst>
          </p:cNvPr>
          <p:cNvSpPr>
            <a:spLocks noGrp="1"/>
          </p:cNvSpPr>
          <p:nvPr>
            <p:ph sz="quarter" idx="13"/>
          </p:nvPr>
        </p:nvSpPr>
        <p:spPr>
          <a:xfrm>
            <a:off x="7430491" y="463563"/>
            <a:ext cx="4290726" cy="5584149"/>
          </a:xfrm>
          <a:noFill/>
        </p:spPr>
        <p:txBody>
          <a:bodyPr vert="horz" lIns="91440" tIns="45720" rIns="91440" bIns="45720" rtlCol="0" anchor="t">
            <a:normAutofit lnSpcReduction="10000"/>
          </a:bodyPr>
          <a:lstStyle/>
          <a:p>
            <a:pPr marL="0" indent="0">
              <a:buNone/>
            </a:pPr>
            <a:endParaRPr lang="en-US"/>
          </a:p>
          <a:p>
            <a:pPr marL="0" indent="0">
              <a:buNone/>
            </a:pPr>
            <a:r>
              <a:rPr lang="en-US" sz="1900" b="1"/>
              <a:t>Saturated </a:t>
            </a:r>
            <a:r>
              <a:rPr lang="en-US" sz="1900"/>
              <a:t>= single bonds</a:t>
            </a:r>
          </a:p>
          <a:p>
            <a:pPr marL="285750" indent="-285750">
              <a:buFont typeface="Arial"/>
              <a:buChar char="•"/>
            </a:pPr>
            <a:r>
              <a:rPr lang="en-US" sz="1900"/>
              <a:t>Straight chain; tightly packed; solid @ room temp</a:t>
            </a:r>
          </a:p>
          <a:p>
            <a:pPr marL="285750" indent="-285750">
              <a:buFont typeface="Arial"/>
              <a:buChar char="•"/>
            </a:pPr>
            <a:r>
              <a:rPr lang="en-US" sz="1900"/>
              <a:t>Dairy, meat, coconut oil</a:t>
            </a:r>
          </a:p>
          <a:p>
            <a:pPr marL="285750" indent="-285750">
              <a:buFont typeface="Arial"/>
              <a:buChar char="•"/>
            </a:pPr>
            <a:r>
              <a:rPr lang="en-US" sz="1900"/>
              <a:t>Increase risk for heart disease</a:t>
            </a:r>
          </a:p>
          <a:p>
            <a:pPr marL="0" indent="0">
              <a:buNone/>
            </a:pPr>
            <a:r>
              <a:rPr lang="en-US" sz="1900" b="1"/>
              <a:t>Unsaturated </a:t>
            </a:r>
            <a:r>
              <a:rPr lang="en-US" sz="1900"/>
              <a:t>= double bond</a:t>
            </a:r>
          </a:p>
          <a:p>
            <a:pPr marL="285750" indent="-285750">
              <a:buFont typeface="Arial"/>
              <a:buChar char="•"/>
            </a:pPr>
            <a:r>
              <a:rPr lang="en-US" sz="1900"/>
              <a:t>Kinked chain; liquid @ room temp</a:t>
            </a:r>
          </a:p>
          <a:p>
            <a:pPr marL="285750" indent="-285750">
              <a:buFont typeface="Arial"/>
              <a:buChar char="•"/>
            </a:pPr>
            <a:r>
              <a:rPr lang="en-US" sz="1900"/>
              <a:t>Olive oil, avocado, nuts</a:t>
            </a:r>
          </a:p>
          <a:p>
            <a:pPr marL="285750" indent="-285750">
              <a:buFont typeface="Arial"/>
              <a:buChar char="•"/>
            </a:pPr>
            <a:r>
              <a:rPr lang="en-US" sz="1900"/>
              <a:t>Improve heart health</a:t>
            </a:r>
          </a:p>
          <a:p>
            <a:pPr marL="0" indent="0">
              <a:buNone/>
            </a:pPr>
            <a:r>
              <a:rPr lang="en-US" sz="1900" b="1"/>
              <a:t>Polyunsaturated </a:t>
            </a:r>
            <a:r>
              <a:rPr lang="en-US" sz="1900"/>
              <a:t>= 2+ double bonds</a:t>
            </a:r>
          </a:p>
          <a:p>
            <a:pPr>
              <a:buFont typeface="Arial"/>
              <a:buChar char="•"/>
            </a:pPr>
            <a:r>
              <a:rPr lang="en-US" sz="1900"/>
              <a:t>Omega-3/Omega-6</a:t>
            </a:r>
          </a:p>
          <a:p>
            <a:pPr marL="0" indent="0">
              <a:buNone/>
            </a:pPr>
            <a:endParaRPr lang="en-US"/>
          </a:p>
        </p:txBody>
      </p:sp>
      <p:sp>
        <p:nvSpPr>
          <p:cNvPr id="13" name="Title 1">
            <a:extLst>
              <a:ext uri="{FF2B5EF4-FFF2-40B4-BE49-F238E27FC236}">
                <a16:creationId xmlns:a16="http://schemas.microsoft.com/office/drawing/2014/main" id="{D76BA4F1-2B57-4EA9-BB81-65E89CDF4422}"/>
              </a:ext>
            </a:extLst>
          </p:cNvPr>
          <p:cNvSpPr>
            <a:spLocks noGrp="1"/>
          </p:cNvSpPr>
          <p:nvPr>
            <p:ph type="title"/>
          </p:nvPr>
        </p:nvSpPr>
        <p:spPr>
          <a:xfrm>
            <a:off x="732911" y="-671469"/>
            <a:ext cx="10339938" cy="1636776"/>
          </a:xfrm>
        </p:spPr>
        <p:txBody>
          <a:bodyPr>
            <a:noAutofit/>
          </a:bodyPr>
          <a:lstStyle/>
          <a:p>
            <a:r>
              <a:rPr lang="en-US" sz="2600" b="1"/>
              <a:t>Types of fat</a:t>
            </a:r>
            <a:endParaRPr lang="en-US"/>
          </a:p>
        </p:txBody>
      </p:sp>
    </p:spTree>
    <p:extLst>
      <p:ext uri="{BB962C8B-B14F-4D97-AF65-F5344CB8AC3E}">
        <p14:creationId xmlns:p14="http://schemas.microsoft.com/office/powerpoint/2010/main" val="383746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EFA7-99BB-BB38-E575-295B1AC386D2}"/>
              </a:ext>
            </a:extLst>
          </p:cNvPr>
          <p:cNvSpPr>
            <a:spLocks noGrp="1"/>
          </p:cNvSpPr>
          <p:nvPr>
            <p:ph type="title"/>
          </p:nvPr>
        </p:nvSpPr>
        <p:spPr>
          <a:xfrm>
            <a:off x="500953" y="269945"/>
            <a:ext cx="10087565" cy="806447"/>
          </a:xfrm>
        </p:spPr>
        <p:txBody>
          <a:bodyPr vert="horz" lIns="91440" tIns="45720" rIns="91440" bIns="45720" rtlCol="0" anchor="t">
            <a:normAutofit fontScale="90000"/>
          </a:bodyPr>
          <a:lstStyle/>
          <a:p>
            <a:r>
              <a:rPr lang="en-US" sz="4400"/>
              <a:t>Essential Fatty Acids</a:t>
            </a:r>
          </a:p>
        </p:txBody>
      </p:sp>
      <p:sp>
        <p:nvSpPr>
          <p:cNvPr id="3" name="Content Placeholder 2">
            <a:extLst>
              <a:ext uri="{FF2B5EF4-FFF2-40B4-BE49-F238E27FC236}">
                <a16:creationId xmlns:a16="http://schemas.microsoft.com/office/drawing/2014/main" id="{49FBEB7E-AEDF-BA2C-E29C-266BE8BAE6BF}"/>
              </a:ext>
            </a:extLst>
          </p:cNvPr>
          <p:cNvSpPr>
            <a:spLocks noGrp="1"/>
          </p:cNvSpPr>
          <p:nvPr>
            <p:ph sz="quarter" idx="13"/>
          </p:nvPr>
        </p:nvSpPr>
        <p:spPr>
          <a:xfrm>
            <a:off x="6807723" y="954270"/>
            <a:ext cx="4957291" cy="2237825"/>
          </a:xfrm>
        </p:spPr>
        <p:txBody>
          <a:bodyPr vert="horz" lIns="91440" tIns="45720" rIns="91440" bIns="45720" rtlCol="0" anchor="t">
            <a:normAutofit/>
          </a:bodyPr>
          <a:lstStyle/>
          <a:p>
            <a:pPr marL="73025" indent="0">
              <a:buNone/>
            </a:pPr>
            <a:r>
              <a:rPr lang="en-US" b="1"/>
              <a:t>OMEGA-3: Alpha-linolenic acid</a:t>
            </a:r>
          </a:p>
          <a:p>
            <a:pPr marL="415925" indent="-342900">
              <a:buFont typeface="Arial"/>
              <a:buChar char="•"/>
            </a:pPr>
            <a:r>
              <a:rPr lang="en-US"/>
              <a:t>Heart health/reduce inflammation</a:t>
            </a:r>
          </a:p>
          <a:p>
            <a:pPr marL="415925" indent="-342900">
              <a:buFont typeface="Arial"/>
              <a:buChar char="•"/>
            </a:pPr>
            <a:r>
              <a:rPr lang="en-US"/>
              <a:t>Brain/eye structure/function</a:t>
            </a:r>
          </a:p>
          <a:p>
            <a:pPr marL="415925" indent="-342900">
              <a:buFont typeface="Arial"/>
              <a:buChar char="•"/>
            </a:pPr>
            <a:endParaRPr lang="en-US"/>
          </a:p>
        </p:txBody>
      </p:sp>
      <p:sp>
        <p:nvSpPr>
          <p:cNvPr id="9" name="Content Placeholder 2">
            <a:extLst>
              <a:ext uri="{FF2B5EF4-FFF2-40B4-BE49-F238E27FC236}">
                <a16:creationId xmlns:a16="http://schemas.microsoft.com/office/drawing/2014/main" id="{C17376B4-1021-56BC-6220-9315FFFC6516}"/>
              </a:ext>
            </a:extLst>
          </p:cNvPr>
          <p:cNvSpPr txBox="1">
            <a:spLocks/>
          </p:cNvSpPr>
          <p:nvPr/>
        </p:nvSpPr>
        <p:spPr>
          <a:xfrm>
            <a:off x="601216" y="1441025"/>
            <a:ext cx="4755393" cy="1272149"/>
          </a:xfrm>
          <a:prstGeom prst="rect">
            <a:avLst/>
          </a:prstGeom>
        </p:spPr>
        <p:txBody>
          <a:bodyPr vert="horz" lIns="91440" tIns="45720" rIns="91440" bIns="45720" rtlCol="0" anchor="t">
            <a:normAutofit/>
          </a:bodyPr>
          <a:lstStyle>
            <a:lvl1pPr marL="457200" indent="-457200" algn="l" defTabSz="914400" rtl="0" eaLnBrk="1" latinLnBrk="0" hangingPunct="1">
              <a:lnSpc>
                <a:spcPct val="94000"/>
              </a:lnSpc>
              <a:spcBef>
                <a:spcPts val="1000"/>
              </a:spcBef>
              <a:spcAft>
                <a:spcPts val="200"/>
              </a:spcAft>
              <a:buFont typeface="+mj-lt"/>
              <a:buAutoNum type="arabicPeriod"/>
              <a:defRPr lang="en-US" sz="2000" kern="1200" baseline="0" dirty="0">
                <a:solidFill>
                  <a:schemeClr val="tx2"/>
                </a:solidFill>
                <a:latin typeface="+mn-lt"/>
                <a:ea typeface="+mn-ea"/>
                <a:cs typeface="+mn-cs"/>
              </a:defRPr>
            </a:lvl1pPr>
            <a:lvl2pPr marL="571500" indent="-342900" algn="l" defTabSz="914400" rtl="0" eaLnBrk="1" latinLnBrk="0" hangingPunct="1">
              <a:lnSpc>
                <a:spcPct val="94000"/>
              </a:lnSpc>
              <a:spcBef>
                <a:spcPts val="500"/>
              </a:spcBef>
              <a:spcAft>
                <a:spcPts val="200"/>
              </a:spcAft>
              <a:buFont typeface="+mj-lt"/>
              <a:buAutoNum type="arabicPeriod"/>
              <a:defRPr lang="en-US" sz="2000" i="1" kern="1200" baseline="0" dirty="0">
                <a:solidFill>
                  <a:schemeClr val="tx2"/>
                </a:solidFill>
                <a:latin typeface="+mn-lt"/>
                <a:ea typeface="+mn-ea"/>
                <a:cs typeface="+mn-cs"/>
              </a:defRPr>
            </a:lvl2pPr>
            <a:lvl3pPr marL="800100" indent="-342900" algn="l" defTabSz="914400" rtl="0" eaLnBrk="1" latinLnBrk="0" hangingPunct="1">
              <a:lnSpc>
                <a:spcPct val="94000"/>
              </a:lnSpc>
              <a:spcBef>
                <a:spcPts val="500"/>
              </a:spcBef>
              <a:spcAft>
                <a:spcPts val="200"/>
              </a:spcAft>
              <a:buFont typeface="+mj-lt"/>
              <a:buAutoNum type="arabicPeriod"/>
              <a:defRPr lang="en-US" sz="1800" kern="1200" baseline="0" dirty="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mj-lt"/>
              <a:buAutoNum type="arabicPeriod"/>
              <a:defRPr lang="en-US" sz="1800" i="1" kern="1200" baseline="0" dirty="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mj-lt"/>
              <a:buAutoNum type="arabicPeriod"/>
              <a:defRPr lang="en-US" sz="1600" kern="1200" baseline="0" dirty="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415925" indent="-342900">
              <a:buFont typeface="Arial"/>
              <a:buChar char="•"/>
            </a:pPr>
            <a:r>
              <a:rPr lang="en-US"/>
              <a:t>Polyunsaturated fats</a:t>
            </a:r>
          </a:p>
          <a:p>
            <a:pPr marL="415925" indent="-342900">
              <a:buFont typeface="Arial"/>
              <a:buChar char="•"/>
            </a:pPr>
            <a:r>
              <a:rPr lang="en-US"/>
              <a:t>MUST be obtained from diet</a:t>
            </a:r>
          </a:p>
          <a:p>
            <a:pPr marL="415925" indent="-342900">
              <a:buFont typeface="Arial"/>
              <a:buChar char="•"/>
            </a:pPr>
            <a:endParaRPr lang="en-US"/>
          </a:p>
        </p:txBody>
      </p:sp>
      <p:pic>
        <p:nvPicPr>
          <p:cNvPr id="6" name="Picture 5" descr="A poster of food sources&#10;&#10;AI-generated content may be incorrect.">
            <a:extLst>
              <a:ext uri="{FF2B5EF4-FFF2-40B4-BE49-F238E27FC236}">
                <a16:creationId xmlns:a16="http://schemas.microsoft.com/office/drawing/2014/main" id="{2395B251-1B2D-74A0-F398-E32DDBF471DD}"/>
              </a:ext>
            </a:extLst>
          </p:cNvPr>
          <p:cNvPicPr>
            <a:picLocks noChangeAspect="1"/>
          </p:cNvPicPr>
          <p:nvPr/>
        </p:nvPicPr>
        <p:blipFill>
          <a:blip r:embed="rId2"/>
          <a:srcRect t="22147" r="-443" b="44932"/>
          <a:stretch>
            <a:fillRect/>
          </a:stretch>
        </p:blipFill>
        <p:spPr>
          <a:xfrm>
            <a:off x="6098572" y="2499895"/>
            <a:ext cx="3029008" cy="1290265"/>
          </a:xfrm>
          <a:prstGeom prst="rect">
            <a:avLst/>
          </a:prstGeom>
        </p:spPr>
      </p:pic>
      <p:pic>
        <p:nvPicPr>
          <p:cNvPr id="8" name="Picture 7" descr="A diagram of a number of molecules&#10;&#10;AI-generated content may be incorrect.">
            <a:extLst>
              <a:ext uri="{FF2B5EF4-FFF2-40B4-BE49-F238E27FC236}">
                <a16:creationId xmlns:a16="http://schemas.microsoft.com/office/drawing/2014/main" id="{5FD32485-CF6F-67B1-8452-F80D4E941154}"/>
              </a:ext>
            </a:extLst>
          </p:cNvPr>
          <p:cNvPicPr>
            <a:picLocks noChangeAspect="1"/>
          </p:cNvPicPr>
          <p:nvPr/>
        </p:nvPicPr>
        <p:blipFill>
          <a:blip r:embed="rId3"/>
          <a:srcRect l="9428" t="14522" r="12635" b="16665"/>
          <a:stretch>
            <a:fillRect/>
          </a:stretch>
        </p:blipFill>
        <p:spPr>
          <a:xfrm>
            <a:off x="429461" y="2502653"/>
            <a:ext cx="5530620" cy="3811990"/>
          </a:xfrm>
          <a:prstGeom prst="rect">
            <a:avLst/>
          </a:prstGeom>
        </p:spPr>
      </p:pic>
      <p:pic>
        <p:nvPicPr>
          <p:cNvPr id="10" name="Picture 9" descr="A poster of food sources&#10;&#10;AI-generated content may be incorrect.">
            <a:extLst>
              <a:ext uri="{FF2B5EF4-FFF2-40B4-BE49-F238E27FC236}">
                <a16:creationId xmlns:a16="http://schemas.microsoft.com/office/drawing/2014/main" id="{87B31C62-73F3-A5D0-213D-CBCDBDD0240A}"/>
              </a:ext>
            </a:extLst>
          </p:cNvPr>
          <p:cNvPicPr>
            <a:picLocks noChangeAspect="1"/>
          </p:cNvPicPr>
          <p:nvPr/>
        </p:nvPicPr>
        <p:blipFill>
          <a:blip r:embed="rId2"/>
          <a:srcRect t="56453" r="-665" b="10793"/>
          <a:stretch>
            <a:fillRect/>
          </a:stretch>
        </p:blipFill>
        <p:spPr>
          <a:xfrm>
            <a:off x="9066361" y="2502009"/>
            <a:ext cx="3035708" cy="1283664"/>
          </a:xfrm>
          <a:prstGeom prst="rect">
            <a:avLst/>
          </a:prstGeom>
        </p:spPr>
      </p:pic>
      <p:sp>
        <p:nvSpPr>
          <p:cNvPr id="12" name="Content Placeholder 2">
            <a:extLst>
              <a:ext uri="{FF2B5EF4-FFF2-40B4-BE49-F238E27FC236}">
                <a16:creationId xmlns:a16="http://schemas.microsoft.com/office/drawing/2014/main" id="{6FD6A794-A287-8F71-E3C8-40EAE7392A7D}"/>
              </a:ext>
            </a:extLst>
          </p:cNvPr>
          <p:cNvSpPr txBox="1">
            <a:spLocks/>
          </p:cNvSpPr>
          <p:nvPr/>
        </p:nvSpPr>
        <p:spPr>
          <a:xfrm>
            <a:off x="6806386" y="3787039"/>
            <a:ext cx="4957291" cy="2237825"/>
          </a:xfrm>
          <a:prstGeom prst="rect">
            <a:avLst/>
          </a:prstGeom>
        </p:spPr>
        <p:txBody>
          <a:bodyPr vert="horz" lIns="91440" tIns="45720" rIns="91440" bIns="45720" rtlCol="0" anchor="t">
            <a:normAutofit/>
          </a:bodyPr>
          <a:lstStyle>
            <a:lvl1pPr marL="457200" indent="-457200" algn="l" defTabSz="914400" rtl="0" eaLnBrk="1" latinLnBrk="0" hangingPunct="1">
              <a:lnSpc>
                <a:spcPct val="130000"/>
              </a:lnSpc>
              <a:spcBef>
                <a:spcPts val="1000"/>
              </a:spcBef>
              <a:buSzPct val="85000"/>
              <a:buFont typeface="+mj-lt"/>
              <a:buAutoNum type="arabicPeriod"/>
              <a:defRPr lang="en-US" sz="2000" kern="1200" dirty="0">
                <a:solidFill>
                  <a:schemeClr val="tx1"/>
                </a:solidFill>
                <a:latin typeface="+mn-lt"/>
                <a:ea typeface="+mn-ea"/>
                <a:cs typeface="+mn-cs"/>
              </a:defRPr>
            </a:lvl1pPr>
            <a:lvl2pPr marL="571500" indent="-342900" algn="l" defTabSz="914400" rtl="0" eaLnBrk="1" latinLnBrk="0" hangingPunct="1">
              <a:lnSpc>
                <a:spcPct val="130000"/>
              </a:lnSpc>
              <a:spcBef>
                <a:spcPts val="500"/>
              </a:spcBef>
              <a:buSzPct val="100000"/>
              <a:buFont typeface="+mj-lt"/>
              <a:buAutoNum type="arabicPeriod"/>
              <a:defRPr lang="en-US" sz="1800" kern="1200" dirty="0">
                <a:solidFill>
                  <a:schemeClr val="tx1"/>
                </a:solidFill>
                <a:latin typeface="+mn-lt"/>
                <a:ea typeface="+mn-ea"/>
                <a:cs typeface="+mn-cs"/>
              </a:defRPr>
            </a:lvl2pPr>
            <a:lvl3pPr marL="800100" indent="-342900" algn="l" defTabSz="914400" rtl="0" eaLnBrk="1" latinLnBrk="0" hangingPunct="1">
              <a:lnSpc>
                <a:spcPct val="130000"/>
              </a:lnSpc>
              <a:spcBef>
                <a:spcPts val="500"/>
              </a:spcBef>
              <a:buSzPct val="85000"/>
              <a:buFont typeface="+mj-lt"/>
              <a:buAutoNum type="arabicPeriod"/>
              <a:defRPr lang="en-US" sz="1600" kern="1200" dirty="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mj-lt"/>
              <a:buAutoNum type="arabicPeriod"/>
              <a:defRPr lang="en-US" sz="1400" kern="1200" dirty="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mj-lt"/>
              <a:buAutoNum type="arabicPeriod"/>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025" indent="0">
              <a:buFont typeface="+mj-lt"/>
              <a:buNone/>
            </a:pPr>
            <a:r>
              <a:rPr lang="en-US" b="1"/>
              <a:t>OMEGA-6: Linoleic acid</a:t>
            </a:r>
          </a:p>
          <a:p>
            <a:pPr marL="415925" indent="-342900">
              <a:buFont typeface="Arial"/>
              <a:buChar char="•"/>
            </a:pPr>
            <a:r>
              <a:rPr lang="en-US"/>
              <a:t>Cell structure/immune response</a:t>
            </a:r>
          </a:p>
          <a:p>
            <a:pPr marL="415925" indent="-342900">
              <a:buFont typeface="Arial"/>
              <a:buChar char="•"/>
            </a:pPr>
            <a:r>
              <a:rPr lang="en-US"/>
              <a:t>Skin/hair health</a:t>
            </a:r>
          </a:p>
          <a:p>
            <a:pPr marL="415925" indent="-342900">
              <a:buFont typeface="Arial"/>
              <a:buChar char="•"/>
            </a:pPr>
            <a:endParaRPr lang="en-US"/>
          </a:p>
        </p:txBody>
      </p:sp>
      <p:pic>
        <p:nvPicPr>
          <p:cNvPr id="14" name="Picture 13" descr="A chart of food content&#10;&#10;AI-generated content may be incorrect.">
            <a:extLst>
              <a:ext uri="{FF2B5EF4-FFF2-40B4-BE49-F238E27FC236}">
                <a16:creationId xmlns:a16="http://schemas.microsoft.com/office/drawing/2014/main" id="{30F8DB60-8096-A207-3245-2C686AB75CB2}"/>
              </a:ext>
            </a:extLst>
          </p:cNvPr>
          <p:cNvPicPr>
            <a:picLocks noChangeAspect="1"/>
          </p:cNvPicPr>
          <p:nvPr/>
        </p:nvPicPr>
        <p:blipFill>
          <a:blip r:embed="rId4"/>
          <a:srcRect l="71399" t="72904" r="14542" b="9190"/>
          <a:stretch>
            <a:fillRect/>
          </a:stretch>
        </p:blipFill>
        <p:spPr>
          <a:xfrm>
            <a:off x="6126775" y="5407527"/>
            <a:ext cx="1363398" cy="1227940"/>
          </a:xfrm>
          <a:prstGeom prst="rect">
            <a:avLst/>
          </a:prstGeom>
        </p:spPr>
      </p:pic>
      <p:pic>
        <p:nvPicPr>
          <p:cNvPr id="15" name="Picture 14" descr="A chart of food content&#10;&#10;AI-generated content may be incorrect.">
            <a:extLst>
              <a:ext uri="{FF2B5EF4-FFF2-40B4-BE49-F238E27FC236}">
                <a16:creationId xmlns:a16="http://schemas.microsoft.com/office/drawing/2014/main" id="{9F4BA229-6F64-8371-B3EB-8BF2BC8C98A8}"/>
              </a:ext>
            </a:extLst>
          </p:cNvPr>
          <p:cNvPicPr>
            <a:picLocks noChangeAspect="1"/>
          </p:cNvPicPr>
          <p:nvPr/>
        </p:nvPicPr>
        <p:blipFill>
          <a:blip r:embed="rId4"/>
          <a:srcRect l="42316" t="23122" r="41711" b="56692"/>
          <a:stretch>
            <a:fillRect/>
          </a:stretch>
        </p:blipFill>
        <p:spPr>
          <a:xfrm>
            <a:off x="7488724" y="5406143"/>
            <a:ext cx="1368496" cy="1230591"/>
          </a:xfrm>
          <a:prstGeom prst="rect">
            <a:avLst/>
          </a:prstGeom>
        </p:spPr>
      </p:pic>
      <p:pic>
        <p:nvPicPr>
          <p:cNvPr id="17" name="Picture 16" descr="A chart of food content&#10;&#10;AI-generated content may be incorrect.">
            <a:extLst>
              <a:ext uri="{FF2B5EF4-FFF2-40B4-BE49-F238E27FC236}">
                <a16:creationId xmlns:a16="http://schemas.microsoft.com/office/drawing/2014/main" id="{34F83334-373F-4EA8-0DD0-E1E733144EFB}"/>
              </a:ext>
            </a:extLst>
          </p:cNvPr>
          <p:cNvPicPr>
            <a:picLocks noChangeAspect="1"/>
          </p:cNvPicPr>
          <p:nvPr/>
        </p:nvPicPr>
        <p:blipFill>
          <a:blip r:embed="rId4"/>
          <a:srcRect l="40248" t="48148" r="41282" b="30333"/>
          <a:stretch>
            <a:fillRect/>
          </a:stretch>
        </p:blipFill>
        <p:spPr>
          <a:xfrm>
            <a:off x="8860617" y="5394158"/>
            <a:ext cx="1563857" cy="1241820"/>
          </a:xfrm>
          <a:prstGeom prst="rect">
            <a:avLst/>
          </a:prstGeom>
        </p:spPr>
      </p:pic>
      <p:pic>
        <p:nvPicPr>
          <p:cNvPr id="18" name="Picture 17" descr="A chart of food content&#10;&#10;AI-generated content may be incorrect.">
            <a:extLst>
              <a:ext uri="{FF2B5EF4-FFF2-40B4-BE49-F238E27FC236}">
                <a16:creationId xmlns:a16="http://schemas.microsoft.com/office/drawing/2014/main" id="{9C44584B-9006-CF4E-03D8-DD08E26BC3F8}"/>
              </a:ext>
            </a:extLst>
          </p:cNvPr>
          <p:cNvPicPr>
            <a:picLocks noChangeAspect="1"/>
          </p:cNvPicPr>
          <p:nvPr/>
        </p:nvPicPr>
        <p:blipFill>
          <a:blip r:embed="rId4"/>
          <a:srcRect l="70152" t="25112" r="11720" b="56760"/>
          <a:stretch>
            <a:fillRect/>
          </a:stretch>
        </p:blipFill>
        <p:spPr>
          <a:xfrm>
            <a:off x="10422510" y="5400223"/>
            <a:ext cx="1437272" cy="1229888"/>
          </a:xfrm>
          <a:prstGeom prst="rect">
            <a:avLst/>
          </a:prstGeom>
        </p:spPr>
      </p:pic>
    </p:spTree>
    <p:extLst>
      <p:ext uri="{BB962C8B-B14F-4D97-AF65-F5344CB8AC3E}">
        <p14:creationId xmlns:p14="http://schemas.microsoft.com/office/powerpoint/2010/main" val="16586157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508C-ED03-FDF8-CA00-10181FE62526}"/>
              </a:ext>
            </a:extLst>
          </p:cNvPr>
          <p:cNvSpPr>
            <a:spLocks noGrp="1"/>
          </p:cNvSpPr>
          <p:nvPr>
            <p:ph type="title"/>
          </p:nvPr>
        </p:nvSpPr>
        <p:spPr>
          <a:xfrm>
            <a:off x="7243560" y="451431"/>
            <a:ext cx="3507566" cy="1054132"/>
          </a:xfrm>
        </p:spPr>
        <p:txBody>
          <a:bodyPr vert="horz" lIns="91440" tIns="45720" rIns="91440" bIns="45720" rtlCol="0" anchor="b">
            <a:normAutofit/>
          </a:bodyPr>
          <a:lstStyle/>
          <a:p>
            <a:r>
              <a:rPr lang="en-US" sz="2600" b="1"/>
              <a:t>Cholesterol</a:t>
            </a:r>
          </a:p>
        </p:txBody>
      </p:sp>
      <p:sp>
        <p:nvSpPr>
          <p:cNvPr id="4" name="Content Placeholder 2">
            <a:extLst>
              <a:ext uri="{FF2B5EF4-FFF2-40B4-BE49-F238E27FC236}">
                <a16:creationId xmlns:a16="http://schemas.microsoft.com/office/drawing/2014/main" id="{56F7DD60-ABAF-4E15-4FF8-171344A58076}"/>
              </a:ext>
            </a:extLst>
          </p:cNvPr>
          <p:cNvSpPr txBox="1">
            <a:spLocks/>
          </p:cNvSpPr>
          <p:nvPr/>
        </p:nvSpPr>
        <p:spPr>
          <a:xfrm>
            <a:off x="7136385" y="1499616"/>
            <a:ext cx="4324147" cy="4608255"/>
          </a:xfrm>
          <a:prstGeom prst="rect">
            <a:avLst/>
          </a:prstGeom>
          <a:noFill/>
        </p:spPr>
        <p:txBody>
          <a:bodyPr vert="horz" lIns="91440" tIns="45720" rIns="91440" bIns="45720" rtlCol="0" anchor="t">
            <a:normAutofit lnSpcReduction="10000"/>
          </a:bodyPr>
          <a:lstStyle>
            <a:lvl1pPr marL="457200" indent="-457200" algn="l" defTabSz="914400" rtl="0" eaLnBrk="1" latinLnBrk="0" hangingPunct="1">
              <a:lnSpc>
                <a:spcPct val="130000"/>
              </a:lnSpc>
              <a:spcBef>
                <a:spcPts val="1000"/>
              </a:spcBef>
              <a:buSzPct val="85000"/>
              <a:buFont typeface="+mj-lt"/>
              <a:buAutoNum type="arabicPeriod"/>
              <a:defRPr lang="en-US" sz="2000" kern="1200" dirty="0">
                <a:solidFill>
                  <a:schemeClr val="tx1"/>
                </a:solidFill>
                <a:latin typeface="+mn-lt"/>
                <a:ea typeface="+mn-ea"/>
                <a:cs typeface="+mn-cs"/>
              </a:defRPr>
            </a:lvl1pPr>
            <a:lvl2pPr marL="571500" indent="-342900" algn="l" defTabSz="914400" rtl="0" eaLnBrk="1" latinLnBrk="0" hangingPunct="1">
              <a:lnSpc>
                <a:spcPct val="130000"/>
              </a:lnSpc>
              <a:spcBef>
                <a:spcPts val="500"/>
              </a:spcBef>
              <a:buSzPct val="100000"/>
              <a:buFont typeface="+mj-lt"/>
              <a:buAutoNum type="arabicPeriod"/>
              <a:defRPr lang="en-US" sz="1800" kern="1200" dirty="0">
                <a:solidFill>
                  <a:schemeClr val="tx1"/>
                </a:solidFill>
                <a:latin typeface="+mn-lt"/>
                <a:ea typeface="+mn-ea"/>
                <a:cs typeface="+mn-cs"/>
              </a:defRPr>
            </a:lvl2pPr>
            <a:lvl3pPr marL="800100" indent="-342900" algn="l" defTabSz="914400" rtl="0" eaLnBrk="1" latinLnBrk="0" hangingPunct="1">
              <a:lnSpc>
                <a:spcPct val="130000"/>
              </a:lnSpc>
              <a:spcBef>
                <a:spcPts val="500"/>
              </a:spcBef>
              <a:buSzPct val="85000"/>
              <a:buFont typeface="+mj-lt"/>
              <a:buAutoNum type="arabicPeriod"/>
              <a:defRPr lang="en-US" sz="1600" kern="1200" dirty="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mj-lt"/>
              <a:buAutoNum type="arabicPeriod"/>
              <a:defRPr lang="en-US" sz="1400" kern="1200" dirty="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mj-lt"/>
              <a:buAutoNum type="arabicPeriod"/>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a:t>4 fused hydrocarbon rings</a:t>
            </a:r>
          </a:p>
          <a:p>
            <a:pPr>
              <a:buFont typeface="Arial"/>
              <a:buChar char="•"/>
            </a:pPr>
            <a:r>
              <a:rPr lang="en-US"/>
              <a:t>Hydrocarbon tail</a:t>
            </a:r>
          </a:p>
          <a:p>
            <a:pPr>
              <a:buFont typeface="Arial"/>
              <a:buChar char="•"/>
            </a:pPr>
            <a:r>
              <a:rPr lang="en-US"/>
              <a:t>Hydroxyl group</a:t>
            </a:r>
          </a:p>
          <a:p>
            <a:pPr>
              <a:buFont typeface="Arial"/>
              <a:buChar char="•"/>
            </a:pPr>
            <a:r>
              <a:rPr lang="en-US"/>
              <a:t>80% made by liver</a:t>
            </a:r>
          </a:p>
          <a:p>
            <a:pPr>
              <a:buFont typeface="Arial"/>
              <a:buChar char="•"/>
            </a:pPr>
            <a:endParaRPr lang="en-US"/>
          </a:p>
          <a:p>
            <a:pPr marL="0" indent="0">
              <a:buNone/>
            </a:pPr>
            <a:r>
              <a:rPr lang="en-US"/>
              <a:t>Function:</a:t>
            </a:r>
          </a:p>
          <a:p>
            <a:pPr marL="342900" indent="-342900">
              <a:buFont typeface="Arial"/>
              <a:buChar char="•"/>
            </a:pPr>
            <a:r>
              <a:rPr lang="en-US"/>
              <a:t>Cell membrane structure/fluidity</a:t>
            </a:r>
          </a:p>
          <a:p>
            <a:pPr marL="342900" indent="-342900">
              <a:buFont typeface="Arial"/>
              <a:buChar char="•"/>
            </a:pPr>
            <a:r>
              <a:rPr lang="en-US"/>
              <a:t>Hormone production</a:t>
            </a:r>
          </a:p>
          <a:p>
            <a:pPr marL="342900" indent="-342900">
              <a:buFont typeface="Arial"/>
              <a:buChar char="•"/>
            </a:pPr>
            <a:r>
              <a:rPr lang="en-US"/>
              <a:t>Produces bile/aids in digestion</a:t>
            </a:r>
          </a:p>
          <a:p>
            <a:pPr marL="342900" indent="-342900">
              <a:buFont typeface="Arial"/>
              <a:buChar char="•"/>
            </a:pPr>
            <a:endParaRPr lang="en-US"/>
          </a:p>
          <a:p>
            <a:pPr marL="342900" indent="-342900">
              <a:buFont typeface="Arial"/>
              <a:buChar char="•"/>
            </a:pPr>
            <a:endParaRPr lang="en-US"/>
          </a:p>
          <a:p>
            <a:pPr marL="0" indent="0">
              <a:buNone/>
            </a:pPr>
            <a:endParaRPr lang="en-US" sz="1900"/>
          </a:p>
          <a:p>
            <a:pPr marL="0" indent="0">
              <a:buNone/>
            </a:pPr>
            <a:endParaRPr lang="en-US"/>
          </a:p>
        </p:txBody>
      </p:sp>
      <p:pic>
        <p:nvPicPr>
          <p:cNvPr id="8" name="Content Placeholder 7" descr="A diagram of a molecule&#10;&#10;AI-generated content may be incorrect.">
            <a:extLst>
              <a:ext uri="{FF2B5EF4-FFF2-40B4-BE49-F238E27FC236}">
                <a16:creationId xmlns:a16="http://schemas.microsoft.com/office/drawing/2014/main" id="{BA8A181B-7B3F-A2F9-B507-E0D7EDC2B812}"/>
              </a:ext>
            </a:extLst>
          </p:cNvPr>
          <p:cNvPicPr>
            <a:picLocks noGrp="1" noChangeAspect="1"/>
          </p:cNvPicPr>
          <p:nvPr>
            <p:ph sz="quarter" idx="13"/>
          </p:nvPr>
        </p:nvPicPr>
        <p:blipFill>
          <a:blip r:embed="rId2"/>
          <a:stretch>
            <a:fillRect/>
          </a:stretch>
        </p:blipFill>
        <p:spPr>
          <a:xfrm>
            <a:off x="1448165" y="783413"/>
            <a:ext cx="4652059" cy="5294453"/>
          </a:xfrm>
          <a:prstGeom prst="rect">
            <a:avLst/>
          </a:prstGeom>
        </p:spPr>
      </p:pic>
    </p:spTree>
    <p:extLst>
      <p:ext uri="{BB962C8B-B14F-4D97-AF65-F5344CB8AC3E}">
        <p14:creationId xmlns:p14="http://schemas.microsoft.com/office/powerpoint/2010/main" val="192361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144EECB-700E-C938-2680-6E673B07C59A}"/>
              </a:ext>
            </a:extLst>
          </p:cNvPr>
          <p:cNvSpPr>
            <a:spLocks noGrp="1"/>
          </p:cNvSpPr>
          <p:nvPr>
            <p:ph type="title"/>
          </p:nvPr>
        </p:nvSpPr>
        <p:spPr>
          <a:xfrm>
            <a:off x="6401350" y="464800"/>
            <a:ext cx="5499460" cy="1054132"/>
          </a:xfrm>
        </p:spPr>
        <p:txBody>
          <a:bodyPr vert="horz" lIns="91440" tIns="45720" rIns="91440" bIns="45720" rtlCol="0" anchor="b">
            <a:normAutofit/>
          </a:bodyPr>
          <a:lstStyle/>
          <a:p>
            <a:r>
              <a:rPr lang="en-US" sz="2600" b="1"/>
              <a:t>Cholesterol Ester</a:t>
            </a:r>
          </a:p>
        </p:txBody>
      </p:sp>
      <p:pic>
        <p:nvPicPr>
          <p:cNvPr id="9" name="Picture 8" descr="A diagram of the different types of molecules&#10;&#10;AI-generated content may be incorrect.">
            <a:extLst>
              <a:ext uri="{FF2B5EF4-FFF2-40B4-BE49-F238E27FC236}">
                <a16:creationId xmlns:a16="http://schemas.microsoft.com/office/drawing/2014/main" id="{F7723F81-E13E-92E7-6AD1-5F064B45125D}"/>
              </a:ext>
            </a:extLst>
          </p:cNvPr>
          <p:cNvPicPr>
            <a:picLocks noChangeAspect="1"/>
          </p:cNvPicPr>
          <p:nvPr/>
        </p:nvPicPr>
        <p:blipFill>
          <a:blip r:embed="rId2"/>
          <a:stretch>
            <a:fillRect/>
          </a:stretch>
        </p:blipFill>
        <p:spPr>
          <a:xfrm>
            <a:off x="1172983" y="694481"/>
            <a:ext cx="3742251" cy="5469038"/>
          </a:xfrm>
          <a:prstGeom prst="rect">
            <a:avLst/>
          </a:prstGeom>
        </p:spPr>
      </p:pic>
      <p:sp>
        <p:nvSpPr>
          <p:cNvPr id="13" name="Content Placeholder 2">
            <a:extLst>
              <a:ext uri="{FF2B5EF4-FFF2-40B4-BE49-F238E27FC236}">
                <a16:creationId xmlns:a16="http://schemas.microsoft.com/office/drawing/2014/main" id="{63145E26-3C50-0C6A-E2CE-B090FA793C25}"/>
              </a:ext>
            </a:extLst>
          </p:cNvPr>
          <p:cNvSpPr txBox="1">
            <a:spLocks/>
          </p:cNvSpPr>
          <p:nvPr/>
        </p:nvSpPr>
        <p:spPr>
          <a:xfrm>
            <a:off x="6668491" y="1713510"/>
            <a:ext cx="4324147" cy="4608255"/>
          </a:xfrm>
          <a:prstGeom prst="rect">
            <a:avLst/>
          </a:prstGeom>
          <a:noFill/>
        </p:spPr>
        <p:txBody>
          <a:bodyPr vert="horz" lIns="91440" tIns="45720" rIns="91440" bIns="45720" rtlCol="0" anchor="t">
            <a:normAutofit/>
          </a:bodyPr>
          <a:lstStyle>
            <a:lvl1pPr marL="457200" indent="-457200" algn="l" defTabSz="914400" rtl="0" eaLnBrk="1" latinLnBrk="0" hangingPunct="1">
              <a:lnSpc>
                <a:spcPct val="130000"/>
              </a:lnSpc>
              <a:spcBef>
                <a:spcPts val="1000"/>
              </a:spcBef>
              <a:buSzPct val="85000"/>
              <a:buFont typeface="+mj-lt"/>
              <a:buAutoNum type="arabicPeriod"/>
              <a:defRPr lang="en-US" sz="2000" kern="1200" dirty="0">
                <a:solidFill>
                  <a:schemeClr val="tx1"/>
                </a:solidFill>
                <a:latin typeface="+mn-lt"/>
                <a:ea typeface="+mn-ea"/>
                <a:cs typeface="+mn-cs"/>
              </a:defRPr>
            </a:lvl1pPr>
            <a:lvl2pPr marL="571500" indent="-342900" algn="l" defTabSz="914400" rtl="0" eaLnBrk="1" latinLnBrk="0" hangingPunct="1">
              <a:lnSpc>
                <a:spcPct val="130000"/>
              </a:lnSpc>
              <a:spcBef>
                <a:spcPts val="500"/>
              </a:spcBef>
              <a:buSzPct val="100000"/>
              <a:buFont typeface="+mj-lt"/>
              <a:buAutoNum type="arabicPeriod"/>
              <a:defRPr lang="en-US" sz="1800" kern="1200" dirty="0">
                <a:solidFill>
                  <a:schemeClr val="tx1"/>
                </a:solidFill>
                <a:latin typeface="+mn-lt"/>
                <a:ea typeface="+mn-ea"/>
                <a:cs typeface="+mn-cs"/>
              </a:defRPr>
            </a:lvl2pPr>
            <a:lvl3pPr marL="800100" indent="-342900" algn="l" defTabSz="914400" rtl="0" eaLnBrk="1" latinLnBrk="0" hangingPunct="1">
              <a:lnSpc>
                <a:spcPct val="130000"/>
              </a:lnSpc>
              <a:spcBef>
                <a:spcPts val="500"/>
              </a:spcBef>
              <a:buSzPct val="85000"/>
              <a:buFont typeface="+mj-lt"/>
              <a:buAutoNum type="arabicPeriod"/>
              <a:defRPr lang="en-US" sz="1600" kern="1200" dirty="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mj-lt"/>
              <a:buAutoNum type="arabicPeriod"/>
              <a:defRPr lang="en-US" sz="1400" kern="1200" dirty="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mj-lt"/>
              <a:buAutoNum type="arabicPeriod"/>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a:t>Cholesterol + fatty acid tail</a:t>
            </a:r>
          </a:p>
          <a:p>
            <a:pPr>
              <a:buFont typeface="Arial"/>
              <a:buChar char="•"/>
            </a:pPr>
            <a:r>
              <a:rPr lang="en-US"/>
              <a:t>Linked with </a:t>
            </a:r>
            <a:r>
              <a:rPr lang="en-US" b="1"/>
              <a:t>ester </a:t>
            </a:r>
            <a:r>
              <a:rPr lang="en-US"/>
              <a:t>bond at hydroxyl group</a:t>
            </a:r>
          </a:p>
          <a:p>
            <a:pPr>
              <a:buFont typeface="Arial"/>
              <a:buChar char="•"/>
            </a:pPr>
            <a:r>
              <a:rPr lang="en-US"/>
              <a:t>VERY hydrophobic </a:t>
            </a:r>
          </a:p>
          <a:p>
            <a:pPr>
              <a:buFont typeface="Arial"/>
              <a:buChar char="•"/>
            </a:pPr>
            <a:endParaRPr lang="en-US"/>
          </a:p>
          <a:p>
            <a:pPr marL="0" indent="0">
              <a:buNone/>
            </a:pPr>
            <a:r>
              <a:rPr lang="en-US"/>
              <a:t>Function:</a:t>
            </a:r>
          </a:p>
          <a:p>
            <a:pPr marL="342900" indent="-342900">
              <a:buFont typeface="Arial"/>
              <a:buChar char="•"/>
            </a:pPr>
            <a:r>
              <a:rPr lang="en-US"/>
              <a:t>Storage/transport</a:t>
            </a:r>
          </a:p>
          <a:p>
            <a:pPr marL="342900" indent="-342900">
              <a:buFont typeface="Arial"/>
              <a:buChar char="•"/>
            </a:pPr>
            <a:r>
              <a:rPr lang="en-US"/>
              <a:t>High cholesterol ester = risk of atherosclerosis </a:t>
            </a:r>
          </a:p>
          <a:p>
            <a:pPr marL="342900" indent="-342900">
              <a:buFont typeface="Arial"/>
              <a:buChar char="•"/>
            </a:pPr>
            <a:endParaRPr lang="en-US"/>
          </a:p>
          <a:p>
            <a:pPr marL="342900" indent="-342900">
              <a:buFont typeface="Arial"/>
              <a:buChar char="•"/>
            </a:pPr>
            <a:endParaRPr lang="en-US"/>
          </a:p>
          <a:p>
            <a:pPr marL="0" indent="0">
              <a:buNone/>
            </a:pPr>
            <a:endParaRPr lang="en-US" sz="1900"/>
          </a:p>
          <a:p>
            <a:pPr marL="0" indent="0">
              <a:buNone/>
            </a:pPr>
            <a:endParaRPr lang="en-US"/>
          </a:p>
        </p:txBody>
      </p:sp>
    </p:spTree>
    <p:extLst>
      <p:ext uri="{BB962C8B-B14F-4D97-AF65-F5344CB8AC3E}">
        <p14:creationId xmlns:p14="http://schemas.microsoft.com/office/powerpoint/2010/main" val="766905561"/>
      </p:ext>
    </p:extLst>
  </p:cSld>
  <p:clrMapOvr>
    <a:masterClrMapping/>
  </p:clrMapOvr>
</p:sld>
</file>

<file path=ppt/theme/theme1.xml><?xml version="1.0" encoding="utf-8"?>
<a:theme xmlns:a="http://schemas.openxmlformats.org/drawingml/2006/main" name="VeniceBeachVTI">
  <a:themeElements>
    <a:clrScheme name="VeniceBeachVTI">
      <a:dk1>
        <a:sysClr val="windowText" lastClr="000000"/>
      </a:dk1>
      <a:lt1>
        <a:sysClr val="window" lastClr="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VeniceBeachVTI">
      <a:majorFont>
        <a:latin typeface="Avenir Next LT Pro Light"/>
        <a:ea typeface=""/>
        <a:cs typeface=""/>
      </a:majorFont>
      <a:minorFont>
        <a:latin typeface="Avenir Next LT Pro"/>
        <a:ea typeface=""/>
        <a:cs typeface=""/>
      </a:minorFont>
    </a:fontScheme>
    <a:fmtScheme name="VeniceBeac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54706E44-6516-4822-8F8F-6BA182D64AC9}" vid="{F71BAAD1-41E5-4D56-97E1-12A04B86E57A}"/>
    </a:ext>
  </a:extLst>
</a:theme>
</file>

<file path=ppt/theme/theme2.xml><?xml version="1.0" encoding="utf-8"?>
<a:theme xmlns:a="http://schemas.openxmlformats.org/drawingml/2006/main" name="Dune">
  <a:themeElements>
    <a:clrScheme name="Dune">
      <a:dk1>
        <a:srgbClr val="131313"/>
      </a:dk1>
      <a:lt1>
        <a:sysClr val="window" lastClr="FFFFFF"/>
      </a:lt1>
      <a:dk2>
        <a:srgbClr val="203430"/>
      </a:dk2>
      <a:lt2>
        <a:srgbClr val="F0EDE6"/>
      </a:lt2>
      <a:accent1>
        <a:srgbClr val="A57361"/>
      </a:accent1>
      <a:accent2>
        <a:srgbClr val="CD9979"/>
      </a:accent2>
      <a:accent3>
        <a:srgbClr val="4E6C67"/>
      </a:accent3>
      <a:accent4>
        <a:srgbClr val="BA958C"/>
      </a:accent4>
      <a:accent5>
        <a:srgbClr val="A08C60"/>
      </a:accent5>
      <a:accent6>
        <a:srgbClr val="956969"/>
      </a:accent6>
      <a:hlink>
        <a:srgbClr val="B0685E"/>
      </a:hlink>
      <a:folHlink>
        <a:srgbClr val="5E827E"/>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id="{826328CA-5F67-4711-B85D-145ABD90F0C2}" vid="{19057A55-7D5A-4630-9E53-CA5ED64477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1122</Words>
  <Application>Microsoft Office PowerPoint</Application>
  <PresentationFormat>Widescreen</PresentationFormat>
  <Paragraphs>243</Paragraphs>
  <Slides>22</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Aptos</vt:lpstr>
      <vt:lpstr>Arial</vt:lpstr>
      <vt:lpstr>Arial,Sans-Serif</vt:lpstr>
      <vt:lpstr>Avenir Next LT Pro</vt:lpstr>
      <vt:lpstr>Avenir Next LT Pro Light</vt:lpstr>
      <vt:lpstr>Courier New</vt:lpstr>
      <vt:lpstr>Courier New,monospace</vt:lpstr>
      <vt:lpstr>Franklin Gothic Book</vt:lpstr>
      <vt:lpstr>Neue Haas Grotesk Text Pro</vt:lpstr>
      <vt:lpstr>Wingdings</vt:lpstr>
      <vt:lpstr>VeniceBeachVTI</vt:lpstr>
      <vt:lpstr>Dune</vt:lpstr>
      <vt:lpstr>Digestion and Absorption of Fats </vt:lpstr>
      <vt:lpstr>What are Fats?</vt:lpstr>
      <vt:lpstr>Phospholipids</vt:lpstr>
      <vt:lpstr>Triglycerides</vt:lpstr>
      <vt:lpstr>Fatty acids</vt:lpstr>
      <vt:lpstr>Types of fat</vt:lpstr>
      <vt:lpstr>Essential Fatty Acids</vt:lpstr>
      <vt:lpstr>Cholesterol</vt:lpstr>
      <vt:lpstr>Cholesterol Ester</vt:lpstr>
      <vt:lpstr>cholesterol synthesis pathway </vt:lpstr>
      <vt:lpstr>Bile Salts</vt:lpstr>
      <vt:lpstr>Mechanical &amp; Chemical Digestion OF FATS</vt:lpstr>
      <vt:lpstr>Mouth</vt:lpstr>
      <vt:lpstr>Stomach</vt:lpstr>
      <vt:lpstr>PowerPoint Presentation</vt:lpstr>
      <vt:lpstr>Absorption and Transport of Fats</vt:lpstr>
      <vt:lpstr>PowerPoint Presentation</vt:lpstr>
      <vt:lpstr>Lipogenesis</vt:lpstr>
      <vt:lpstr>LIPOLYSIS</vt:lpstr>
      <vt:lpstr>Ketogenesis</vt:lpstr>
      <vt:lpstr>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 and Absorption of Fats</dc:title>
  <dc:creator>ian silva</dc:creator>
  <cp:lastModifiedBy>WISSMANN_PAUL</cp:lastModifiedBy>
  <cp:revision>10</cp:revision>
  <dcterms:created xsi:type="dcterms:W3CDTF">2025-11-16T05:28:57Z</dcterms:created>
  <dcterms:modified xsi:type="dcterms:W3CDTF">2026-05-14T21:49:27Z</dcterms:modified>
</cp:coreProperties>
</file>