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7" r:id="rId3"/>
    <p:sldId id="259" r:id="rId4"/>
    <p:sldId id="260" r:id="rId5"/>
    <p:sldId id="262" r:id="rId6"/>
    <p:sldId id="268" r:id="rId7"/>
    <p:sldId id="277" r:id="rId8"/>
    <p:sldId id="264" r:id="rId9"/>
    <p:sldId id="266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82698-F2DB-705F-035F-F244C8F95E3C}" v="4" dt="2026-05-14T05:15:23.055"/>
    <p1510:client id="{7121E7A7-620C-FCDE-C7C6-BF03F39BF758}" v="6" dt="2026-05-12T19:34:11.259"/>
    <p1510:client id="{73B75552-2999-14A2-C0FE-9E0BC32E9D67}" v="14" dt="2026-05-14T19:00:19.796"/>
    <p1510:client id="{A33CBEF9-70B5-D353-7BDF-13E949D5A26C}" v="157" dt="2026-05-14T02:40:15.622"/>
    <p1510:client id="{A52476B8-779C-C11E-19B3-E1FC4A6C24E1}" v="11" dt="2026-05-14T05:55:20.136"/>
    <p1510:client id="{BEAD709A-7CCC-F4A5-3E61-6FC453DD776A}" v="23" dt="2026-05-13T02:42:00.509"/>
    <p1510:client id="{CCAE8A33-77E5-2C4F-6B93-BD7FC267D8AE}" v="275" dt="2026-05-13T03:54:49.973"/>
    <p1510:client id="{CF4FF8C2-26D3-4084-53CC-2A7931C9A90E}" v="1884" dt="2026-05-14T18:11:26.858"/>
    <p1510:client id="{D24EC4E5-E851-BD79-203A-7C6D6871C664}" v="9" dt="2026-05-13T02:03:34.208"/>
    <p1510:client id="{D7B82575-B22B-AC78-A2AE-E85770435BD8}" v="2" dt="2026-05-14T05:07:53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6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4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1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3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76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B999F9-6F3F-550A-7655-96D49927558D}"/>
              </a:ext>
            </a:extLst>
          </p:cNvPr>
          <p:cNvSpPr txBox="1"/>
          <p:nvPr/>
        </p:nvSpPr>
        <p:spPr>
          <a:xfrm>
            <a:off x="6672275" y="770467"/>
            <a:ext cx="4966397" cy="33943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PROTEIN to AMINO ACID : How the Body Breaks it Down  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1A00DC-C3DC-A36D-18D4-0A4DAAC88CD7}"/>
              </a:ext>
            </a:extLst>
          </p:cNvPr>
          <p:cNvSpPr txBox="1"/>
          <p:nvPr/>
        </p:nvSpPr>
        <p:spPr>
          <a:xfrm>
            <a:off x="6990929" y="4677931"/>
            <a:ext cx="4332029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>
                <a:solidFill>
                  <a:srgbClr val="FFFFFF"/>
                </a:solidFill>
                <a:latin typeface="+mj-lt"/>
              </a:rPr>
              <a:t>Presented by: </a:t>
            </a:r>
          </a:p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>
                <a:solidFill>
                  <a:srgbClr val="FFFFFF"/>
                </a:solidFill>
                <a:latin typeface="+mj-lt"/>
              </a:rPr>
              <a:t>Lineth Olivera and Ellinor Eriksson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1E378-0C85-992D-54B9-C2107478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29" t="100" r="24080" b="-200"/>
          <a:stretch>
            <a:fillRect/>
          </a:stretch>
        </p:blipFill>
        <p:spPr>
          <a:xfrm>
            <a:off x="-1680" y="10"/>
            <a:ext cx="6373497" cy="68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6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3ACB-5CD7-0FE1-EAF1-34355477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4619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Stomach : </a:t>
            </a:r>
            <a:r>
              <a:rPr lang="en-US"/>
              <a:t>Protein Digestion Begins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F52C9-888F-75B5-926F-7A0C27764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1309"/>
            <a:ext cx="3932237" cy="374268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buChar char="•"/>
            </a:pPr>
            <a:r>
              <a:rPr lang="en-US" sz="2000">
                <a:ea typeface="+mn-lt"/>
                <a:cs typeface="+mn-lt"/>
              </a:rPr>
              <a:t>HCl in </a:t>
            </a:r>
            <a:r>
              <a:rPr lang="en-US" sz="200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gastric juice</a:t>
            </a:r>
            <a:r>
              <a:rPr lang="en-US" sz="2000">
                <a:ea typeface="+mn-lt"/>
                <a:cs typeface="+mn-lt"/>
              </a:rPr>
              <a:t> denatures proteins</a:t>
            </a:r>
            <a:endParaRPr lang="en-US"/>
          </a:p>
          <a:p>
            <a:pPr marL="285750" indent="-285750" algn="ctr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HCl activates pepsinogen into  </a:t>
            </a:r>
            <a:r>
              <a:rPr lang="en-US" sz="200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pepsin </a:t>
            </a:r>
            <a:endParaRPr lang="en-US" sz="2000">
              <a:solidFill>
                <a:schemeClr val="accent2">
                  <a:lumMod val="76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Pepsin helps break polypeptides into shorter </a:t>
            </a:r>
            <a:r>
              <a:rPr lang="en-US" sz="200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peptides</a:t>
            </a:r>
            <a:r>
              <a:rPr lang="en-US" sz="2000">
                <a:ea typeface="+mn-lt"/>
                <a:cs typeface="+mn-lt"/>
              </a:rPr>
              <a:t> </a:t>
            </a:r>
            <a:endParaRPr lang="en-US" sz="2000"/>
          </a:p>
          <a:p>
            <a:pPr marL="285750" indent="-285750" algn="ctr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Churning mixes food into </a:t>
            </a:r>
            <a:r>
              <a:rPr lang="en-US" sz="200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chyme</a:t>
            </a:r>
            <a:endParaRPr lang="en-US" sz="2000">
              <a:solidFill>
                <a:schemeClr val="accent2">
                  <a:lumMod val="76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000"/>
              <a:t>Chyme moves to </a:t>
            </a:r>
            <a:r>
              <a:rPr lang="en-US" sz="2000">
                <a:solidFill>
                  <a:schemeClr val="accent2">
                    <a:lumMod val="76000"/>
                  </a:schemeClr>
                </a:solidFill>
              </a:rPr>
              <a:t>duodenum</a:t>
            </a:r>
          </a:p>
        </p:txBody>
      </p:sp>
      <p:pic>
        <p:nvPicPr>
          <p:cNvPr id="8" name="Picture Placeholder 7" descr="Protein Digestion in Stomach. Gastric Juice Breaking Down ...">
            <a:extLst>
              <a:ext uri="{FF2B5EF4-FFF2-40B4-BE49-F238E27FC236}">
                <a16:creationId xmlns:a16="http://schemas.microsoft.com/office/drawing/2014/main" id="{382BF709-D614-D3AF-39A7-793ADCA597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" b="6727"/>
          <a:stretch>
            <a:fillRect/>
          </a:stretch>
        </p:blipFill>
        <p:spPr>
          <a:xfrm>
            <a:off x="5463532" y="933767"/>
            <a:ext cx="5660188" cy="49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8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6725-A5BA-8DE8-FF1D-AA804584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Small intestine :</a:t>
            </a:r>
            <a:r>
              <a:rPr lang="en-US" sz="4600"/>
              <a:t> </a:t>
            </a:r>
            <a:r>
              <a:rPr lang="en-US" sz="3200"/>
              <a:t>Where Most Protein Digestion Happens</a:t>
            </a:r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8B06B3-F1FF-A4F5-0B60-90F5D86F7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>
                <a:ea typeface="+mn-lt"/>
                <a:cs typeface="+mn-lt"/>
              </a:rPr>
              <a:t>Chyme enters the </a:t>
            </a:r>
            <a:r>
              <a:rPr lang="en-US" sz="2200" b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duodenum</a:t>
            </a:r>
            <a:r>
              <a:rPr lang="en-US" sz="2200">
                <a:ea typeface="+mn-lt"/>
                <a:cs typeface="+mn-lt"/>
              </a:rPr>
              <a:t> </a:t>
            </a:r>
            <a:endParaRPr lang="en-US" sz="2200"/>
          </a:p>
          <a:p>
            <a:pPr>
              <a:lnSpc>
                <a:spcPct val="150000"/>
              </a:lnSpc>
            </a:pPr>
            <a:r>
              <a:rPr lang="en-US" sz="2200" b="1">
                <a:ea typeface="+mn-lt"/>
                <a:cs typeface="+mn-lt"/>
              </a:rPr>
              <a:t>Most </a:t>
            </a:r>
            <a:r>
              <a:rPr lang="en-US" sz="2200">
                <a:ea typeface="+mn-lt"/>
                <a:cs typeface="+mn-lt"/>
              </a:rPr>
              <a:t>protein digestion occurs here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>
                <a:ea typeface="+mn-lt"/>
                <a:cs typeface="+mn-lt"/>
              </a:rPr>
              <a:t>Pancreas releases proteases into the small intestine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 b="1" err="1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Enteropeptidase</a:t>
            </a:r>
            <a:r>
              <a:rPr lang="en-US" sz="2200">
                <a:solidFill>
                  <a:schemeClr val="accent2">
                    <a:lumMod val="76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200">
                <a:ea typeface="+mn-lt"/>
                <a:cs typeface="+mn-lt"/>
              </a:rPr>
              <a:t>from brush border a</a:t>
            </a:r>
            <a:r>
              <a:rPr lang="en-US" sz="2200" err="1">
                <a:ea typeface="+mn-lt"/>
                <a:cs typeface="+mn-lt"/>
              </a:rPr>
              <a:t>ctivates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b="1">
                <a:ea typeface="+mn-lt"/>
                <a:cs typeface="+mn-lt"/>
              </a:rPr>
              <a:t>trypsinogen → trypsin</a:t>
            </a:r>
            <a:r>
              <a:rPr lang="en-US" sz="2200">
                <a:ea typeface="+mn-lt"/>
                <a:cs typeface="+mn-lt"/>
              </a:rPr>
              <a:t> 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200" b="1">
                <a:ea typeface="+mn-lt"/>
                <a:cs typeface="+mn-lt"/>
              </a:rPr>
              <a:t>Trypsin</a:t>
            </a:r>
            <a:r>
              <a:rPr lang="en-US" sz="2200">
                <a:ea typeface="+mn-lt"/>
                <a:cs typeface="+mn-lt"/>
              </a:rPr>
              <a:t> activates more </a:t>
            </a:r>
            <a:r>
              <a:rPr lang="en-US" sz="2200" err="1">
                <a:ea typeface="+mn-lt"/>
                <a:cs typeface="+mn-lt"/>
              </a:rPr>
              <a:t>tryprinogen</a:t>
            </a:r>
            <a:r>
              <a:rPr lang="en-US" sz="2200">
                <a:ea typeface="+mn-lt"/>
                <a:cs typeface="+mn-lt"/>
              </a:rPr>
              <a:t> and other proteases </a:t>
            </a:r>
            <a:endParaRPr lang="en-US"/>
          </a:p>
          <a:p>
            <a:pPr>
              <a:lnSpc>
                <a:spcPct val="150000"/>
              </a:lnSpc>
            </a:pPr>
            <a:endParaRPr lang="en-US" sz="2200"/>
          </a:p>
        </p:txBody>
      </p:sp>
      <p:pic>
        <p:nvPicPr>
          <p:cNvPr id="4" name="Content Placeholder 3" descr="9.7: Digestion of Proteins - Chemistry LibreTexts">
            <a:extLst>
              <a:ext uri="{FF2B5EF4-FFF2-40B4-BE49-F238E27FC236}">
                <a16:creationId xmlns:a16="http://schemas.microsoft.com/office/drawing/2014/main" id="{C4AEEEA3-700F-DF89-60B2-341365E43E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3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6275-F1D6-E123-4F34-6944C682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enzymes + their differences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2766A6-E862-5679-C8E2-C7B4451B7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756169"/>
              </p:ext>
            </p:extLst>
          </p:nvPr>
        </p:nvGraphicFramePr>
        <p:xfrm>
          <a:off x="838200" y="1578681"/>
          <a:ext cx="105156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4043965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8099906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335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Where is it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Key 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4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Pepsin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Stomach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Polypeptides to peptides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34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2">
                              <a:lumMod val="76000"/>
                            </a:schemeClr>
                          </a:solidFill>
                        </a:rPr>
                        <a:t>Trypsin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Cleaves peptide bonds for lysine and arginine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1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2">
                              <a:lumMod val="76000"/>
                            </a:schemeClr>
                          </a:solidFill>
                        </a:rPr>
                        <a:t>Chymotrypsin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Cleaves peptide bonds </a:t>
                      </a:r>
                      <a:r>
                        <a:rPr lang="en-US"/>
                        <a:t>for phenylalanine, tyrosine, and tryptophan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45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2">
                              <a:lumMod val="76000"/>
                            </a:schemeClr>
                          </a:solidFill>
                        </a:rPr>
                        <a:t>Elastase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Cleaves peptide bonds for  </a:t>
                      </a:r>
                      <a:r>
                        <a:rPr lang="en-US"/>
                        <a:t>alanine, glycine, and valine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63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Carboxypeptidase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Small intestine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Cleaves C-terminal </a:t>
                      </a:r>
                      <a:r>
                        <a:rPr lang="en-US">
                          <a:solidFill>
                            <a:schemeClr val="accent2">
                              <a:lumMod val="76000"/>
                            </a:schemeClr>
                          </a:solidFill>
                        </a:rPr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0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Aminopeptidase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Brush 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Cleaves N-terminal </a:t>
                      </a:r>
                      <a:r>
                        <a:rPr lang="en-US">
                          <a:solidFill>
                            <a:schemeClr val="accent2">
                              <a:lumMod val="76000"/>
                            </a:schemeClr>
                          </a:solidFill>
                        </a:rPr>
                        <a:t>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47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Dipeptidase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Brush 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Cleaves dipeptide bond </a:t>
                      </a:r>
                      <a:r>
                        <a:rPr lang="en-US" sz="1200" b="1" i="0" u="none" strike="noStrike" noProof="0">
                          <a:latin typeface="Aptos"/>
                        </a:rPr>
                        <a:t>→</a:t>
                      </a:r>
                      <a:r>
                        <a:rPr lang="en-US" sz="1800" b="0" i="0" u="none" strike="noStrike" noProof="0">
                          <a:latin typeface="Aptos"/>
                        </a:rPr>
                        <a:t> dipeptide to two amino acids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13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236148-29BD-B1FA-EB8A-BCC82D3FD083}"/>
              </a:ext>
            </a:extLst>
          </p:cNvPr>
          <p:cNvSpPr txBox="1"/>
          <p:nvPr/>
        </p:nvSpPr>
        <p:spPr>
          <a:xfrm>
            <a:off x="863737" y="6034548"/>
            <a:ext cx="535653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*endopeptidase = within             *exopeptidase = end</a:t>
            </a:r>
          </a:p>
        </p:txBody>
      </p:sp>
    </p:spTree>
    <p:extLst>
      <p:ext uri="{BB962C8B-B14F-4D97-AF65-F5344CB8AC3E}">
        <p14:creationId xmlns:p14="http://schemas.microsoft.com/office/powerpoint/2010/main" val="46120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C8C06-FD7F-4CDC-A038-7DC9F37A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/>
              <a:t>Brush border : Final Steps of Digestion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Content Placeholder 24" descr="A diagram of a cell structure&#10;&#10;AI-generated content may be incorrect.">
            <a:extLst>
              <a:ext uri="{FF2B5EF4-FFF2-40B4-BE49-F238E27FC236}">
                <a16:creationId xmlns:a16="http://schemas.microsoft.com/office/drawing/2014/main" id="{A584F639-FAE8-EC2E-A73F-0BBC692C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93" b="1"/>
          <a:stretch>
            <a:fillRect/>
          </a:stretch>
        </p:blipFill>
        <p:spPr>
          <a:xfrm>
            <a:off x="429768" y="1510906"/>
            <a:ext cx="6845568" cy="4672959"/>
          </a:xfrm>
          <a:prstGeom prst="rect">
            <a:avLst/>
          </a:prstGeom>
        </p:spPr>
      </p:pic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AA71FB3-8AA1-E49F-E81D-0BD69E01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73" y="2332018"/>
            <a:ext cx="3478543" cy="3407835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Microvilli covered surface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Increases surface area 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1800"/>
              <a:t>Enzymes that finish small peptide digestion</a:t>
            </a:r>
          </a:p>
        </p:txBody>
      </p:sp>
    </p:spTree>
    <p:extLst>
      <p:ext uri="{BB962C8B-B14F-4D97-AF65-F5344CB8AC3E}">
        <p14:creationId xmlns:p14="http://schemas.microsoft.com/office/powerpoint/2010/main" val="372258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D487-68DE-4EEA-D7E4-0E0BD2A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832F-78E0-23FC-EBD4-65A338147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008"/>
            <a:ext cx="4038600" cy="4384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Goal: Turn large proteins into Amino Acids so they can be absorbed into the bloodstream </a:t>
            </a:r>
          </a:p>
        </p:txBody>
      </p:sp>
      <p:pic>
        <p:nvPicPr>
          <p:cNvPr id="4" name="Picture 3" descr="A diagram of a cell division&#10;&#10;AI-generated content may be incorrect.">
            <a:extLst>
              <a:ext uri="{FF2B5EF4-FFF2-40B4-BE49-F238E27FC236}">
                <a16:creationId xmlns:a16="http://schemas.microsoft.com/office/drawing/2014/main" id="{BF62F5ED-C0DF-BBB3-C038-BB9A13A5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382" y="224117"/>
            <a:ext cx="5277969" cy="64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5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702B3-E13A-9037-27AF-201E6696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they end up  </a:t>
            </a:r>
          </a:p>
        </p:txBody>
      </p:sp>
      <p:pic>
        <p:nvPicPr>
          <p:cNvPr id="4" name="Content Placeholder 3" descr="A diagram of a body cells&#10;&#10;AI-generated content may be incorrect.">
            <a:extLst>
              <a:ext uri="{FF2B5EF4-FFF2-40B4-BE49-F238E27FC236}">
                <a16:creationId xmlns:a16="http://schemas.microsoft.com/office/drawing/2014/main" id="{76910DF4-F902-EA14-DC8A-F72AB0AA6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3EEF1-E804-3221-3BD6-27767C9B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29" y="1124712"/>
            <a:ext cx="4523660" cy="4678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Amino Acids </a:t>
            </a:r>
            <a:br>
              <a:rPr lang="en-US" sz="4800"/>
            </a:br>
            <a:r>
              <a:rPr lang="en-US" sz="4800"/>
              <a:t>as Fuel : the</a:t>
            </a:r>
            <a:br>
              <a:rPr lang="en-US" sz="4800"/>
            </a:br>
            <a:r>
              <a:rPr lang="en-US" sz="4800"/>
              <a:t>citric acid cycle, gluconeogenesis, and lipogenesis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3" descr="A diagram of a cycle&#10;&#10;AI-generated content may be incorrect.">
            <a:extLst>
              <a:ext uri="{FF2B5EF4-FFF2-40B4-BE49-F238E27FC236}">
                <a16:creationId xmlns:a16="http://schemas.microsoft.com/office/drawing/2014/main" id="{7C3A2335-2BBE-2D40-CC4D-F84013CC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68" y="568146"/>
            <a:ext cx="5814196" cy="30571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diagram of human organs&#10;&#10;AI-generated content may be incorrect.">
            <a:extLst>
              <a:ext uri="{FF2B5EF4-FFF2-40B4-BE49-F238E27FC236}">
                <a16:creationId xmlns:a16="http://schemas.microsoft.com/office/drawing/2014/main" id="{A9F2E117-1486-E4FB-DCB9-2F8567EC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354" y="4039914"/>
            <a:ext cx="2871216" cy="1916536"/>
          </a:xfrm>
          <a:prstGeom prst="rect">
            <a:avLst/>
          </a:prstGeom>
        </p:spPr>
      </p:pic>
      <p:pic>
        <p:nvPicPr>
          <p:cNvPr id="4" name="Picture 3" descr="A diagram of lipogenesis&#10;&#10;AI-generated content may be incorrect.">
            <a:extLst>
              <a:ext uri="{FF2B5EF4-FFF2-40B4-BE49-F238E27FC236}">
                <a16:creationId xmlns:a16="http://schemas.microsoft.com/office/drawing/2014/main" id="{96A6ABE2-776A-696F-B30A-5A5EB46D7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013" y="4190653"/>
            <a:ext cx="2871216" cy="16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F1BA-40D4-C98D-001D-761C2A78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Ammonia and urea</a:t>
            </a:r>
          </a:p>
        </p:txBody>
      </p:sp>
      <p:pic>
        <p:nvPicPr>
          <p:cNvPr id="4" name="Content Placeholder 3" descr="Diagram of a cell&#10;&#10;AI-generated content may be incorrect.">
            <a:extLst>
              <a:ext uri="{FF2B5EF4-FFF2-40B4-BE49-F238E27FC236}">
                <a16:creationId xmlns:a16="http://schemas.microsoft.com/office/drawing/2014/main" id="{E3AFC02C-90C4-7797-9309-77EA5C385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8916" y="1431131"/>
            <a:ext cx="5246876" cy="4638885"/>
          </a:xfrm>
          <a:prstGeom prst="rect">
            <a:avLst/>
          </a:prstGeom>
        </p:spPr>
      </p:pic>
      <p:pic>
        <p:nvPicPr>
          <p:cNvPr id="5" name="Picture 4" descr="A black and white symbol&#10;&#10;AI-generated content may be incorrect.">
            <a:extLst>
              <a:ext uri="{FF2B5EF4-FFF2-40B4-BE49-F238E27FC236}">
                <a16:creationId xmlns:a16="http://schemas.microsoft.com/office/drawing/2014/main" id="{444ACA74-DDB5-6DA1-89A4-3AB9059A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22" y="2927050"/>
            <a:ext cx="3696778" cy="25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85DA-84C0-6189-DA63-00661C30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14D2-7EB0-2A28-C226-59BB0C3A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Proteins</a:t>
            </a:r>
            <a:r>
              <a:rPr lang="en-US">
                <a:ea typeface="+mn-lt"/>
                <a:cs typeface="+mn-lt"/>
              </a:rPr>
              <a:t> are chains of amino acids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Digestion is initiated in the </a:t>
            </a:r>
            <a:r>
              <a:rPr lang="en-US" b="1">
                <a:ea typeface="+mn-lt"/>
                <a:cs typeface="+mn-lt"/>
              </a:rPr>
              <a:t>stomach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Most breakdown happens in the </a:t>
            </a:r>
            <a:r>
              <a:rPr lang="en-US" b="1">
                <a:ea typeface="+mn-lt"/>
                <a:cs typeface="+mn-lt"/>
              </a:rPr>
              <a:t>small intestine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r>
              <a:rPr lang="en-US" b="1">
                <a:ea typeface="+mn-lt"/>
                <a:cs typeface="+mn-lt"/>
              </a:rPr>
              <a:t>Enzymes</a:t>
            </a:r>
            <a:r>
              <a:rPr lang="en-US">
                <a:ea typeface="+mn-lt"/>
                <a:cs typeface="+mn-lt"/>
              </a:rPr>
              <a:t> and the </a:t>
            </a:r>
            <a:r>
              <a:rPr lang="en-US" b="1">
                <a:ea typeface="+mn-lt"/>
                <a:cs typeface="+mn-lt"/>
              </a:rPr>
              <a:t>brush border</a:t>
            </a:r>
            <a:r>
              <a:rPr lang="en-US">
                <a:ea typeface="+mn-lt"/>
                <a:cs typeface="+mn-lt"/>
              </a:rPr>
              <a:t> prepare amino acids for absorption 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Absorbed amino acids can be used for </a:t>
            </a:r>
            <a:r>
              <a:rPr lang="en-US" b="1">
                <a:ea typeface="+mn-lt"/>
                <a:cs typeface="+mn-lt"/>
              </a:rPr>
              <a:t>growth, repair, and fuel</a:t>
            </a:r>
          </a:p>
          <a:p>
            <a:pPr marL="0" indent="0">
              <a:buNone/>
            </a:pPr>
            <a:endParaRPr lang="en-US">
              <a:solidFill>
                <a:schemeClr val="accent2">
                  <a:lumMod val="76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7C87-4867-43B0-0462-6DE013DB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14" y="1468785"/>
            <a:ext cx="7636173" cy="45801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BAD1F-8826-196E-F26F-061B66BBB168}"/>
              </a:ext>
            </a:extLst>
          </p:cNvPr>
          <p:cNvSpPr txBox="1"/>
          <p:nvPr/>
        </p:nvSpPr>
        <p:spPr>
          <a:xfrm>
            <a:off x="267313" y="461818"/>
            <a:ext cx="114869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2">
                    <a:lumMod val="76000"/>
                  </a:schemeClr>
                </a:solidFill>
              </a:rPr>
              <a:t>Protein digestion turns food into building blocks that cells can </a:t>
            </a:r>
            <a:r>
              <a:rPr lang="en-US" sz="2400" i="1">
                <a:solidFill>
                  <a:schemeClr val="accent2">
                    <a:lumMod val="76000"/>
                  </a:schemeClr>
                </a:solidFill>
              </a:rPr>
              <a:t>actually </a:t>
            </a:r>
            <a:r>
              <a:rPr lang="en-US" sz="2400">
                <a:solidFill>
                  <a:schemeClr val="accent2">
                    <a:lumMod val="76000"/>
                  </a:schemeClr>
                </a:solidFill>
              </a:rPr>
              <a:t>use.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4476A-3F1D-EF5C-560A-1C19EF15B009}"/>
              </a:ext>
            </a:extLst>
          </p:cNvPr>
          <p:cNvSpPr txBox="1"/>
          <p:nvPr/>
        </p:nvSpPr>
        <p:spPr>
          <a:xfrm>
            <a:off x="4447310" y="6317672"/>
            <a:ext cx="3297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*Like Paul's favorite molecule</a:t>
            </a:r>
          </a:p>
        </p:txBody>
      </p:sp>
    </p:spTree>
    <p:extLst>
      <p:ext uri="{BB962C8B-B14F-4D97-AF65-F5344CB8AC3E}">
        <p14:creationId xmlns:p14="http://schemas.microsoft.com/office/powerpoint/2010/main" val="598613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098D4-E7B2-0373-FBA7-84C90906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 b="1"/>
              <a:t>Why Do Proteins Matter?</a:t>
            </a:r>
          </a:p>
        </p:txBody>
      </p:sp>
      <p:pic>
        <p:nvPicPr>
          <p:cNvPr id="6" name="Picture 5" descr="A diagram of a antibody&#10;&#10;AI-generated content may be incorrect.">
            <a:extLst>
              <a:ext uri="{FF2B5EF4-FFF2-40B4-BE49-F238E27FC236}">
                <a16:creationId xmlns:a16="http://schemas.microsoft.com/office/drawing/2014/main" id="{586DB2A3-7A48-193F-F306-91042B18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5" b="6341"/>
          <a:stretch>
            <a:fillRect/>
          </a:stretch>
        </p:blipFill>
        <p:spPr>
          <a:xfrm>
            <a:off x="6437449" y="445702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5" name="Picture 4" descr="A person running with muscles&#10;&#10;AI-generated content may be incorrect.">
            <a:extLst>
              <a:ext uri="{FF2B5EF4-FFF2-40B4-BE49-F238E27FC236}">
                <a16:creationId xmlns:a16="http://schemas.microsoft.com/office/drawing/2014/main" id="{AF2C1E06-2E83-2382-E80B-ED25B9875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15" r="-2" b="1150"/>
          <a:stretch>
            <a:fillRect/>
          </a:stretch>
        </p:blipFill>
        <p:spPr>
          <a:xfrm>
            <a:off x="9339374" y="718869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9D76-A201-440E-BCB6-8E427256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Main Functions</a:t>
            </a:r>
          </a:p>
          <a:p>
            <a:r>
              <a:rPr lang="en-US" sz="2000">
                <a:ea typeface="+mn-lt"/>
                <a:cs typeface="+mn-lt"/>
              </a:rPr>
              <a:t>Enzymes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Structural support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Transport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Hormones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Movement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Immune defense </a:t>
            </a:r>
            <a:endParaRPr lang="en-US" sz="2000"/>
          </a:p>
          <a:p>
            <a:r>
              <a:rPr lang="en-US" sz="2000"/>
              <a:t>Can be used for energy</a:t>
            </a:r>
          </a:p>
          <a:p>
            <a:endParaRPr lang="en-US" sz="2000"/>
          </a:p>
        </p:txBody>
      </p:sp>
      <p:pic>
        <p:nvPicPr>
          <p:cNvPr id="4" name="Picture 3" descr="A diagram of several intestines&#10;&#10;AI-generated content may be incorrect.">
            <a:extLst>
              <a:ext uri="{FF2B5EF4-FFF2-40B4-BE49-F238E27FC236}">
                <a16:creationId xmlns:a16="http://schemas.microsoft.com/office/drawing/2014/main" id="{450C7375-92CA-E7D5-D5E9-AD626EC6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4" r="1472" b="-1"/>
          <a:stretch>
            <a:fillRect/>
          </a:stretch>
        </p:blipFill>
        <p:spPr>
          <a:xfrm>
            <a:off x="6805644" y="3434941"/>
            <a:ext cx="4782507" cy="3423057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2490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1695CA-F858-D7CC-A6EB-14E401C72826}"/>
              </a:ext>
            </a:extLst>
          </p:cNvPr>
          <p:cNvSpPr txBox="1"/>
          <p:nvPr/>
        </p:nvSpPr>
        <p:spPr>
          <a:xfrm>
            <a:off x="4683125" y="499533"/>
            <a:ext cx="6562726" cy="16581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>
                <a:latin typeface="+mj-lt"/>
                <a:ea typeface="+mj-ea"/>
                <a:cs typeface="+mj-cs"/>
              </a:rPr>
              <a:t>Protein Structure </a:t>
            </a:r>
          </a:p>
        </p:txBody>
      </p:sp>
      <p:pic>
        <p:nvPicPr>
          <p:cNvPr id="4" name="Picture 3" descr="A diagram of a chemical structure&#10;&#10;AI-generated content may be incorrect.">
            <a:extLst>
              <a:ext uri="{FF2B5EF4-FFF2-40B4-BE49-F238E27FC236}">
                <a16:creationId xmlns:a16="http://schemas.microsoft.com/office/drawing/2014/main" id="{72E44A70-70AF-EC88-8DE1-9E578400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2" y="1681650"/>
            <a:ext cx="4374701" cy="29271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61446-912D-DB3F-253D-CACFE5D69672}"/>
              </a:ext>
            </a:extLst>
          </p:cNvPr>
          <p:cNvSpPr txBox="1"/>
          <p:nvPr/>
        </p:nvSpPr>
        <p:spPr>
          <a:xfrm>
            <a:off x="4702557" y="2011680"/>
            <a:ext cx="6428994" cy="376618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85000"/>
              </a:lnSpc>
              <a:spcBef>
                <a:spcPts val="1300"/>
              </a:spcBef>
              <a:buFont typeface="Arial"/>
              <a:buChar char="•"/>
            </a:pPr>
            <a:r>
              <a:rPr lang="en-US" sz="2400"/>
              <a:t>Linear polymer chains made of Amino Acids linked together by peptide bonds</a:t>
            </a:r>
            <a:r>
              <a:rPr lang="en-US" sz="2000"/>
              <a:t> 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1300"/>
              </a:spcBef>
              <a:buFont typeface="Courier New"/>
              <a:buChar char="o"/>
            </a:pPr>
            <a:r>
              <a:rPr lang="en-US" sz="2000"/>
              <a:t>20 different amino acids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342900" indent="-34290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•"/>
            </a:pPr>
            <a:r>
              <a:rPr lang="en-US" sz="2400"/>
              <a:t>Amino Acid Structure: </a:t>
            </a:r>
            <a:endParaRPr lang="en-US" sz="24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buFont typeface="Courier New" pitchFamily="34" charset="0"/>
              <a:buChar char="o"/>
            </a:pPr>
            <a:r>
              <a:rPr lang="en-US" sz="2000"/>
              <a:t>Central Carbon 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buFont typeface="Courier New" pitchFamily="34" charset="0"/>
              <a:buChar char="o"/>
            </a:pPr>
            <a:r>
              <a:rPr lang="en-US" sz="2000"/>
              <a:t>Amino group (NH2)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buFont typeface="Courier New" pitchFamily="34" charset="0"/>
              <a:buChar char="o"/>
            </a:pPr>
            <a:r>
              <a:rPr lang="en-US" sz="2000"/>
              <a:t>Carboxyl Group (COOH)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buFont typeface="Courier New" pitchFamily="34" charset="0"/>
              <a:buChar char="o"/>
            </a:pPr>
            <a:r>
              <a:rPr lang="en-US" sz="2000"/>
              <a:t>Hydrogen atom </a:t>
            </a:r>
            <a:endParaRPr lang="en-US" sz="2000">
              <a:ea typeface="Calibri Light" panose="020F0302020204030204"/>
              <a:cs typeface="Calibri Light" panose="020F0302020204030204"/>
            </a:endParaRPr>
          </a:p>
          <a:p>
            <a:pPr marL="742950" lvl="1" indent="-285750">
              <a:lnSpc>
                <a:spcPct val="85000"/>
              </a:lnSpc>
              <a:spcBef>
                <a:spcPts val="600"/>
              </a:spcBef>
              <a:buFont typeface="Courier New" pitchFamily="34" charset="0"/>
              <a:buChar char="o"/>
            </a:pPr>
            <a:r>
              <a:rPr lang="en-US" sz="2000"/>
              <a:t>Side chain (R group)</a:t>
            </a:r>
            <a:r>
              <a:rPr lang="en-US"/>
              <a:t> 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7827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1C74-825A-D6B4-5F20-4362BF98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/>
              <a:t>Protein Structure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C3E7D-DB12-8B12-8761-50B6028C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9" y="1710606"/>
            <a:ext cx="4304582" cy="403503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/>
              <a:t>Primary Structure</a:t>
            </a:r>
          </a:p>
          <a:p>
            <a:pPr lvl="1">
              <a:buFont typeface="Courier New"/>
              <a:buChar char="o"/>
            </a:pPr>
            <a:r>
              <a:rPr lang="en-US"/>
              <a:t>Amino acid sequence</a:t>
            </a:r>
          </a:p>
          <a:p>
            <a:pPr lvl="1">
              <a:buFont typeface="Courier New"/>
              <a:buChar char="o"/>
            </a:pPr>
            <a:r>
              <a:rPr lang="en-US"/>
              <a:t>Peptide bonds</a:t>
            </a:r>
          </a:p>
          <a:p>
            <a:r>
              <a:rPr lang="en-US" b="1"/>
              <a:t>Secondary Structure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Local folding of chain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Alpha helix &amp; beta sheet</a:t>
            </a:r>
          </a:p>
          <a:p>
            <a:r>
              <a:rPr lang="en-US" b="1"/>
              <a:t>Tertiary Structure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Full 3D shape of one protein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Determines function</a:t>
            </a:r>
          </a:p>
          <a:p>
            <a:r>
              <a:rPr lang="en-US" b="1"/>
              <a:t>Quaternary Structure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Multiple protein chains together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Forms larger functional protein</a:t>
            </a:r>
          </a:p>
          <a:p>
            <a:endParaRPr lang="en-US"/>
          </a:p>
        </p:txBody>
      </p:sp>
      <p:pic>
        <p:nvPicPr>
          <p:cNvPr id="4" name="Picture 3" descr="Diagram of a structure and structure of a protein&#10;&#10;AI-generated content may be incorrect.">
            <a:extLst>
              <a:ext uri="{FF2B5EF4-FFF2-40B4-BE49-F238E27FC236}">
                <a16:creationId xmlns:a16="http://schemas.microsoft.com/office/drawing/2014/main" id="{2036C413-D3A5-2E92-C71C-832A5E46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03" y="1795463"/>
            <a:ext cx="62103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9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0836-7E47-2E16-993E-A8321FC6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365125"/>
            <a:ext cx="12010843" cy="1167413"/>
          </a:xfrm>
        </p:spPr>
        <p:txBody>
          <a:bodyPr>
            <a:noAutofit/>
          </a:bodyPr>
          <a:lstStyle/>
          <a:p>
            <a:r>
              <a:rPr lang="en-US" sz="5400" b="1"/>
              <a:t>Essential vs Non-Essential Amino Acids 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32D1-A9A8-F77F-A547-CA9C2A77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8" y="1727614"/>
            <a:ext cx="5419878" cy="4412178"/>
          </a:xfr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/>
              <a:t>Essential Amino Acids: </a:t>
            </a:r>
          </a:p>
          <a:p>
            <a:pPr lvl="1"/>
            <a:r>
              <a:rPr lang="en-US" sz="2000"/>
              <a:t>There are 9 amino acids that are classified as essential</a:t>
            </a:r>
          </a:p>
          <a:p>
            <a:pPr lvl="1"/>
            <a:r>
              <a:rPr lang="en-US" sz="2000"/>
              <a:t>They cannot be produced by the body </a:t>
            </a:r>
          </a:p>
          <a:p>
            <a:pPr lvl="1"/>
            <a:r>
              <a:rPr lang="en-US" sz="2000"/>
              <a:t>Must be obtained through diet</a:t>
            </a:r>
          </a:p>
          <a:p>
            <a:r>
              <a:rPr lang="en-US" sz="2400" b="1"/>
              <a:t>Non – Essential Amino Acids: </a:t>
            </a:r>
          </a:p>
          <a:p>
            <a:pPr lvl="1"/>
            <a:r>
              <a:rPr lang="en-US" sz="2000"/>
              <a:t>There are 11 amino acids that are classified as non-essential </a:t>
            </a:r>
          </a:p>
          <a:p>
            <a:pPr lvl="1"/>
            <a:r>
              <a:rPr lang="en-US" sz="2000"/>
              <a:t>They are produced by the body </a:t>
            </a:r>
          </a:p>
          <a:p>
            <a:pPr lvl="1"/>
            <a:r>
              <a:rPr lang="en-US" sz="2000"/>
              <a:t>Formed through transamination  </a:t>
            </a:r>
            <a:endParaRPr lang="en-US"/>
          </a:p>
        </p:txBody>
      </p:sp>
      <p:pic>
        <p:nvPicPr>
          <p:cNvPr id="4" name="Picture 3" descr="A list of amino acids&#10;&#10;AI-generated content may be incorrect.">
            <a:extLst>
              <a:ext uri="{FF2B5EF4-FFF2-40B4-BE49-F238E27FC236}">
                <a16:creationId xmlns:a16="http://schemas.microsoft.com/office/drawing/2014/main" id="{5991E751-09DF-0A55-C9C4-3862B4ED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77" y="1549340"/>
            <a:ext cx="5410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72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molecule&#10;&#10;AI-generated content may be incorrect.">
            <a:extLst>
              <a:ext uri="{FF2B5EF4-FFF2-40B4-BE49-F238E27FC236}">
                <a16:creationId xmlns:a16="http://schemas.microsoft.com/office/drawing/2014/main" id="{C1E7001F-DE3F-EFB3-58AC-54FAAC1C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21" y="4430743"/>
            <a:ext cx="4361909" cy="2424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57C53-EC4C-2393-4E88-894425FB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Amino Acids vs. Keto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54BE4-B1CB-CB37-ABF4-9B1BAC368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6229"/>
            <a:ext cx="4922808" cy="4581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Amino Acids</a:t>
            </a:r>
          </a:p>
          <a:p>
            <a:r>
              <a:rPr lang="en-US" sz="2400"/>
              <a:t>Building blocks of proteins </a:t>
            </a:r>
          </a:p>
          <a:p>
            <a:r>
              <a:rPr lang="en-US" sz="2400"/>
              <a:t>Contain an amino group (NH₂) </a:t>
            </a:r>
          </a:p>
          <a:p>
            <a:r>
              <a:rPr lang="en-US" sz="2400"/>
              <a:t>Used for: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protein synthesis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enzymes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hormones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transport proteins</a:t>
            </a:r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609FA1-0E98-A5E9-49D8-EDF5257A21F1}"/>
              </a:ext>
            </a:extLst>
          </p:cNvPr>
          <p:cNvSpPr txBox="1">
            <a:spLocks/>
          </p:cNvSpPr>
          <p:nvPr/>
        </p:nvSpPr>
        <p:spPr>
          <a:xfrm>
            <a:off x="6453996" y="1690478"/>
            <a:ext cx="5469147" cy="4595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/>
              <a:t>Keto Acids</a:t>
            </a:r>
          </a:p>
          <a:p>
            <a:pPr>
              <a:buFont typeface="Arial"/>
            </a:pPr>
            <a:r>
              <a:rPr lang="en-US" sz="2400">
                <a:ea typeface="+mn-lt"/>
                <a:cs typeface="+mn-lt"/>
              </a:rPr>
              <a:t>Formed after removal of amino group </a:t>
            </a:r>
          </a:p>
          <a:p>
            <a:pPr>
              <a:buFont typeface="Arial"/>
            </a:pPr>
            <a:r>
              <a:rPr lang="en-US" sz="2400">
                <a:ea typeface="+mn-lt"/>
                <a:cs typeface="+mn-lt"/>
              </a:rPr>
              <a:t>Amino group removed </a:t>
            </a:r>
            <a:endParaRPr lang="en-US" sz="2400"/>
          </a:p>
          <a:p>
            <a:pPr>
              <a:buFont typeface="Arial"/>
            </a:pPr>
            <a:r>
              <a:rPr lang="en-US" sz="2400">
                <a:ea typeface="+mn-lt"/>
                <a:cs typeface="+mn-lt"/>
              </a:rPr>
              <a:t>Carbon skeleton remains </a:t>
            </a:r>
            <a:endParaRPr lang="en-US" sz="2400"/>
          </a:p>
          <a:p>
            <a:pPr>
              <a:buFont typeface="Arial"/>
            </a:pPr>
            <a:r>
              <a:rPr lang="en-US" sz="2400">
                <a:ea typeface="+mn-lt"/>
                <a:cs typeface="+mn-lt"/>
              </a:rPr>
              <a:t>Used in energy metabolism</a:t>
            </a:r>
            <a:endParaRPr lang="en-US" sz="2400"/>
          </a:p>
          <a:p>
            <a:pPr marL="0" indent="0">
              <a:buNone/>
            </a:pPr>
            <a:endParaRPr lang="en-US" b="1"/>
          </a:p>
        </p:txBody>
      </p:sp>
      <p:pic>
        <p:nvPicPr>
          <p:cNvPr id="7" name="Picture 6" descr="A structure of a chemical formula&#10;&#10;AI-generated content may be incorrect.">
            <a:extLst>
              <a:ext uri="{FF2B5EF4-FFF2-40B4-BE49-F238E27FC236}">
                <a16:creationId xmlns:a16="http://schemas.microsoft.com/office/drawing/2014/main" id="{FE2DE8CE-BFE4-CB22-D936-52D4D3C8A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13" y="4209511"/>
            <a:ext cx="2923096" cy="24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ketogenic substance&#10;&#10;AI-generated content may be incorrect.">
            <a:extLst>
              <a:ext uri="{FF2B5EF4-FFF2-40B4-BE49-F238E27FC236}">
                <a16:creationId xmlns:a16="http://schemas.microsoft.com/office/drawing/2014/main" id="{D264210B-7ED3-6577-A41E-D1E81700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29" y="3939128"/>
            <a:ext cx="10059298" cy="2904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5A35C-7BB1-796B-7D52-8C93345D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74657" cy="1339940"/>
          </a:xfrm>
        </p:spPr>
        <p:txBody>
          <a:bodyPr/>
          <a:lstStyle/>
          <a:p>
            <a:r>
              <a:rPr lang="en-US" b="1"/>
              <a:t>Deamination vs Transamination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6D2E5-18C2-C7DC-7730-D461E082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701"/>
            <a:ext cx="5009072" cy="24103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/>
              <a:t>Deamination</a:t>
            </a:r>
          </a:p>
          <a:p>
            <a:r>
              <a:rPr lang="en-US" sz="2000">
                <a:ea typeface="+mn-lt"/>
                <a:cs typeface="+mn-lt"/>
              </a:rPr>
              <a:t>Removes amino group (NH₂)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Produces ammonia (NH₃)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Occurs mainly in liver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Used during amino acid breakdown 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Forms keto acid for energy metabolism</a:t>
            </a:r>
            <a:endParaRPr lang="en-US" sz="2000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ED829-FD90-914C-E95B-61CAC31432BB}"/>
              </a:ext>
            </a:extLst>
          </p:cNvPr>
          <p:cNvSpPr txBox="1"/>
          <p:nvPr/>
        </p:nvSpPr>
        <p:spPr>
          <a:xfrm>
            <a:off x="6096001" y="1344283"/>
            <a:ext cx="5276491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Transamination</a:t>
            </a:r>
            <a:endParaRPr lang="en-US"/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/>
              <a:t>Transfers amino group (NH₂) to keto acid</a:t>
            </a: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/>
              <a:t>Reversible reaction </a:t>
            </a: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/>
              <a:t>Uses transaminase enzymes </a:t>
            </a: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/>
              <a:t>Helps synthesize non-essential amino acids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D8C-6DCE-7741-FBB2-A5F62E1D8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08" y="-1975"/>
            <a:ext cx="12189574" cy="9981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/>
              <a:t>PATH OF PROTEIN DIGESTION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1CB0D-5C12-4199-137F-B6EEFD85A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17" y="886534"/>
            <a:ext cx="5272179" cy="575346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/>
              <a:t>MOUTH</a:t>
            </a:r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(mechanical)</a:t>
            </a:r>
          </a:p>
          <a:p>
            <a:pPr>
              <a:lnSpc>
                <a:spcPct val="100000"/>
              </a:lnSpc>
            </a:pPr>
            <a:r>
              <a:rPr lang="en-US" sz="1600" b="1">
                <a:ea typeface="+mn-lt"/>
                <a:cs typeface="+mn-lt"/>
              </a:rPr>
              <a:t> ↓ </a:t>
            </a:r>
          </a:p>
          <a:p>
            <a:pPr>
              <a:lnSpc>
                <a:spcPct val="100000"/>
              </a:lnSpc>
            </a:pPr>
            <a:r>
              <a:rPr lang="en-US" sz="1600" b="1">
                <a:ea typeface="+mn-lt"/>
                <a:cs typeface="+mn-lt"/>
              </a:rPr>
              <a:t>ESOPHAGUS</a:t>
            </a:r>
          </a:p>
          <a:p>
            <a:pPr>
              <a:lnSpc>
                <a:spcPct val="100000"/>
              </a:lnSpc>
            </a:pPr>
            <a:r>
              <a:rPr lang="en-US" sz="1400">
                <a:ea typeface="+mn-lt"/>
                <a:cs typeface="+mn-lt"/>
              </a:rPr>
              <a:t>(transport)</a:t>
            </a:r>
          </a:p>
          <a:p>
            <a:pPr>
              <a:lnSpc>
                <a:spcPct val="100000"/>
              </a:lnSpc>
            </a:pPr>
            <a:r>
              <a:rPr lang="en-US" sz="1600" b="1">
                <a:ea typeface="+mn-lt"/>
                <a:cs typeface="+mn-lt"/>
              </a:rPr>
              <a:t>↓ </a:t>
            </a:r>
          </a:p>
          <a:p>
            <a:pPr>
              <a:lnSpc>
                <a:spcPct val="100000"/>
              </a:lnSpc>
            </a:pPr>
            <a:r>
              <a:rPr lang="en-US" sz="1600" b="1">
                <a:ea typeface="+mn-lt"/>
                <a:cs typeface="+mn-lt"/>
              </a:rPr>
              <a:t>STOMACH</a:t>
            </a:r>
          </a:p>
          <a:p>
            <a:pPr>
              <a:lnSpc>
                <a:spcPct val="100000"/>
              </a:lnSpc>
            </a:pPr>
            <a:r>
              <a:rPr lang="en-US" sz="1400"/>
              <a:t>(chemical digestion begins)</a:t>
            </a:r>
          </a:p>
          <a:p>
            <a:pPr>
              <a:lnSpc>
                <a:spcPct val="100000"/>
              </a:lnSpc>
            </a:pPr>
            <a:r>
              <a:rPr lang="en-US" sz="1600" b="1"/>
              <a:t>↓ </a:t>
            </a:r>
          </a:p>
          <a:p>
            <a:pPr>
              <a:lnSpc>
                <a:spcPct val="100000"/>
              </a:lnSpc>
            </a:pPr>
            <a:r>
              <a:rPr lang="en-US" sz="1600" b="1"/>
              <a:t>SMALL INTESTINE</a:t>
            </a:r>
          </a:p>
          <a:p>
            <a:pPr>
              <a:lnSpc>
                <a:spcPct val="100000"/>
              </a:lnSpc>
            </a:pPr>
            <a:r>
              <a:rPr lang="en-US" sz="1400"/>
              <a:t>(digestion completed, absorption begins)</a:t>
            </a:r>
          </a:p>
          <a:p>
            <a:pPr>
              <a:lnSpc>
                <a:spcPct val="100000"/>
              </a:lnSpc>
            </a:pPr>
            <a:r>
              <a:rPr lang="en-US" sz="1600" b="1"/>
              <a:t>↓ </a:t>
            </a:r>
          </a:p>
          <a:p>
            <a:pPr>
              <a:lnSpc>
                <a:spcPct val="100000"/>
              </a:lnSpc>
            </a:pPr>
            <a:r>
              <a:rPr lang="en-US" sz="1600" b="1"/>
              <a:t>ABSORPTION</a:t>
            </a:r>
          </a:p>
          <a:p>
            <a:pPr>
              <a:lnSpc>
                <a:spcPct val="100000"/>
              </a:lnSpc>
            </a:pPr>
            <a:r>
              <a:rPr lang="en-US" sz="1400"/>
              <a:t>(amino acids enter blood)</a:t>
            </a:r>
          </a:p>
          <a:p>
            <a:pPr>
              <a:lnSpc>
                <a:spcPct val="100000"/>
              </a:lnSpc>
            </a:pPr>
            <a:r>
              <a:rPr lang="en-US" sz="1600" b="1"/>
              <a:t>↓ </a:t>
            </a:r>
          </a:p>
          <a:p>
            <a:pPr>
              <a:lnSpc>
                <a:spcPct val="100000"/>
              </a:lnSpc>
            </a:pPr>
            <a:r>
              <a:rPr lang="en-US" sz="1600" b="1"/>
              <a:t>LIVER</a:t>
            </a:r>
          </a:p>
        </p:txBody>
      </p:sp>
      <p:pic>
        <p:nvPicPr>
          <p:cNvPr id="9" name="Picture 8" descr="What Is the Digestive System?">
            <a:extLst>
              <a:ext uri="{FF2B5EF4-FFF2-40B4-BE49-F238E27FC236}">
                <a16:creationId xmlns:a16="http://schemas.microsoft.com/office/drawing/2014/main" id="{4485E9F8-4001-1E1D-731B-EEF19934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592" y="992190"/>
            <a:ext cx="4020064" cy="5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A900-3802-9102-1B1D-EE4EF02B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 and Esophagus : </a:t>
            </a:r>
            <a:r>
              <a:rPr lang="en-US" sz="3100"/>
              <a:t>Before Protein Digestion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D965E-9932-2437-4D43-F7E21AF54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MOUTH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"Mechanical digestion"</a:t>
            </a:r>
          </a:p>
          <a:p>
            <a:r>
              <a:rPr lang="en-US"/>
              <a:t>Saliva moistens food</a:t>
            </a:r>
          </a:p>
          <a:p>
            <a:endParaRPr lang="en-US"/>
          </a:p>
          <a:p>
            <a:r>
              <a:rPr lang="en-US"/>
              <a:t>Salivary lipase and amylase DO NOT digest proteins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FC92B-215A-3402-7D05-CE3FB25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accent2">
                    <a:lumMod val="76000"/>
                  </a:schemeClr>
                </a:solidFill>
              </a:rPr>
              <a:t>Esophagus</a:t>
            </a: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Moves food to stomach through peristalsis</a:t>
            </a:r>
          </a:p>
          <a:p>
            <a:r>
              <a:rPr lang="en-US"/>
              <a:t>Transport only, no digestion</a:t>
            </a:r>
          </a:p>
        </p:txBody>
      </p:sp>
    </p:spTree>
    <p:extLst>
      <p:ext uri="{BB962C8B-B14F-4D97-AF65-F5344CB8AC3E}">
        <p14:creationId xmlns:p14="http://schemas.microsoft.com/office/powerpoint/2010/main" val="579194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634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Courier New</vt:lpstr>
      <vt:lpstr>Office Theme</vt:lpstr>
      <vt:lpstr>PowerPoint Presentation</vt:lpstr>
      <vt:lpstr>Why Do Proteins Matter?</vt:lpstr>
      <vt:lpstr>PowerPoint Presentation</vt:lpstr>
      <vt:lpstr>Protein Structure Levels</vt:lpstr>
      <vt:lpstr>Essential vs Non-Essential Amino Acids </vt:lpstr>
      <vt:lpstr>Amino Acids vs. Keto Acids</vt:lpstr>
      <vt:lpstr>Deamination vs Transamination</vt:lpstr>
      <vt:lpstr>PATH OF PROTEIN DIGESTION</vt:lpstr>
      <vt:lpstr>Mouth and Esophagus : Before Protein Digestion Begins</vt:lpstr>
      <vt:lpstr>Stomach : Protein Digestion Begins</vt:lpstr>
      <vt:lpstr>Small intestine : Where Most Protein Digestion Happens</vt:lpstr>
      <vt:lpstr>All enzymes + their differences</vt:lpstr>
      <vt:lpstr>Brush border : Final Steps of Digestion</vt:lpstr>
      <vt:lpstr>Absorption</vt:lpstr>
      <vt:lpstr>Where they end up  </vt:lpstr>
      <vt:lpstr>Amino Acids  as Fuel : the citric acid cycle, gluconeogenesis, and lipogenesis</vt:lpstr>
      <vt:lpstr>Ammonia and urea</vt:lpstr>
      <vt:lpstr>The Big Picture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WISSMANN_PAUL</dc:creator>
  <cp:lastModifiedBy>WISSMANN_PAUL</cp:lastModifiedBy>
  <cp:revision>16</cp:revision>
  <dcterms:created xsi:type="dcterms:W3CDTF">2026-05-09T00:22:51Z</dcterms:created>
  <dcterms:modified xsi:type="dcterms:W3CDTF">2026-05-14T21:50:55Z</dcterms:modified>
</cp:coreProperties>
</file>