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verage" panose="020B0604020202020204" charset="0"/>
      <p:regular r:id="rId21"/>
    </p:embeddedFont>
    <p:embeddedFont>
      <p:font typeface="Calibri" panose="020F0502020204030204" pitchFamily="34" charset="0"/>
      <p:regular r:id="rId22"/>
      <p:bold r:id="rId23"/>
      <p:italic r:id="rId24"/>
      <p:boldItalic r:id="rId25"/>
    </p:embeddedFont>
    <p:embeddedFont>
      <p:font typeface="Oswald" panose="020B0604020202020204" charset="0"/>
      <p:regular r:id="rId26"/>
      <p:bold r:id="rId27"/>
    </p:embeddedFont>
    <p:embeddedFont>
      <p:font typeface="Oswald ExtraLight" panose="020B0604020202020204" charset="0"/>
      <p:regular r:id="rId28"/>
      <p:bold r:id="rId29"/>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Shape 3">
            <a:extLst>
              <a:ext uri="{FF2B5EF4-FFF2-40B4-BE49-F238E27FC236}">
                <a16:creationId xmlns:a16="http://schemas.microsoft.com/office/drawing/2014/main" id="{23CE5E72-554C-4C73-A90E-6433DF1C0973}"/>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1E0A6178-4B57-4E64-9BE6-02E8FF122500}"/>
              </a:ext>
            </a:extLst>
          </p:cNvPr>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ical-dictionary.thefreedictionary.com/Congenital" TargetMode="External"/><Relationship Id="rId7" Type="http://schemas.openxmlformats.org/officeDocument/2006/relationships/hyperlink" Target="https://medical-dictionary.thefreedictionary.com/pulmonary+hypertensi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medical-dictionary.thefreedictionary.com/pulmonary" TargetMode="External"/><Relationship Id="rId5" Type="http://schemas.openxmlformats.org/officeDocument/2006/relationships/hyperlink" Target="https://medical-dictionary.thefreedictionary.com/prophylaxis" TargetMode="External"/><Relationship Id="rId4" Type="http://schemas.openxmlformats.org/officeDocument/2006/relationships/hyperlink" Target="https://medical-dictionary.thefreedictionary.com/endocarditi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56">
            <a:extLst>
              <a:ext uri="{FF2B5EF4-FFF2-40B4-BE49-F238E27FC236}">
                <a16:creationId xmlns:a16="http://schemas.microsoft.com/office/drawing/2014/main" id="{92612EDB-0D32-487A-8566-1665E62E3DEC}"/>
              </a:ext>
            </a:extLst>
          </p:cNvPr>
          <p:cNvSpPr>
            <a:spLocks noGrp="1" noRot="1" noChangeAspect="1" noTextEdit="1"/>
          </p:cNvSpPr>
          <p:nvPr>
            <p:ph type="sldImg" idx="2"/>
          </p:nvPr>
        </p:nvSpPr>
        <p:spPr>
          <a:noFill/>
          <a:ln>
            <a:headEnd/>
            <a:tailEnd/>
          </a:ln>
        </p:spPr>
      </p:sp>
      <p:sp>
        <p:nvSpPr>
          <p:cNvPr id="32771" name="Shape 57">
            <a:extLst>
              <a:ext uri="{FF2B5EF4-FFF2-40B4-BE49-F238E27FC236}">
                <a16:creationId xmlns:a16="http://schemas.microsoft.com/office/drawing/2014/main" id="{98219279-A1A7-4075-B430-D94F1D42150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129">
            <a:extLst>
              <a:ext uri="{FF2B5EF4-FFF2-40B4-BE49-F238E27FC236}">
                <a16:creationId xmlns:a16="http://schemas.microsoft.com/office/drawing/2014/main" id="{F0092143-BBC4-4D71-8043-CB8E169AE5E5}"/>
              </a:ext>
            </a:extLst>
          </p:cNvPr>
          <p:cNvSpPr>
            <a:spLocks noGrp="1" noRot="1" noChangeAspect="1" noTextEdit="1"/>
          </p:cNvSpPr>
          <p:nvPr>
            <p:ph type="sldImg" idx="2"/>
          </p:nvPr>
        </p:nvSpPr>
        <p:spPr>
          <a:noFill/>
          <a:ln>
            <a:headEnd/>
            <a:tailEnd/>
          </a:ln>
        </p:spPr>
      </p:sp>
      <p:sp>
        <p:nvSpPr>
          <p:cNvPr id="41987" name="Shape 130">
            <a:extLst>
              <a:ext uri="{FF2B5EF4-FFF2-40B4-BE49-F238E27FC236}">
                <a16:creationId xmlns:a16="http://schemas.microsoft.com/office/drawing/2014/main" id="{CCE10ECE-05C5-4749-AB62-DB85F37E5DD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136">
            <a:extLst>
              <a:ext uri="{FF2B5EF4-FFF2-40B4-BE49-F238E27FC236}">
                <a16:creationId xmlns:a16="http://schemas.microsoft.com/office/drawing/2014/main" id="{50B40933-6626-4680-9598-B276B5A52F09}"/>
              </a:ext>
            </a:extLst>
          </p:cNvPr>
          <p:cNvSpPr>
            <a:spLocks noGrp="1" noRot="1" noChangeAspect="1" noTextEdit="1"/>
          </p:cNvSpPr>
          <p:nvPr>
            <p:ph type="sldImg" idx="2"/>
          </p:nvPr>
        </p:nvSpPr>
        <p:spPr>
          <a:noFill/>
          <a:ln>
            <a:headEnd/>
            <a:tailEnd/>
          </a:ln>
        </p:spPr>
      </p:sp>
      <p:sp>
        <p:nvSpPr>
          <p:cNvPr id="43011" name="Shape 137">
            <a:extLst>
              <a:ext uri="{FF2B5EF4-FFF2-40B4-BE49-F238E27FC236}">
                <a16:creationId xmlns:a16="http://schemas.microsoft.com/office/drawing/2014/main" id="{0C393ADA-D551-477A-A480-BA0A5F345E1F}"/>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148">
            <a:extLst>
              <a:ext uri="{FF2B5EF4-FFF2-40B4-BE49-F238E27FC236}">
                <a16:creationId xmlns:a16="http://schemas.microsoft.com/office/drawing/2014/main" id="{3C4827D0-FACB-45CE-A823-5BF67A54CD1F}"/>
              </a:ext>
            </a:extLst>
          </p:cNvPr>
          <p:cNvSpPr>
            <a:spLocks noGrp="1" noRot="1" noChangeAspect="1" noTextEdit="1"/>
          </p:cNvSpPr>
          <p:nvPr>
            <p:ph type="sldImg" idx="2"/>
          </p:nvPr>
        </p:nvSpPr>
        <p:spPr>
          <a:noFill/>
          <a:ln>
            <a:headEnd/>
            <a:tailEnd/>
          </a:ln>
        </p:spPr>
      </p:sp>
      <p:sp>
        <p:nvSpPr>
          <p:cNvPr id="44035" name="Shape 149">
            <a:extLst>
              <a:ext uri="{FF2B5EF4-FFF2-40B4-BE49-F238E27FC236}">
                <a16:creationId xmlns:a16="http://schemas.microsoft.com/office/drawing/2014/main" id="{B9F03DFE-2770-4079-8045-8F510C34230A}"/>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155">
            <a:extLst>
              <a:ext uri="{FF2B5EF4-FFF2-40B4-BE49-F238E27FC236}">
                <a16:creationId xmlns:a16="http://schemas.microsoft.com/office/drawing/2014/main" id="{DCEFCC34-4EC1-4EF3-80BD-48667F2AF071}"/>
              </a:ext>
            </a:extLst>
          </p:cNvPr>
          <p:cNvSpPr>
            <a:spLocks noGrp="1" noRot="1" noChangeAspect="1" noTextEdit="1"/>
          </p:cNvSpPr>
          <p:nvPr>
            <p:ph type="sldImg" idx="2"/>
          </p:nvPr>
        </p:nvSpPr>
        <p:spPr>
          <a:noFill/>
          <a:ln>
            <a:headEnd/>
            <a:tailEnd/>
          </a:ln>
        </p:spPr>
      </p:sp>
      <p:sp>
        <p:nvSpPr>
          <p:cNvPr id="45059" name="Shape 156">
            <a:extLst>
              <a:ext uri="{FF2B5EF4-FFF2-40B4-BE49-F238E27FC236}">
                <a16:creationId xmlns:a16="http://schemas.microsoft.com/office/drawing/2014/main" id="{2C89B7CD-01F2-4799-BA64-223D8769D672}"/>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163">
            <a:extLst>
              <a:ext uri="{FF2B5EF4-FFF2-40B4-BE49-F238E27FC236}">
                <a16:creationId xmlns:a16="http://schemas.microsoft.com/office/drawing/2014/main" id="{E70DFBA5-7797-4D56-83B9-EC2A1B95741D}"/>
              </a:ext>
            </a:extLst>
          </p:cNvPr>
          <p:cNvSpPr>
            <a:spLocks noGrp="1" noRot="1" noChangeAspect="1" noTextEdit="1"/>
          </p:cNvSpPr>
          <p:nvPr>
            <p:ph type="sldImg" idx="2"/>
          </p:nvPr>
        </p:nvSpPr>
        <p:spPr>
          <a:noFill/>
          <a:ln>
            <a:headEnd/>
            <a:tailEnd/>
          </a:ln>
        </p:spPr>
      </p:sp>
      <p:sp>
        <p:nvSpPr>
          <p:cNvPr id="46083" name="Shape 164">
            <a:extLst>
              <a:ext uri="{FF2B5EF4-FFF2-40B4-BE49-F238E27FC236}">
                <a16:creationId xmlns:a16="http://schemas.microsoft.com/office/drawing/2014/main" id="{E27628D7-DE09-4E1A-95A5-2C2DDBB1E0AA}"/>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170">
            <a:extLst>
              <a:ext uri="{FF2B5EF4-FFF2-40B4-BE49-F238E27FC236}">
                <a16:creationId xmlns:a16="http://schemas.microsoft.com/office/drawing/2014/main" id="{02D78D9E-3C16-4F4E-8C00-466A87D648A2}"/>
              </a:ext>
            </a:extLst>
          </p:cNvPr>
          <p:cNvSpPr>
            <a:spLocks noGrp="1" noRot="1" noChangeAspect="1" noTextEdit="1"/>
          </p:cNvSpPr>
          <p:nvPr>
            <p:ph type="sldImg" idx="2"/>
          </p:nvPr>
        </p:nvSpPr>
        <p:spPr>
          <a:noFill/>
          <a:ln>
            <a:headEnd/>
            <a:tailEnd/>
          </a:ln>
        </p:spPr>
      </p:sp>
      <p:sp>
        <p:nvSpPr>
          <p:cNvPr id="47107" name="Shape 171">
            <a:extLst>
              <a:ext uri="{FF2B5EF4-FFF2-40B4-BE49-F238E27FC236}">
                <a16:creationId xmlns:a16="http://schemas.microsoft.com/office/drawing/2014/main" id="{3CDFE75B-56CB-4095-8270-EEE7EEA902F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179">
            <a:extLst>
              <a:ext uri="{FF2B5EF4-FFF2-40B4-BE49-F238E27FC236}">
                <a16:creationId xmlns:a16="http://schemas.microsoft.com/office/drawing/2014/main" id="{FD7A1F77-30B4-4F9B-BC84-99D20E89A225}"/>
              </a:ext>
            </a:extLst>
          </p:cNvPr>
          <p:cNvSpPr>
            <a:spLocks noGrp="1" noRot="1" noChangeAspect="1" noTextEdit="1"/>
          </p:cNvSpPr>
          <p:nvPr>
            <p:ph type="sldImg" idx="2"/>
          </p:nvPr>
        </p:nvSpPr>
        <p:spPr>
          <a:noFill/>
          <a:ln>
            <a:headEnd/>
            <a:tailEnd/>
          </a:ln>
        </p:spPr>
      </p:sp>
      <p:sp>
        <p:nvSpPr>
          <p:cNvPr id="180" name="Shape 180">
            <a:extLst>
              <a:ext uri="{FF2B5EF4-FFF2-40B4-BE49-F238E27FC236}">
                <a16:creationId xmlns:a16="http://schemas.microsoft.com/office/drawing/2014/main" id="{0D85BF04-5BCA-499C-B71E-FC92B93DCD1E}"/>
              </a:ext>
            </a:extLst>
          </p:cNvPr>
          <p:cNvSpPr txBox="1">
            <a:spLocks noGrp="1"/>
          </p:cNvSpPr>
          <p:nvPr>
            <p:ph type="body" idx="1"/>
          </p:nvPr>
        </p:nvSpPr>
        <p:spPr/>
        <p:txBody>
          <a:bodyPr>
            <a:noAutofit/>
          </a:bodyPr>
          <a:lstStyle/>
          <a:p>
            <a:pPr eaLnBrk="1" fontAlgn="auto" hangingPunct="1">
              <a:lnSpc>
                <a:spcPct val="115000"/>
              </a:lnSpc>
              <a:spcBef>
                <a:spcPts val="300"/>
              </a:spcBef>
              <a:spcAft>
                <a:spcPts val="0"/>
              </a:spcAft>
              <a:buFontTx/>
              <a:buNone/>
              <a:defRPr/>
            </a:pPr>
            <a:r>
              <a:rPr lang="en" sz="1000" u="sng">
                <a:solidFill>
                  <a:srgbClr val="2484C6"/>
                </a:solidFill>
                <a:highlight>
                  <a:srgbClr val="FFFFFF"/>
                </a:highlight>
                <a:hlinkClick r:id="rId3"/>
              </a:rPr>
              <a:t>Congenital</a:t>
            </a:r>
            <a:r>
              <a:rPr lang="en" sz="1000">
                <a:solidFill>
                  <a:srgbClr val="404040"/>
                </a:solidFill>
                <a:highlight>
                  <a:srgbClr val="FFFFFF"/>
                </a:highlight>
              </a:rPr>
              <a:t> — Used to describe a condition or defect present at birth.</a:t>
            </a:r>
          </a:p>
          <a:p>
            <a:pPr eaLnBrk="1" fontAlgn="auto" hangingPunct="1">
              <a:lnSpc>
                <a:spcPct val="115000"/>
              </a:lnSpc>
              <a:spcBef>
                <a:spcPts val="300"/>
              </a:spcBef>
              <a:spcAft>
                <a:spcPts val="0"/>
              </a:spcAft>
              <a:buFontTx/>
              <a:buNone/>
              <a:defRPr/>
            </a:pPr>
            <a:r>
              <a:rPr lang="en" sz="1000" u="sng">
                <a:solidFill>
                  <a:srgbClr val="2484C6"/>
                </a:solidFill>
                <a:highlight>
                  <a:srgbClr val="FFFFFF"/>
                </a:highlight>
                <a:hlinkClick r:id="rId4"/>
              </a:rPr>
              <a:t>Endocarditis</a:t>
            </a:r>
            <a:r>
              <a:rPr lang="en" sz="1000">
                <a:solidFill>
                  <a:srgbClr val="404040"/>
                </a:solidFill>
                <a:highlight>
                  <a:srgbClr val="FFFFFF"/>
                </a:highlight>
              </a:rPr>
              <a:t> — Inflammation of the lining of the heart and valves.</a:t>
            </a:r>
          </a:p>
          <a:p>
            <a:pPr eaLnBrk="1" fontAlgn="auto" hangingPunct="1">
              <a:lnSpc>
                <a:spcPct val="115000"/>
              </a:lnSpc>
              <a:spcBef>
                <a:spcPts val="300"/>
              </a:spcBef>
              <a:spcAft>
                <a:spcPts val="0"/>
              </a:spcAft>
              <a:buFontTx/>
              <a:buNone/>
              <a:defRPr/>
            </a:pPr>
            <a:r>
              <a:rPr lang="en" sz="1000" u="sng">
                <a:solidFill>
                  <a:srgbClr val="2484C6"/>
                </a:solidFill>
                <a:highlight>
                  <a:srgbClr val="FFFFFF"/>
                </a:highlight>
                <a:hlinkClick r:id="rId5"/>
              </a:rPr>
              <a:t>Prophylaxis</a:t>
            </a:r>
            <a:r>
              <a:rPr lang="en" sz="1000">
                <a:solidFill>
                  <a:srgbClr val="404040"/>
                </a:solidFill>
                <a:highlight>
                  <a:srgbClr val="FFFFFF"/>
                </a:highlight>
              </a:rPr>
              <a:t> — Preventive. Antibiotic prophylaxis is the use of antibiotics to prevent a possible infection.</a:t>
            </a:r>
          </a:p>
          <a:p>
            <a:pPr eaLnBrk="1" fontAlgn="auto" hangingPunct="1">
              <a:lnSpc>
                <a:spcPct val="115000"/>
              </a:lnSpc>
              <a:spcBef>
                <a:spcPts val="300"/>
              </a:spcBef>
              <a:spcAft>
                <a:spcPts val="0"/>
              </a:spcAft>
              <a:buFontTx/>
              <a:buNone/>
              <a:defRPr/>
            </a:pPr>
            <a:r>
              <a:rPr lang="en" sz="1000" u="sng">
                <a:solidFill>
                  <a:srgbClr val="2484C6"/>
                </a:solidFill>
                <a:highlight>
                  <a:srgbClr val="FFFFFF"/>
                </a:highlight>
                <a:hlinkClick r:id="rId6"/>
              </a:rPr>
              <a:t>Pulmonary</a:t>
            </a:r>
            <a:r>
              <a:rPr lang="en" sz="1000">
                <a:solidFill>
                  <a:srgbClr val="404040"/>
                </a:solidFill>
                <a:highlight>
                  <a:srgbClr val="FFFFFF"/>
                </a:highlight>
              </a:rPr>
              <a:t> — Refers to the lungs and the breathingsystem and function.</a:t>
            </a:r>
          </a:p>
          <a:p>
            <a:pPr eaLnBrk="1" fontAlgn="auto" hangingPunct="1">
              <a:lnSpc>
                <a:spcPct val="115000"/>
              </a:lnSpc>
              <a:spcBef>
                <a:spcPts val="300"/>
              </a:spcBef>
              <a:spcAft>
                <a:spcPts val="0"/>
              </a:spcAft>
              <a:buFontTx/>
              <a:buNone/>
              <a:defRPr/>
            </a:pPr>
            <a:r>
              <a:rPr lang="en" sz="1000" u="sng">
                <a:solidFill>
                  <a:srgbClr val="2484C6"/>
                </a:solidFill>
                <a:highlight>
                  <a:srgbClr val="FFFFFF"/>
                </a:highlight>
                <a:hlinkClick r:id="rId7"/>
              </a:rPr>
              <a:t>Pulmonary hypertension</a:t>
            </a:r>
            <a:r>
              <a:rPr lang="en" sz="1000">
                <a:solidFill>
                  <a:srgbClr val="404040"/>
                </a:solidFill>
                <a:highlight>
                  <a:srgbClr val="FFFFFF"/>
                </a:highlight>
              </a:rPr>
              <a:t> — High blood pressure in theveins and arteries of the lungs.</a:t>
            </a:r>
          </a:p>
          <a:p>
            <a:pPr eaLnBrk="1" fontAlgn="auto" hangingPunct="1">
              <a:spcAft>
                <a:spcPts val="0"/>
              </a:spcAft>
              <a:buFontTx/>
              <a:buNone/>
              <a:defRP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187">
            <a:extLst>
              <a:ext uri="{FF2B5EF4-FFF2-40B4-BE49-F238E27FC236}">
                <a16:creationId xmlns:a16="http://schemas.microsoft.com/office/drawing/2014/main" id="{64ED614A-4799-4599-B92E-EA2287D47328}"/>
              </a:ext>
            </a:extLst>
          </p:cNvPr>
          <p:cNvSpPr>
            <a:spLocks noGrp="1" noRot="1" noChangeAspect="1" noTextEdit="1"/>
          </p:cNvSpPr>
          <p:nvPr>
            <p:ph type="sldImg" idx="2"/>
          </p:nvPr>
        </p:nvSpPr>
        <p:spPr>
          <a:noFill/>
          <a:ln>
            <a:headEnd/>
            <a:tailEnd/>
          </a:ln>
        </p:spPr>
      </p:sp>
      <p:sp>
        <p:nvSpPr>
          <p:cNvPr id="49155" name="Shape 188">
            <a:extLst>
              <a:ext uri="{FF2B5EF4-FFF2-40B4-BE49-F238E27FC236}">
                <a16:creationId xmlns:a16="http://schemas.microsoft.com/office/drawing/2014/main" id="{99094991-7977-41AD-8ABC-D2AC7405841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94">
            <a:extLst>
              <a:ext uri="{FF2B5EF4-FFF2-40B4-BE49-F238E27FC236}">
                <a16:creationId xmlns:a16="http://schemas.microsoft.com/office/drawing/2014/main" id="{0290CFC0-0FD9-4D31-8D1E-A0AE22095307}"/>
              </a:ext>
            </a:extLst>
          </p:cNvPr>
          <p:cNvSpPr>
            <a:spLocks noGrp="1" noRot="1" noChangeAspect="1" noTextEdit="1"/>
          </p:cNvSpPr>
          <p:nvPr>
            <p:ph type="sldImg" idx="2"/>
          </p:nvPr>
        </p:nvSpPr>
        <p:spPr>
          <a:noFill/>
          <a:ln>
            <a:headEnd/>
            <a:tailEnd/>
          </a:ln>
        </p:spPr>
      </p:sp>
      <p:sp>
        <p:nvSpPr>
          <p:cNvPr id="50179" name="Shape 195">
            <a:extLst>
              <a:ext uri="{FF2B5EF4-FFF2-40B4-BE49-F238E27FC236}">
                <a16:creationId xmlns:a16="http://schemas.microsoft.com/office/drawing/2014/main" id="{963022D7-A48E-4BE5-854E-C3190F50F6FA}"/>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62">
            <a:extLst>
              <a:ext uri="{FF2B5EF4-FFF2-40B4-BE49-F238E27FC236}">
                <a16:creationId xmlns:a16="http://schemas.microsoft.com/office/drawing/2014/main" id="{4EF7A939-6765-4E51-9BE5-F1752D23A475}"/>
              </a:ext>
            </a:extLst>
          </p:cNvPr>
          <p:cNvSpPr>
            <a:spLocks noGrp="1" noRot="1" noChangeAspect="1" noTextEdit="1"/>
          </p:cNvSpPr>
          <p:nvPr>
            <p:ph type="sldImg" idx="2"/>
          </p:nvPr>
        </p:nvSpPr>
        <p:spPr>
          <a:noFill/>
          <a:ln>
            <a:headEnd/>
            <a:tailEnd/>
          </a:ln>
        </p:spPr>
      </p:sp>
      <p:sp>
        <p:nvSpPr>
          <p:cNvPr id="33795" name="Shape 63">
            <a:extLst>
              <a:ext uri="{FF2B5EF4-FFF2-40B4-BE49-F238E27FC236}">
                <a16:creationId xmlns:a16="http://schemas.microsoft.com/office/drawing/2014/main" id="{BA8B4F15-F678-466D-99C2-33E1188E41C2}"/>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Shape 70">
            <a:extLst>
              <a:ext uri="{FF2B5EF4-FFF2-40B4-BE49-F238E27FC236}">
                <a16:creationId xmlns:a16="http://schemas.microsoft.com/office/drawing/2014/main" id="{D3C8ACAC-862D-4F44-BDFD-21E621CAE87A}"/>
              </a:ext>
            </a:extLst>
          </p:cNvPr>
          <p:cNvSpPr>
            <a:spLocks noGrp="1" noRot="1" noChangeAspect="1" noTextEdit="1"/>
          </p:cNvSpPr>
          <p:nvPr>
            <p:ph type="sldImg" idx="2"/>
          </p:nvPr>
        </p:nvSpPr>
        <p:spPr>
          <a:noFill/>
          <a:ln>
            <a:headEnd/>
            <a:tailEnd/>
          </a:ln>
        </p:spPr>
      </p:sp>
      <p:sp>
        <p:nvSpPr>
          <p:cNvPr id="34819" name="Shape 71">
            <a:extLst>
              <a:ext uri="{FF2B5EF4-FFF2-40B4-BE49-F238E27FC236}">
                <a16:creationId xmlns:a16="http://schemas.microsoft.com/office/drawing/2014/main" id="{DC530CC8-3103-49B6-8A31-B25E62B8A2C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Shape 77">
            <a:extLst>
              <a:ext uri="{FF2B5EF4-FFF2-40B4-BE49-F238E27FC236}">
                <a16:creationId xmlns:a16="http://schemas.microsoft.com/office/drawing/2014/main" id="{104CD58A-C689-465D-975A-99407514B246}"/>
              </a:ext>
            </a:extLst>
          </p:cNvPr>
          <p:cNvSpPr>
            <a:spLocks noGrp="1" noRot="1" noChangeAspect="1" noTextEdit="1"/>
          </p:cNvSpPr>
          <p:nvPr>
            <p:ph type="sldImg" idx="2"/>
          </p:nvPr>
        </p:nvSpPr>
        <p:spPr>
          <a:noFill/>
          <a:ln>
            <a:headEnd/>
            <a:tailEnd/>
          </a:ln>
        </p:spPr>
      </p:sp>
      <p:sp>
        <p:nvSpPr>
          <p:cNvPr id="35843" name="Shape 78">
            <a:extLst>
              <a:ext uri="{FF2B5EF4-FFF2-40B4-BE49-F238E27FC236}">
                <a16:creationId xmlns:a16="http://schemas.microsoft.com/office/drawing/2014/main" id="{A3CC25F3-2E03-458B-A0B3-50E6C3F26D87}"/>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84">
            <a:extLst>
              <a:ext uri="{FF2B5EF4-FFF2-40B4-BE49-F238E27FC236}">
                <a16:creationId xmlns:a16="http://schemas.microsoft.com/office/drawing/2014/main" id="{EE11010E-B7EA-4510-A34B-33823DEC2997}"/>
              </a:ext>
            </a:extLst>
          </p:cNvPr>
          <p:cNvSpPr>
            <a:spLocks noGrp="1" noRot="1" noChangeAspect="1" noTextEdit="1"/>
          </p:cNvSpPr>
          <p:nvPr>
            <p:ph type="sldImg" idx="2"/>
          </p:nvPr>
        </p:nvSpPr>
        <p:spPr>
          <a:noFill/>
          <a:ln>
            <a:headEnd/>
            <a:tailEnd/>
          </a:ln>
        </p:spPr>
      </p:sp>
      <p:sp>
        <p:nvSpPr>
          <p:cNvPr id="36867" name="Shape 85">
            <a:extLst>
              <a:ext uri="{FF2B5EF4-FFF2-40B4-BE49-F238E27FC236}">
                <a16:creationId xmlns:a16="http://schemas.microsoft.com/office/drawing/2014/main" id="{2BD64B4A-4A35-4C6C-8325-5197A63D7C1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Shape 92">
            <a:extLst>
              <a:ext uri="{FF2B5EF4-FFF2-40B4-BE49-F238E27FC236}">
                <a16:creationId xmlns:a16="http://schemas.microsoft.com/office/drawing/2014/main" id="{B775CA3B-FDC0-4334-9CDC-EF94B82057D6}"/>
              </a:ext>
            </a:extLst>
          </p:cNvPr>
          <p:cNvSpPr>
            <a:spLocks noGrp="1" noRot="1" noChangeAspect="1" noTextEdit="1"/>
          </p:cNvSpPr>
          <p:nvPr>
            <p:ph type="sldImg" idx="2"/>
          </p:nvPr>
        </p:nvSpPr>
        <p:spPr>
          <a:noFill/>
          <a:ln>
            <a:headEnd/>
            <a:tailEnd/>
          </a:ln>
        </p:spPr>
      </p:sp>
      <p:sp>
        <p:nvSpPr>
          <p:cNvPr id="37891" name="Shape 93">
            <a:extLst>
              <a:ext uri="{FF2B5EF4-FFF2-40B4-BE49-F238E27FC236}">
                <a16:creationId xmlns:a16="http://schemas.microsoft.com/office/drawing/2014/main" id="{D4F8EFC4-7895-4FE4-9EC8-EEE5DFCBDD35}"/>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0">
            <a:extLst>
              <a:ext uri="{FF2B5EF4-FFF2-40B4-BE49-F238E27FC236}">
                <a16:creationId xmlns:a16="http://schemas.microsoft.com/office/drawing/2014/main" id="{0A012AC8-F54E-4090-9F1E-5795FA7FE82A}"/>
              </a:ext>
            </a:extLst>
          </p:cNvPr>
          <p:cNvSpPr>
            <a:spLocks noGrp="1" noRot="1" noChangeAspect="1" noTextEdit="1"/>
          </p:cNvSpPr>
          <p:nvPr>
            <p:ph type="sldImg" idx="2"/>
          </p:nvPr>
        </p:nvSpPr>
        <p:spPr>
          <a:noFill/>
          <a:ln>
            <a:headEnd/>
            <a:tailEnd/>
          </a:ln>
        </p:spPr>
      </p:sp>
      <p:sp>
        <p:nvSpPr>
          <p:cNvPr id="38915" name="Shape 101">
            <a:extLst>
              <a:ext uri="{FF2B5EF4-FFF2-40B4-BE49-F238E27FC236}">
                <a16:creationId xmlns:a16="http://schemas.microsoft.com/office/drawing/2014/main" id="{99D8DC93-D025-438B-8335-A7F6B61A5A92}"/>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107">
            <a:extLst>
              <a:ext uri="{FF2B5EF4-FFF2-40B4-BE49-F238E27FC236}">
                <a16:creationId xmlns:a16="http://schemas.microsoft.com/office/drawing/2014/main" id="{8F5DA1E0-3BED-4EDB-BA82-AAB7984877E0}"/>
              </a:ext>
            </a:extLst>
          </p:cNvPr>
          <p:cNvSpPr>
            <a:spLocks noGrp="1" noRot="1" noChangeAspect="1" noTextEdit="1"/>
          </p:cNvSpPr>
          <p:nvPr>
            <p:ph type="sldImg" idx="2"/>
          </p:nvPr>
        </p:nvSpPr>
        <p:spPr>
          <a:noFill/>
          <a:ln>
            <a:headEnd/>
            <a:tailEnd/>
          </a:ln>
        </p:spPr>
      </p:sp>
      <p:sp>
        <p:nvSpPr>
          <p:cNvPr id="39939" name="Shape 108">
            <a:extLst>
              <a:ext uri="{FF2B5EF4-FFF2-40B4-BE49-F238E27FC236}">
                <a16:creationId xmlns:a16="http://schemas.microsoft.com/office/drawing/2014/main" id="{58F6584C-D217-4AE5-A688-4649098D6053}"/>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114">
            <a:extLst>
              <a:ext uri="{FF2B5EF4-FFF2-40B4-BE49-F238E27FC236}">
                <a16:creationId xmlns:a16="http://schemas.microsoft.com/office/drawing/2014/main" id="{110A77F0-A590-4B02-8E7C-0F05D7D3AA8D}"/>
              </a:ext>
            </a:extLst>
          </p:cNvPr>
          <p:cNvSpPr>
            <a:spLocks noGrp="1" noRot="1" noChangeAspect="1" noTextEdit="1"/>
          </p:cNvSpPr>
          <p:nvPr>
            <p:ph type="sldImg" idx="2"/>
          </p:nvPr>
        </p:nvSpPr>
        <p:spPr>
          <a:noFill/>
          <a:ln>
            <a:headEnd/>
            <a:tailEnd/>
          </a:ln>
        </p:spPr>
      </p:sp>
      <p:sp>
        <p:nvSpPr>
          <p:cNvPr id="40963" name="Shape 115">
            <a:extLst>
              <a:ext uri="{FF2B5EF4-FFF2-40B4-BE49-F238E27FC236}">
                <a16:creationId xmlns:a16="http://schemas.microsoft.com/office/drawing/2014/main" id="{BE8FEBE1-19E2-4ABC-8A83-60DEDDBB895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eaLnBrk="1" hangingPunct="1">
              <a:spcBef>
                <a:spcPct val="0"/>
              </a:spcBef>
              <a:buSzTx/>
              <a:buFontTx/>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4" name="Shape 10">
            <a:extLst>
              <a:ext uri="{FF2B5EF4-FFF2-40B4-BE49-F238E27FC236}">
                <a16:creationId xmlns:a16="http://schemas.microsoft.com/office/drawing/2014/main" id="{421262AF-5B20-4453-9555-DF71F292B26E}"/>
              </a:ext>
            </a:extLst>
          </p:cNvPr>
          <p:cNvGrpSpPr>
            <a:grpSpLocks/>
          </p:cNvGrpSpPr>
          <p:nvPr/>
        </p:nvGrpSpPr>
        <p:grpSpPr bwMode="auto">
          <a:xfrm>
            <a:off x="4349750" y="2855913"/>
            <a:ext cx="444500" cy="104775"/>
            <a:chOff x="4137525" y="2915950"/>
            <a:chExt cx="869100" cy="207000"/>
          </a:xfrm>
        </p:grpSpPr>
        <p:sp>
          <p:nvSpPr>
            <p:cNvPr id="5" name="Shape 11">
              <a:extLst>
                <a:ext uri="{FF2B5EF4-FFF2-40B4-BE49-F238E27FC236}">
                  <a16:creationId xmlns:a16="http://schemas.microsoft.com/office/drawing/2014/main" id="{6F94545C-DC03-406C-8582-CF8CAA0DE2D3}"/>
                </a:ext>
              </a:extLst>
            </p:cNvPr>
            <p:cNvSpPr>
              <a:spLocks noChangeArrowheads="1"/>
            </p:cNvSpPr>
            <p:nvPr/>
          </p:nvSpPr>
          <p:spPr bwMode="auto">
            <a:xfrm>
              <a:off x="4469646" y="2915950"/>
              <a:ext cx="204859" cy="20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Shape 12">
              <a:extLst>
                <a:ext uri="{FF2B5EF4-FFF2-40B4-BE49-F238E27FC236}">
                  <a16:creationId xmlns:a16="http://schemas.microsoft.com/office/drawing/2014/main" id="{E84C27FD-F51E-4649-8F67-8AF0B2B2F179}"/>
                </a:ext>
              </a:extLst>
            </p:cNvPr>
            <p:cNvSpPr>
              <a:spLocks noChangeArrowheads="1"/>
            </p:cNvSpPr>
            <p:nvPr/>
          </p:nvSpPr>
          <p:spPr bwMode="auto">
            <a:xfrm>
              <a:off x="4798663" y="2915950"/>
              <a:ext cx="207962" cy="20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Shape 13">
              <a:extLst>
                <a:ext uri="{FF2B5EF4-FFF2-40B4-BE49-F238E27FC236}">
                  <a16:creationId xmlns:a16="http://schemas.microsoft.com/office/drawing/2014/main" id="{6241E08D-97F1-495D-9D6A-02AD09AF6DC9}"/>
                </a:ext>
              </a:extLst>
            </p:cNvPr>
            <p:cNvSpPr>
              <a:spLocks noChangeArrowheads="1"/>
            </p:cNvSpPr>
            <p:nvPr/>
          </p:nvSpPr>
          <p:spPr bwMode="auto">
            <a:xfrm>
              <a:off x="4137525" y="2915950"/>
              <a:ext cx="207964" cy="20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sp>
        <p:nvSpPr>
          <p:cNvPr id="14" name="Shape 14"/>
          <p:cNvSpPr txBox="1">
            <a:spLocks noGrp="1"/>
          </p:cNvSpPr>
          <p:nvPr>
            <p:ph type="ctrTitle"/>
          </p:nvPr>
        </p:nvSpPr>
        <p:spPr>
          <a:xfrm>
            <a:off x="671258" y="990800"/>
            <a:ext cx="7801500" cy="1730100"/>
          </a:xfrm>
          <a:prstGeom prst="rect">
            <a:avLst/>
          </a:prstGeom>
        </p:spPr>
        <p:txBody>
          <a:bodyPr anchor="b"/>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8" name="Shape 16">
            <a:extLst>
              <a:ext uri="{FF2B5EF4-FFF2-40B4-BE49-F238E27FC236}">
                <a16:creationId xmlns:a16="http://schemas.microsoft.com/office/drawing/2014/main" id="{C7A3545B-60C2-46CB-8A02-1546D71120E8}"/>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00DA17DC-A43C-46CD-9755-B80E0BF039BD}" type="slidenum">
              <a:rPr lang="en-US" altLang="en-US"/>
              <a:pPr/>
              <a:t>‹#›</a:t>
            </a:fld>
            <a:endParaRPr lang="en-US" altLang="en-US"/>
          </a:p>
        </p:txBody>
      </p:sp>
    </p:spTree>
    <p:extLst>
      <p:ext uri="{BB962C8B-B14F-4D97-AF65-F5344CB8AC3E}">
        <p14:creationId xmlns:p14="http://schemas.microsoft.com/office/powerpoint/2010/main" val="22937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anchor="b"/>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 name="Shape 52">
            <a:extLst>
              <a:ext uri="{FF2B5EF4-FFF2-40B4-BE49-F238E27FC236}">
                <a16:creationId xmlns:a16="http://schemas.microsoft.com/office/drawing/2014/main" id="{87D8CFE3-06E8-4BF1-9E14-4F6BFC6F7DE3}"/>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39FE5A45-F841-4316-885B-51991B99CFA8}" type="slidenum">
              <a:rPr lang="en-US" altLang="en-US"/>
              <a:pPr/>
              <a:t>‹#›</a:t>
            </a:fld>
            <a:endParaRPr lang="en-US" altLang="en-US"/>
          </a:p>
        </p:txBody>
      </p:sp>
    </p:spTree>
    <p:extLst>
      <p:ext uri="{BB962C8B-B14F-4D97-AF65-F5344CB8AC3E}">
        <p14:creationId xmlns:p14="http://schemas.microsoft.com/office/powerpoint/2010/main" val="410929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2" name="Shape 54">
            <a:extLst>
              <a:ext uri="{FF2B5EF4-FFF2-40B4-BE49-F238E27FC236}">
                <a16:creationId xmlns:a16="http://schemas.microsoft.com/office/drawing/2014/main" id="{92C78595-AB54-4D3A-9B77-D570D832ACAC}"/>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19482C76-0547-4B86-8BB4-70BAFE21E2F5}" type="slidenum">
              <a:rPr lang="en-US" altLang="en-US"/>
              <a:pPr/>
              <a:t>‹#›</a:t>
            </a:fld>
            <a:endParaRPr lang="en-US" altLang="en-US"/>
          </a:p>
        </p:txBody>
      </p:sp>
    </p:spTree>
    <p:extLst>
      <p:ext uri="{BB962C8B-B14F-4D97-AF65-F5344CB8AC3E}">
        <p14:creationId xmlns:p14="http://schemas.microsoft.com/office/powerpoint/2010/main" val="277273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anchor="ctr"/>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 name="Shape 19">
            <a:extLst>
              <a:ext uri="{FF2B5EF4-FFF2-40B4-BE49-F238E27FC236}">
                <a16:creationId xmlns:a16="http://schemas.microsoft.com/office/drawing/2014/main" id="{8AD7917F-A4CB-4830-9D28-27C0042BE7A5}"/>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84E8B6EE-4263-4E71-8753-481745491539}" type="slidenum">
              <a:rPr lang="en-US" altLang="en-US"/>
              <a:pPr/>
              <a:t>‹#›</a:t>
            </a:fld>
            <a:endParaRPr lang="en-US" altLang="en-US"/>
          </a:p>
        </p:txBody>
      </p:sp>
    </p:spTree>
    <p:extLst>
      <p:ext uri="{BB962C8B-B14F-4D97-AF65-F5344CB8AC3E}">
        <p14:creationId xmlns:p14="http://schemas.microsoft.com/office/powerpoint/2010/main" val="208823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23">
            <a:extLst>
              <a:ext uri="{FF2B5EF4-FFF2-40B4-BE49-F238E27FC236}">
                <a16:creationId xmlns:a16="http://schemas.microsoft.com/office/drawing/2014/main" id="{31C771F6-55D3-4F30-9D9B-C5062CEAE6F6}"/>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C7DC5315-6DE6-4416-AFF6-AB6944810F31}" type="slidenum">
              <a:rPr lang="en-US" altLang="en-US"/>
              <a:pPr/>
              <a:t>‹#›</a:t>
            </a:fld>
            <a:endParaRPr lang="en-US" altLang="en-US"/>
          </a:p>
        </p:txBody>
      </p:sp>
    </p:spTree>
    <p:extLst>
      <p:ext uri="{BB962C8B-B14F-4D97-AF65-F5344CB8AC3E}">
        <p14:creationId xmlns:p14="http://schemas.microsoft.com/office/powerpoint/2010/main" val="335765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 name="Shape 28">
            <a:extLst>
              <a:ext uri="{FF2B5EF4-FFF2-40B4-BE49-F238E27FC236}">
                <a16:creationId xmlns:a16="http://schemas.microsoft.com/office/drawing/2014/main" id="{2A422C0E-15FB-4D80-AE21-42DBE2781D3C}"/>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9C635E65-A6EC-4919-B129-9A4B490C43E0}" type="slidenum">
              <a:rPr lang="en-US" altLang="en-US"/>
              <a:pPr/>
              <a:t>‹#›</a:t>
            </a:fld>
            <a:endParaRPr lang="en-US" altLang="en-US"/>
          </a:p>
        </p:txBody>
      </p:sp>
    </p:spTree>
    <p:extLst>
      <p:ext uri="{BB962C8B-B14F-4D97-AF65-F5344CB8AC3E}">
        <p14:creationId xmlns:p14="http://schemas.microsoft.com/office/powerpoint/2010/main" val="182850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 name="Shape 31">
            <a:extLst>
              <a:ext uri="{FF2B5EF4-FFF2-40B4-BE49-F238E27FC236}">
                <a16:creationId xmlns:a16="http://schemas.microsoft.com/office/drawing/2014/main" id="{FE5AB44B-D53A-4E2E-B682-8B3068764395}"/>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53FCC323-67B0-442A-8678-1F0324110DC7}" type="slidenum">
              <a:rPr lang="en-US" altLang="en-US"/>
              <a:pPr/>
              <a:t>‹#›</a:t>
            </a:fld>
            <a:endParaRPr lang="en-US" altLang="en-US"/>
          </a:p>
        </p:txBody>
      </p:sp>
    </p:spTree>
    <p:extLst>
      <p:ext uri="{BB962C8B-B14F-4D97-AF65-F5344CB8AC3E}">
        <p14:creationId xmlns:p14="http://schemas.microsoft.com/office/powerpoint/2010/main" val="424054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anchor="b"/>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 name="Shape 35">
            <a:extLst>
              <a:ext uri="{FF2B5EF4-FFF2-40B4-BE49-F238E27FC236}">
                <a16:creationId xmlns:a16="http://schemas.microsoft.com/office/drawing/2014/main" id="{B1E94ECB-6FEA-4016-A613-01CDCA8694A7}"/>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56585AC8-7267-4CF1-9BF4-297D32F494E2}" type="slidenum">
              <a:rPr lang="en-US" altLang="en-US"/>
              <a:pPr/>
              <a:t>‹#›</a:t>
            </a:fld>
            <a:endParaRPr lang="en-US" altLang="en-US"/>
          </a:p>
        </p:txBody>
      </p:sp>
    </p:spTree>
    <p:extLst>
      <p:ext uri="{BB962C8B-B14F-4D97-AF65-F5344CB8AC3E}">
        <p14:creationId xmlns:p14="http://schemas.microsoft.com/office/powerpoint/2010/main" val="134101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tx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anchor="ctr"/>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 name="Shape 38">
            <a:extLst>
              <a:ext uri="{FF2B5EF4-FFF2-40B4-BE49-F238E27FC236}">
                <a16:creationId xmlns:a16="http://schemas.microsoft.com/office/drawing/2014/main" id="{E0ACBFAC-74E1-446F-9D29-CC19A2F3DE8D}"/>
              </a:ext>
            </a:extLst>
          </p:cNvPr>
          <p:cNvSpPr txBox="1">
            <a:spLocks noGrp="1"/>
          </p:cNvSpPr>
          <p:nvPr>
            <p:ph type="sldNum" idx="10"/>
          </p:nvPr>
        </p:nvSpPr>
        <p:spPr/>
        <p:txBody>
          <a:bodyPr/>
          <a:lstStyle>
            <a:lvl1pPr algn="l">
              <a:defRPr sz="1400">
                <a:solidFill>
                  <a:srgbClr val="37474F"/>
                </a:solidFill>
                <a:latin typeface="Arial" panose="020B0604020202020204" pitchFamily="34" charset="0"/>
                <a:sym typeface="Arial" panose="020B0604020202020204" pitchFamily="34" charset="0"/>
              </a:defRPr>
            </a:lvl1pPr>
          </a:lstStyle>
          <a:p>
            <a:fld id="{C24D5E85-9691-4F06-8471-2F3EBC2023A2}" type="slidenum">
              <a:rPr lang="en-US" altLang="en-US"/>
              <a:pPr/>
              <a:t>‹#›</a:t>
            </a:fld>
            <a:endParaRPr lang="en-US" altLang="en-US"/>
          </a:p>
        </p:txBody>
      </p:sp>
    </p:spTree>
    <p:extLst>
      <p:ext uri="{BB962C8B-B14F-4D97-AF65-F5344CB8AC3E}">
        <p14:creationId xmlns:p14="http://schemas.microsoft.com/office/powerpoint/2010/main" val="348224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5" name="Shape 40">
            <a:extLst>
              <a:ext uri="{FF2B5EF4-FFF2-40B4-BE49-F238E27FC236}">
                <a16:creationId xmlns:a16="http://schemas.microsoft.com/office/drawing/2014/main" id="{62D093C8-9124-448D-B148-2D9DDA382E6A}"/>
              </a:ext>
            </a:extLst>
          </p:cNvPr>
          <p:cNvSpPr>
            <a:spLocks noChangeArrowheads="1"/>
          </p:cNvSpPr>
          <p:nvPr/>
        </p:nvSpPr>
        <p:spPr bwMode="auto">
          <a:xfrm>
            <a:off x="4572000" y="0"/>
            <a:ext cx="4572000" cy="5143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cxnSp>
        <p:nvCxnSpPr>
          <p:cNvPr id="6" name="Shape 41">
            <a:extLst>
              <a:ext uri="{FF2B5EF4-FFF2-40B4-BE49-F238E27FC236}">
                <a16:creationId xmlns:a16="http://schemas.microsoft.com/office/drawing/2014/main" id="{5E697994-C611-48F9-9B81-AB77B3D10455}"/>
              </a:ext>
            </a:extLst>
          </p:cNvPr>
          <p:cNvCxnSpPr>
            <a:cxnSpLocks noChangeShapeType="1"/>
          </p:cNvCxnSpPr>
          <p:nvPr/>
        </p:nvCxnSpPr>
        <p:spPr bwMode="auto">
          <a:xfrm>
            <a:off x="5029200" y="4495800"/>
            <a:ext cx="468313" cy="0"/>
          </a:xfrm>
          <a:prstGeom prst="straightConnector1">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2" name="Shape 42"/>
          <p:cNvSpPr txBox="1">
            <a:spLocks noGrp="1"/>
          </p:cNvSpPr>
          <p:nvPr>
            <p:ph type="title"/>
          </p:nvPr>
        </p:nvSpPr>
        <p:spPr>
          <a:xfrm>
            <a:off x="265500" y="1081400"/>
            <a:ext cx="4045200" cy="1710300"/>
          </a:xfrm>
          <a:prstGeom prst="rect">
            <a:avLst/>
          </a:prstGeom>
        </p:spPr>
        <p:txBody>
          <a:bodyPr anchor="b"/>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anchor="ctr"/>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7" name="Shape 45">
            <a:extLst>
              <a:ext uri="{FF2B5EF4-FFF2-40B4-BE49-F238E27FC236}">
                <a16:creationId xmlns:a16="http://schemas.microsoft.com/office/drawing/2014/main" id="{16F66660-F9D0-44DA-9DF7-85604FD4B50E}"/>
              </a:ext>
            </a:extLst>
          </p:cNvPr>
          <p:cNvSpPr txBox="1">
            <a:spLocks noGrp="1"/>
          </p:cNvSpPr>
          <p:nvPr>
            <p:ph type="sldNum" idx="10"/>
          </p:nvPr>
        </p:nvSpPr>
        <p:spPr/>
        <p:txBody>
          <a:bodyPr/>
          <a:lstStyle>
            <a:lvl1pPr algn="l">
              <a:defRPr sz="1400">
                <a:solidFill>
                  <a:srgbClr val="37474F"/>
                </a:solidFill>
                <a:latin typeface="Arial" panose="020B0604020202020204" pitchFamily="34" charset="0"/>
                <a:sym typeface="Arial" panose="020B0604020202020204" pitchFamily="34" charset="0"/>
              </a:defRPr>
            </a:lvl1pPr>
          </a:lstStyle>
          <a:p>
            <a:fld id="{BC24F5C9-ED12-4131-BCDB-59B8E31EFEFB}" type="slidenum">
              <a:rPr lang="en-US" altLang="en-US"/>
              <a:pPr/>
              <a:t>‹#›</a:t>
            </a:fld>
            <a:endParaRPr lang="en-US" altLang="en-US"/>
          </a:p>
        </p:txBody>
      </p:sp>
    </p:spTree>
    <p:extLst>
      <p:ext uri="{BB962C8B-B14F-4D97-AF65-F5344CB8AC3E}">
        <p14:creationId xmlns:p14="http://schemas.microsoft.com/office/powerpoint/2010/main" val="36768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anchor="ctr"/>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3" name="Shape 48">
            <a:extLst>
              <a:ext uri="{FF2B5EF4-FFF2-40B4-BE49-F238E27FC236}">
                <a16:creationId xmlns:a16="http://schemas.microsoft.com/office/drawing/2014/main" id="{1376DC76-B75E-4F8B-BDBC-EC92453A1C31}"/>
              </a:ext>
            </a:extLst>
          </p:cNvPr>
          <p:cNvSpPr txBox="1">
            <a:spLocks noGrp="1"/>
          </p:cNvSpPr>
          <p:nvPr>
            <p:ph type="sldNum" idx="10"/>
          </p:nvPr>
        </p:nvSpPr>
        <p:spPr/>
        <p:txBody>
          <a:bodyPr/>
          <a:lstStyle>
            <a:lvl1pPr algn="l">
              <a:defRPr sz="1400">
                <a:solidFill>
                  <a:srgbClr val="000000"/>
                </a:solidFill>
                <a:latin typeface="Arial" panose="020B0604020202020204" pitchFamily="34" charset="0"/>
                <a:sym typeface="Arial" panose="020B0604020202020204" pitchFamily="34" charset="0"/>
              </a:defRPr>
            </a:lvl1pPr>
          </a:lstStyle>
          <a:p>
            <a:fld id="{9D929C96-27C3-4E21-BB1D-9C6FCB7A0DB6}" type="slidenum">
              <a:rPr lang="en-US" altLang="en-US"/>
              <a:pPr/>
              <a:t>‹#›</a:t>
            </a:fld>
            <a:endParaRPr lang="en-US" altLang="en-US"/>
          </a:p>
        </p:txBody>
      </p:sp>
    </p:spTree>
    <p:extLst>
      <p:ext uri="{BB962C8B-B14F-4D97-AF65-F5344CB8AC3E}">
        <p14:creationId xmlns:p14="http://schemas.microsoft.com/office/powerpoint/2010/main" val="241920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bg1"/>
        </a:solidFill>
        <a:effectLst/>
      </p:bgPr>
    </p:bg>
    <p:spTree>
      <p:nvGrpSpPr>
        <p:cNvPr id="1" name=""/>
        <p:cNvGrpSpPr/>
        <p:nvPr/>
      </p:nvGrpSpPr>
      <p:grpSpPr>
        <a:xfrm>
          <a:off x="0" y="0"/>
          <a:ext cx="0" cy="0"/>
          <a:chOff x="0" y="0"/>
          <a:chExt cx="0" cy="0"/>
        </a:xfrm>
      </p:grpSpPr>
      <p:sp>
        <p:nvSpPr>
          <p:cNvPr id="1026" name="Shape 6">
            <a:extLst>
              <a:ext uri="{FF2B5EF4-FFF2-40B4-BE49-F238E27FC236}">
                <a16:creationId xmlns:a16="http://schemas.microsoft.com/office/drawing/2014/main" id="{939E3799-47EB-4C5A-A3AA-A447F19E177D}"/>
              </a:ext>
            </a:extLst>
          </p:cNvPr>
          <p:cNvSpPr txBox="1">
            <a:spLocks noGrp="1"/>
          </p:cNvSpPr>
          <p:nvPr>
            <p:ph type="title"/>
          </p:nvPr>
        </p:nvSpPr>
        <p:spPr bwMode="auto">
          <a:xfrm>
            <a:off x="311150" y="444500"/>
            <a:ext cx="8521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a16="http://schemas.microsoft.com/office/drawing/2014/main" id="{BE7E1281-178D-4450-BA9E-2DBD4C89416C}"/>
              </a:ext>
            </a:extLst>
          </p:cNvPr>
          <p:cNvSpPr txBox="1">
            <a:spLocks noGrp="1"/>
          </p:cNvSpPr>
          <p:nvPr>
            <p:ph type="body" idx="1"/>
          </p:nvPr>
        </p:nvSpPr>
        <p:spPr bwMode="auto">
          <a:xfrm>
            <a:off x="311150" y="1152525"/>
            <a:ext cx="8521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Shape 8">
            <a:extLst>
              <a:ext uri="{FF2B5EF4-FFF2-40B4-BE49-F238E27FC236}">
                <a16:creationId xmlns:a16="http://schemas.microsoft.com/office/drawing/2014/main" id="{0BBB5FF9-4166-4E13-ABDC-2E47F99CA180}"/>
              </a:ext>
            </a:extLst>
          </p:cNvPr>
          <p:cNvSpPr txBox="1">
            <a:spLocks noGrp="1"/>
          </p:cNvSpPr>
          <p:nvPr>
            <p:ph type="sldNum" idx="12"/>
          </p:nvPr>
        </p:nvSpPr>
        <p:spPr bwMode="auto">
          <a:xfrm>
            <a:off x="8489950" y="4681538"/>
            <a:ext cx="549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1000">
                <a:solidFill>
                  <a:srgbClr val="CACACA"/>
                </a:solidFill>
                <a:latin typeface="Average" charset="0"/>
                <a:sym typeface="Average" charset="0"/>
              </a:defRPr>
            </a:lvl1pPr>
          </a:lstStyle>
          <a:p>
            <a:fld id="{976A8CA1-6E21-4FE7-8376-4235C88F473B}"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Chest_trauma" TargetMode="External"/><Relationship Id="rId3" Type="http://schemas.openxmlformats.org/officeDocument/2006/relationships/hyperlink" Target="https://en.wikipedia.org/wiki/Blood" TargetMode="External"/><Relationship Id="rId7" Type="http://schemas.openxmlformats.org/officeDocument/2006/relationships/hyperlink" Target="https://en.wikipedia.org/wiki/Myocardial_infarc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en.wikipedia.org/wiki/Myocardium" TargetMode="External"/><Relationship Id="rId11" Type="http://schemas.openxmlformats.org/officeDocument/2006/relationships/image" Target="../media/image6.png"/><Relationship Id="rId5" Type="http://schemas.openxmlformats.org/officeDocument/2006/relationships/hyperlink" Target="https://en.wikipedia.org/wiki/Heart" TargetMode="External"/><Relationship Id="rId10" Type="http://schemas.openxmlformats.org/officeDocument/2006/relationships/image" Target="../media/image5.png"/><Relationship Id="rId4" Type="http://schemas.openxmlformats.org/officeDocument/2006/relationships/hyperlink" Target="https://en.wikipedia.org/wiki/Pericardium" TargetMode="External"/><Relationship Id="rId9" Type="http://schemas.openxmlformats.org/officeDocument/2006/relationships/hyperlink" Target="https://en.wikipedia.org/wiki/Anticoagulant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Systole_(medicine)" TargetMode="External"/><Relationship Id="rId3" Type="http://schemas.openxmlformats.org/officeDocument/2006/relationships/hyperlink" Target="https://en.wikipedia.org/wiki/Medical_sign" TargetMode="External"/><Relationship Id="rId7" Type="http://schemas.openxmlformats.org/officeDocument/2006/relationships/hyperlink" Target="https://en.wikipedia.org/wiki/Heart_sound"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en.wikipedia.org/wiki/Auscultation" TargetMode="External"/><Relationship Id="rId5" Type="http://schemas.openxmlformats.org/officeDocument/2006/relationships/hyperlink" Target="https://en.wikipedia.org/wiki/Pericarditis" TargetMode="External"/><Relationship Id="rId10" Type="http://schemas.openxmlformats.org/officeDocument/2006/relationships/image" Target="../media/image7.png"/><Relationship Id="rId4" Type="http://schemas.openxmlformats.org/officeDocument/2006/relationships/hyperlink" Target="https://en.wikipedia.org/wiki/Medical_diagnosis" TargetMode="External"/><Relationship Id="rId9" Type="http://schemas.openxmlformats.org/officeDocument/2006/relationships/hyperlink" Target="https://en.wikipedia.org/wiki/Diasto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9">
            <a:extLst>
              <a:ext uri="{FF2B5EF4-FFF2-40B4-BE49-F238E27FC236}">
                <a16:creationId xmlns:a16="http://schemas.microsoft.com/office/drawing/2014/main" id="{C5CBA3D7-1A6E-4185-952C-717F58EBA837}"/>
              </a:ext>
            </a:extLst>
          </p:cNvPr>
          <p:cNvSpPr txBox="1">
            <a:spLocks noGrp="1"/>
          </p:cNvSpPr>
          <p:nvPr>
            <p:ph type="ctrTitle"/>
          </p:nvPr>
        </p:nvSpPr>
        <p:spPr>
          <a:xfrm>
            <a:off x="671513" y="990600"/>
            <a:ext cx="7800975" cy="1730375"/>
          </a:xfrm>
        </p:spPr>
        <p:txBody>
          <a:bodyPr/>
          <a:lstStyle/>
          <a:p>
            <a:pPr eaLnBrk="1" hangingPunct="1">
              <a:spcBef>
                <a:spcPct val="0"/>
              </a:spcBef>
              <a:buClr>
                <a:srgbClr val="FFFFFF"/>
              </a:buClr>
              <a:buSzTx/>
              <a:buFont typeface="Oswald" charset="0"/>
              <a:buNone/>
            </a:pPr>
            <a:r>
              <a:rPr lang="en-US" altLang="en-US">
                <a:solidFill>
                  <a:srgbClr val="FFFFFF"/>
                </a:solidFill>
                <a:latin typeface="Oswald" charset="0"/>
                <a:cs typeface="Arial" panose="020B0604020202020204" pitchFamily="34" charset="0"/>
                <a:sym typeface="Oswald" charset="0"/>
              </a:rPr>
              <a:t>All Things Heart</a:t>
            </a:r>
          </a:p>
        </p:txBody>
      </p:sp>
      <p:sp>
        <p:nvSpPr>
          <p:cNvPr id="13315" name="Shape 60">
            <a:extLst>
              <a:ext uri="{FF2B5EF4-FFF2-40B4-BE49-F238E27FC236}">
                <a16:creationId xmlns:a16="http://schemas.microsoft.com/office/drawing/2014/main" id="{63A74A2F-985A-42BD-89BF-FACB7E2172C7}"/>
              </a:ext>
            </a:extLst>
          </p:cNvPr>
          <p:cNvSpPr txBox="1">
            <a:spLocks noGrp="1"/>
          </p:cNvSpPr>
          <p:nvPr>
            <p:ph type="subTitle" idx="1"/>
          </p:nvPr>
        </p:nvSpPr>
        <p:spPr>
          <a:xfrm>
            <a:off x="671513" y="3175000"/>
            <a:ext cx="7800975" cy="792163"/>
          </a:xfrm>
        </p:spPr>
        <p:txBody>
          <a:bodyPr/>
          <a:lstStyle/>
          <a:p>
            <a:pPr eaLnBrk="1" hangingPunct="1">
              <a:spcBef>
                <a:spcPct val="0"/>
              </a:spcBef>
              <a:spcAft>
                <a:spcPct val="0"/>
              </a:spcAft>
              <a:buClr>
                <a:srgbClr val="CACACA"/>
              </a:buClr>
              <a:buSzTx/>
              <a:buFont typeface="Average" charset="0"/>
              <a:buNone/>
            </a:pPr>
            <a:endParaRPr lang="en-US" altLang="en-US">
              <a:solidFill>
                <a:srgbClr val="CACACA"/>
              </a:solidFill>
              <a:latin typeface="Average" charset="0"/>
              <a:cs typeface="Arial" panose="020B0604020202020204" pitchFamily="34" charset="0"/>
              <a:sym typeface="Average"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32">
            <a:extLst>
              <a:ext uri="{FF2B5EF4-FFF2-40B4-BE49-F238E27FC236}">
                <a16:creationId xmlns:a16="http://schemas.microsoft.com/office/drawing/2014/main" id="{5F6131C6-3651-4B33-89B5-CAB1BE9CB0A5}"/>
              </a:ext>
            </a:extLst>
          </p:cNvPr>
          <p:cNvSpPr txBox="1">
            <a:spLocks noGrp="1"/>
          </p:cNvSpPr>
          <p:nvPr>
            <p:ph type="title"/>
          </p:nvPr>
        </p:nvSpPr>
        <p:spPr>
          <a:xfrm>
            <a:off x="311150" y="306388"/>
            <a:ext cx="8521700" cy="573087"/>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Annulus Fibrosus </a:t>
            </a:r>
          </a:p>
        </p:txBody>
      </p:sp>
      <p:sp>
        <p:nvSpPr>
          <p:cNvPr id="133" name="Shape 133">
            <a:extLst>
              <a:ext uri="{FF2B5EF4-FFF2-40B4-BE49-F238E27FC236}">
                <a16:creationId xmlns:a16="http://schemas.microsoft.com/office/drawing/2014/main" id="{8847497F-384C-466F-B274-F8F871CCF2D6}"/>
              </a:ext>
            </a:extLst>
          </p:cNvPr>
          <p:cNvSpPr txBox="1">
            <a:spLocks noGrp="1"/>
          </p:cNvSpPr>
          <p:nvPr>
            <p:ph type="body" idx="1"/>
          </p:nvPr>
        </p:nvSpPr>
        <p:spPr>
          <a:xfrm>
            <a:off x="311150" y="965200"/>
            <a:ext cx="4556125" cy="3646488"/>
          </a:xfrm>
        </p:spPr>
        <p:txBody>
          <a:bodyPr>
            <a:noAutofit/>
          </a:bodyPr>
          <a:lstStyle/>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Ringlike structure; the base of the heart valve that supports the leaflets of the 4 heart valves. </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Right: Annulus Fibrosus Dexter Cordis</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Left: Annulus Fibrosus Sinister Cordis</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Contains collagen proteins within the rings which are impermeable to electrical propagation.</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Serves as attachment of the atria and ventricles’ muscular fibers, as well as the bicuspid and tricuspid valves.</a:t>
            </a:r>
          </a:p>
          <a:p>
            <a:pPr eaLnBrk="1" fontAlgn="auto" hangingPunct="1">
              <a:lnSpc>
                <a:spcPct val="115000"/>
              </a:lnSpc>
              <a:spcAft>
                <a:spcPts val="1600"/>
              </a:spcAft>
              <a:buClr>
                <a:schemeClr val="accent3"/>
              </a:buClr>
              <a:buSzPct val="100000"/>
              <a:buFont typeface="Average"/>
              <a:buNone/>
              <a:defRPr/>
            </a:pPr>
            <a:endParaRPr sz="1800" dirty="0">
              <a:solidFill>
                <a:schemeClr val="accent3"/>
              </a:solidFill>
              <a:latin typeface="Average"/>
              <a:ea typeface="Average"/>
              <a:cs typeface="Average"/>
              <a:sym typeface="Average"/>
            </a:endParaRPr>
          </a:p>
        </p:txBody>
      </p:sp>
      <p:pic>
        <p:nvPicPr>
          <p:cNvPr id="22532" name="Shape 134" descr="Image result for annulus fibrosus heart">
            <a:extLst>
              <a:ext uri="{FF2B5EF4-FFF2-40B4-BE49-F238E27FC236}">
                <a16:creationId xmlns:a16="http://schemas.microsoft.com/office/drawing/2014/main" id="{01B0D274-E5D1-4FDE-9F70-00D2C7DACE3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650875"/>
            <a:ext cx="35655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39">
            <a:extLst>
              <a:ext uri="{FF2B5EF4-FFF2-40B4-BE49-F238E27FC236}">
                <a16:creationId xmlns:a16="http://schemas.microsoft.com/office/drawing/2014/main" id="{CA26D449-0E82-497F-A6AC-74CB4F2B90A1}"/>
              </a:ext>
            </a:extLst>
          </p:cNvPr>
          <p:cNvSpPr txBox="1">
            <a:spLocks noGrp="1"/>
          </p:cNvSpPr>
          <p:nvPr>
            <p:ph type="title"/>
          </p:nvPr>
        </p:nvSpPr>
        <p:spPr>
          <a:xfrm>
            <a:off x="274638" y="68263"/>
            <a:ext cx="3522662" cy="573087"/>
          </a:xfrm>
        </p:spPr>
        <p:txBody>
          <a:bodyPr/>
          <a:lstStyle/>
          <a:p>
            <a:pPr eaLnBrk="1" hangingPunct="1">
              <a:spcBef>
                <a:spcPct val="0"/>
              </a:spcBef>
              <a:buClr>
                <a:srgbClr val="FFFFFF"/>
              </a:buClr>
              <a:buFont typeface="Oswald" charset="0"/>
              <a:buNone/>
            </a:pPr>
            <a:r>
              <a:rPr lang="en-US" altLang="en-US" sz="3000" u="sng">
                <a:solidFill>
                  <a:srgbClr val="FFFFFF"/>
                </a:solidFill>
                <a:latin typeface="Arial" panose="020B0604020202020204" pitchFamily="34" charset="0"/>
                <a:cs typeface="Arial" panose="020B0604020202020204" pitchFamily="34" charset="0"/>
              </a:rPr>
              <a:t>Fossa Ovalis</a:t>
            </a:r>
          </a:p>
        </p:txBody>
      </p:sp>
      <p:sp>
        <p:nvSpPr>
          <p:cNvPr id="140" name="Shape 140">
            <a:extLst>
              <a:ext uri="{FF2B5EF4-FFF2-40B4-BE49-F238E27FC236}">
                <a16:creationId xmlns:a16="http://schemas.microsoft.com/office/drawing/2014/main" id="{8E9E7DBA-4BF3-4455-9657-573DCCA97FFC}"/>
              </a:ext>
            </a:extLst>
          </p:cNvPr>
          <p:cNvSpPr txBox="1">
            <a:spLocks noGrp="1"/>
          </p:cNvSpPr>
          <p:nvPr>
            <p:ph type="body" idx="1"/>
          </p:nvPr>
        </p:nvSpPr>
        <p:spPr>
          <a:xfrm>
            <a:off x="274638" y="711200"/>
            <a:ext cx="4491037" cy="4113213"/>
          </a:xfrm>
        </p:spPr>
        <p:txBody>
          <a:bodyPr>
            <a:noAutofit/>
          </a:bodyPr>
          <a:lstStyle/>
          <a:p>
            <a:pPr eaLnBrk="1" fontAlgn="auto" hangingPunct="1">
              <a:lnSpc>
                <a:spcPct val="90000"/>
              </a:lnSpc>
              <a:spcBef>
                <a:spcPts val="1000"/>
              </a:spcBef>
              <a:spcAft>
                <a:spcPts val="0"/>
              </a:spcAft>
              <a:buClr>
                <a:schemeClr val="accent3"/>
              </a:buClr>
              <a:buFont typeface="Average"/>
              <a:buNone/>
              <a:defRPr/>
            </a:pPr>
            <a:r>
              <a:rPr lang="en" dirty="0">
                <a:solidFill>
                  <a:srgbClr val="FFFFFF"/>
                </a:solidFill>
                <a:sym typeface="Arial"/>
              </a:rPr>
              <a:t>Foramen Ovale</a:t>
            </a:r>
          </a:p>
          <a:p>
            <a:pPr marL="457200" indent="-304800" eaLnBrk="1" fontAlgn="auto" hangingPunct="1">
              <a:lnSpc>
                <a:spcPct val="90000"/>
              </a:lnSpc>
              <a:spcBef>
                <a:spcPts val="1000"/>
              </a:spcBef>
              <a:spcAft>
                <a:spcPts val="0"/>
              </a:spcAft>
              <a:buClr>
                <a:srgbClr val="FFFFFF"/>
              </a:buClr>
              <a:buFont typeface="Arial"/>
              <a:buChar char="-"/>
              <a:defRPr/>
            </a:pPr>
            <a:r>
              <a:rPr lang="en" sz="1100" dirty="0">
                <a:solidFill>
                  <a:srgbClr val="FFFFFF"/>
                </a:solidFill>
                <a:sym typeface="Arial"/>
              </a:rPr>
              <a:t>Foramen Ovale is a small hole that is present in the heart of a fetus but closes and becomes the Fossa Ovalis after birth.</a:t>
            </a:r>
          </a:p>
          <a:p>
            <a:pPr marL="457200" indent="-304800" eaLnBrk="1" fontAlgn="auto" hangingPunct="1">
              <a:lnSpc>
                <a:spcPct val="90000"/>
              </a:lnSpc>
              <a:spcBef>
                <a:spcPts val="1000"/>
              </a:spcBef>
              <a:spcAft>
                <a:spcPts val="0"/>
              </a:spcAft>
              <a:buClr>
                <a:srgbClr val="FFFFFF"/>
              </a:buClr>
              <a:buFont typeface="Arial"/>
              <a:buChar char="-"/>
              <a:defRPr/>
            </a:pPr>
            <a:r>
              <a:rPr lang="en" sz="1100" dirty="0">
                <a:solidFill>
                  <a:srgbClr val="FFFFFF"/>
                </a:solidFill>
                <a:sym typeface="Arial"/>
              </a:rPr>
              <a:t>Before a baby is born, it does not use its lungs to get blood rich in oxygen. Instead, this blood comes from the mother’s placenta and is delivered through the umbilical cord. </a:t>
            </a:r>
          </a:p>
          <a:p>
            <a:pPr marL="457200" indent="-304800" eaLnBrk="1" fontAlgn="auto" hangingPunct="1">
              <a:lnSpc>
                <a:spcPct val="90000"/>
              </a:lnSpc>
              <a:spcBef>
                <a:spcPts val="1000"/>
              </a:spcBef>
              <a:spcAft>
                <a:spcPts val="0"/>
              </a:spcAft>
              <a:buClr>
                <a:srgbClr val="FFFFFF"/>
              </a:buClr>
              <a:buFont typeface="Arial"/>
              <a:buChar char="-"/>
              <a:defRPr/>
            </a:pPr>
            <a:r>
              <a:rPr lang="en" sz="1100" dirty="0">
                <a:solidFill>
                  <a:srgbClr val="FFFFFF"/>
                </a:solidFill>
                <a:sym typeface="Arial"/>
              </a:rPr>
              <a:t>The foramen ovale makes it possible for the blood to go from the veins to the right side of the fetus’ heart, and then directly to the left side of the heart.</a:t>
            </a:r>
          </a:p>
          <a:p>
            <a:pPr marL="457200" indent="-304800" eaLnBrk="1" fontAlgn="auto" hangingPunct="1">
              <a:lnSpc>
                <a:spcPct val="90000"/>
              </a:lnSpc>
              <a:spcBef>
                <a:spcPts val="1000"/>
              </a:spcBef>
              <a:spcAft>
                <a:spcPts val="0"/>
              </a:spcAft>
              <a:buClr>
                <a:srgbClr val="FFFFFF"/>
              </a:buClr>
              <a:buFont typeface="Arial"/>
              <a:buChar char="-"/>
              <a:defRPr/>
            </a:pPr>
            <a:r>
              <a:rPr lang="en" sz="1100" dirty="0">
                <a:solidFill>
                  <a:srgbClr val="FFFFFF"/>
                </a:solidFill>
                <a:sym typeface="Arial"/>
              </a:rPr>
              <a:t>During the embryonic development, the blood must pass through the open Foramen Ovale from right to the left directly.</a:t>
            </a:r>
          </a:p>
          <a:p>
            <a:pPr eaLnBrk="1" fontAlgn="auto" hangingPunct="1">
              <a:lnSpc>
                <a:spcPct val="90000"/>
              </a:lnSpc>
              <a:spcBef>
                <a:spcPts val="1000"/>
              </a:spcBef>
              <a:spcAft>
                <a:spcPts val="0"/>
              </a:spcAft>
              <a:buClr>
                <a:schemeClr val="accent3"/>
              </a:buClr>
              <a:buFont typeface="Average"/>
              <a:buNone/>
              <a:defRPr/>
            </a:pPr>
            <a:r>
              <a:rPr lang="en" dirty="0">
                <a:solidFill>
                  <a:srgbClr val="FFFFFF"/>
                </a:solidFill>
                <a:sym typeface="Arial"/>
              </a:rPr>
              <a:t>Fossa Ovalis</a:t>
            </a:r>
          </a:p>
          <a:p>
            <a:pPr marL="457200" indent="-304800" eaLnBrk="1" fontAlgn="auto" hangingPunct="1">
              <a:lnSpc>
                <a:spcPct val="90000"/>
              </a:lnSpc>
              <a:spcBef>
                <a:spcPts val="1000"/>
              </a:spcBef>
              <a:spcAft>
                <a:spcPts val="0"/>
              </a:spcAft>
              <a:buClr>
                <a:srgbClr val="FFFFFF"/>
              </a:buClr>
              <a:buFont typeface="Arial"/>
              <a:buChar char="-"/>
              <a:defRPr/>
            </a:pPr>
            <a:r>
              <a:rPr lang="en" sz="1100" dirty="0">
                <a:solidFill>
                  <a:srgbClr val="FFFFFF"/>
                </a:solidFill>
                <a:sym typeface="Arial"/>
              </a:rPr>
              <a:t>Depression of the right atrium of the heart.</a:t>
            </a:r>
          </a:p>
          <a:p>
            <a:pPr marL="457200" indent="-304800" eaLnBrk="1" fontAlgn="auto" hangingPunct="1">
              <a:lnSpc>
                <a:spcPct val="90000"/>
              </a:lnSpc>
              <a:spcBef>
                <a:spcPts val="1000"/>
              </a:spcBef>
              <a:spcAft>
                <a:spcPts val="0"/>
              </a:spcAft>
              <a:buClr>
                <a:srgbClr val="FFFFFF"/>
              </a:buClr>
              <a:buFont typeface="Arial"/>
              <a:buChar char="-"/>
              <a:defRPr/>
            </a:pPr>
            <a:r>
              <a:rPr lang="en" sz="1100" dirty="0">
                <a:solidFill>
                  <a:srgbClr val="FFFFFF"/>
                </a:solidFill>
                <a:sym typeface="Arial"/>
              </a:rPr>
              <a:t>After closing, it enables respiration and circulation independent from the mother.</a:t>
            </a:r>
          </a:p>
          <a:p>
            <a:pPr marL="457200" indent="-304800" eaLnBrk="1" fontAlgn="auto" hangingPunct="1">
              <a:lnSpc>
                <a:spcPct val="90000"/>
              </a:lnSpc>
              <a:spcBef>
                <a:spcPts val="1000"/>
              </a:spcBef>
              <a:spcAft>
                <a:spcPts val="0"/>
              </a:spcAft>
              <a:buClr>
                <a:srgbClr val="FFFFFF"/>
              </a:buClr>
              <a:buFont typeface="Arial"/>
              <a:buChar char="-"/>
              <a:defRPr/>
            </a:pPr>
            <a:r>
              <a:rPr lang="en" sz="1100" dirty="0">
                <a:solidFill>
                  <a:srgbClr val="FFFFFF"/>
                </a:solidFill>
                <a:sym typeface="Arial"/>
              </a:rPr>
              <a:t>Helps the body distribute the oxygenated blood in the body through lungs.</a:t>
            </a:r>
          </a:p>
        </p:txBody>
      </p:sp>
      <p:pic>
        <p:nvPicPr>
          <p:cNvPr id="23556" name="Shape 141">
            <a:extLst>
              <a:ext uri="{FF2B5EF4-FFF2-40B4-BE49-F238E27FC236}">
                <a16:creationId xmlns:a16="http://schemas.microsoft.com/office/drawing/2014/main" id="{494DAF56-F5DD-4C56-A0AD-ECA8DA66419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363" y="258763"/>
            <a:ext cx="23907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Shape 142">
            <a:extLst>
              <a:ext uri="{FF2B5EF4-FFF2-40B4-BE49-F238E27FC236}">
                <a16:creationId xmlns:a16="http://schemas.microsoft.com/office/drawing/2014/main" id="{C9E28A76-75FE-4372-88CD-8BF531EFFAC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350" y="2801938"/>
            <a:ext cx="225425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58" name="Shape 143">
            <a:extLst>
              <a:ext uri="{FF2B5EF4-FFF2-40B4-BE49-F238E27FC236}">
                <a16:creationId xmlns:a16="http://schemas.microsoft.com/office/drawing/2014/main" id="{17FBE2F5-8EC1-47D2-9D18-25397CF1B490}"/>
              </a:ext>
            </a:extLst>
          </p:cNvPr>
          <p:cNvCxnSpPr>
            <a:cxnSpLocks noChangeShapeType="1"/>
            <a:endCxn id="23559" idx="1"/>
          </p:cNvCxnSpPr>
          <p:nvPr/>
        </p:nvCxnSpPr>
        <p:spPr bwMode="auto">
          <a:xfrm>
            <a:off x="5767388" y="3810000"/>
            <a:ext cx="1939925" cy="25400"/>
          </a:xfrm>
          <a:prstGeom prst="straightConnector1">
            <a:avLst/>
          </a:prstGeom>
          <a:noFill/>
          <a:ln w="9525">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559" name="Shape 144">
            <a:extLst>
              <a:ext uri="{FF2B5EF4-FFF2-40B4-BE49-F238E27FC236}">
                <a16:creationId xmlns:a16="http://schemas.microsoft.com/office/drawing/2014/main" id="{CB051773-97A1-44B2-B9EC-6130BF359626}"/>
              </a:ext>
            </a:extLst>
          </p:cNvPr>
          <p:cNvSpPr txBox="1">
            <a:spLocks noChangeArrowheads="1"/>
          </p:cNvSpPr>
          <p:nvPr/>
        </p:nvSpPr>
        <p:spPr bwMode="auto">
          <a:xfrm>
            <a:off x="7707313" y="3448050"/>
            <a:ext cx="13557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solidFill>
                  <a:srgbClr val="FF0000"/>
                </a:solidFill>
                <a:latin typeface="Average" charset="0"/>
                <a:sym typeface="Average" charset="0"/>
              </a:rPr>
              <a:t>Fossa Ovalis</a:t>
            </a:r>
          </a:p>
          <a:p>
            <a:pPr algn="ctr" eaLnBrk="1" hangingPunct="1"/>
            <a:r>
              <a:rPr lang="en-US" altLang="en-US">
                <a:solidFill>
                  <a:srgbClr val="FF0000"/>
                </a:solidFill>
                <a:latin typeface="Average" charset="0"/>
                <a:sym typeface="Average" charset="0"/>
              </a:rPr>
              <a:t>(closed)</a:t>
            </a:r>
          </a:p>
          <a:p>
            <a:pPr algn="ctr" eaLnBrk="1" hangingPunct="1"/>
            <a:r>
              <a:rPr lang="en-US" altLang="en-US" b="1">
                <a:solidFill>
                  <a:srgbClr val="FF0000"/>
                </a:solidFill>
                <a:latin typeface="Average" charset="0"/>
                <a:sym typeface="Average" charset="0"/>
              </a:rPr>
              <a:t>Normal Heart</a:t>
            </a:r>
          </a:p>
        </p:txBody>
      </p:sp>
      <p:cxnSp>
        <p:nvCxnSpPr>
          <p:cNvPr id="23560" name="Shape 145">
            <a:extLst>
              <a:ext uri="{FF2B5EF4-FFF2-40B4-BE49-F238E27FC236}">
                <a16:creationId xmlns:a16="http://schemas.microsoft.com/office/drawing/2014/main" id="{3D40D6DC-B8CD-4F6F-9C4B-856628AE378D}"/>
              </a:ext>
            </a:extLst>
          </p:cNvPr>
          <p:cNvCxnSpPr>
            <a:cxnSpLocks noChangeShapeType="1"/>
            <a:stCxn id="23561" idx="3"/>
          </p:cNvCxnSpPr>
          <p:nvPr/>
        </p:nvCxnSpPr>
        <p:spPr bwMode="auto">
          <a:xfrm>
            <a:off x="6381750" y="990600"/>
            <a:ext cx="995363" cy="563563"/>
          </a:xfrm>
          <a:prstGeom prst="straightConnector1">
            <a:avLst/>
          </a:prstGeom>
          <a:noFill/>
          <a:ln w="9525">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561" name="Shape 146">
            <a:extLst>
              <a:ext uri="{FF2B5EF4-FFF2-40B4-BE49-F238E27FC236}">
                <a16:creationId xmlns:a16="http://schemas.microsoft.com/office/drawing/2014/main" id="{C2D272E5-7A8A-4875-81CD-0E8167AA7271}"/>
              </a:ext>
            </a:extLst>
          </p:cNvPr>
          <p:cNvSpPr txBox="1">
            <a:spLocks noChangeArrowheads="1"/>
          </p:cNvSpPr>
          <p:nvPr/>
        </p:nvSpPr>
        <p:spPr bwMode="auto">
          <a:xfrm>
            <a:off x="4832350" y="425450"/>
            <a:ext cx="1549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a:solidFill>
                  <a:srgbClr val="FF0000"/>
                </a:solidFill>
                <a:latin typeface="Average" charset="0"/>
                <a:sym typeface="Average" charset="0"/>
              </a:rPr>
              <a:t>Foramen Ovale (opened)</a:t>
            </a:r>
          </a:p>
          <a:p>
            <a:pPr algn="ctr" eaLnBrk="1" hangingPunct="1"/>
            <a:r>
              <a:rPr lang="en-US" altLang="en-US" b="1">
                <a:solidFill>
                  <a:srgbClr val="FF0000"/>
                </a:solidFill>
                <a:latin typeface="Average" charset="0"/>
                <a:sym typeface="Average" charset="0"/>
              </a:rPr>
              <a:t>Fetal Heart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51">
            <a:extLst>
              <a:ext uri="{FF2B5EF4-FFF2-40B4-BE49-F238E27FC236}">
                <a16:creationId xmlns:a16="http://schemas.microsoft.com/office/drawing/2014/main" id="{06436A61-2D9F-44ED-B8DD-5D3CE23686A3}"/>
              </a:ext>
            </a:extLst>
          </p:cNvPr>
          <p:cNvSpPr txBox="1">
            <a:spLocks noGrp="1"/>
          </p:cNvSpPr>
          <p:nvPr>
            <p:ph type="title"/>
          </p:nvPr>
        </p:nvSpPr>
        <p:spPr>
          <a:xfrm>
            <a:off x="311150" y="269875"/>
            <a:ext cx="8521700" cy="611188"/>
          </a:xfrm>
        </p:spPr>
        <p:txBody>
          <a:bodyPr/>
          <a:lstStyle/>
          <a:p>
            <a:pPr eaLnBrk="1" hangingPunct="1">
              <a:spcBef>
                <a:spcPct val="0"/>
              </a:spcBef>
              <a:buClr>
                <a:srgbClr val="FFFFFF"/>
              </a:buClr>
              <a:buFont typeface="Oswald" charset="0"/>
              <a:buNone/>
            </a:pPr>
            <a:r>
              <a:rPr lang="en-US" altLang="en-US" sz="3000">
                <a:solidFill>
                  <a:srgbClr val="FFFFFF"/>
                </a:solidFill>
                <a:latin typeface="Arial" panose="020B0604020202020204" pitchFamily="34" charset="0"/>
                <a:cs typeface="Arial" panose="020B0604020202020204" pitchFamily="34" charset="0"/>
              </a:rPr>
              <a:t>Coronary Sinus</a:t>
            </a:r>
          </a:p>
        </p:txBody>
      </p:sp>
      <p:sp>
        <p:nvSpPr>
          <p:cNvPr id="152" name="Shape 152">
            <a:extLst>
              <a:ext uri="{FF2B5EF4-FFF2-40B4-BE49-F238E27FC236}">
                <a16:creationId xmlns:a16="http://schemas.microsoft.com/office/drawing/2014/main" id="{D70BD2FF-5647-4E40-BEDF-784DF47649EB}"/>
              </a:ext>
            </a:extLst>
          </p:cNvPr>
          <p:cNvSpPr txBox="1">
            <a:spLocks noGrp="1"/>
          </p:cNvSpPr>
          <p:nvPr>
            <p:ph type="body" idx="1"/>
          </p:nvPr>
        </p:nvSpPr>
        <p:spPr>
          <a:xfrm>
            <a:off x="0" y="960438"/>
            <a:ext cx="4000500" cy="3927475"/>
          </a:xfrm>
        </p:spPr>
        <p:txBody>
          <a:bodyPr>
            <a:noAutofit/>
          </a:bodyPr>
          <a:lstStyle/>
          <a:p>
            <a:pPr marL="457200" indent="-342900" eaLnBrk="1" fontAlgn="auto" hangingPunct="1">
              <a:lnSpc>
                <a:spcPct val="90000"/>
              </a:lnSpc>
              <a:spcBef>
                <a:spcPts val="1000"/>
              </a:spcBef>
              <a:spcAft>
                <a:spcPts val="0"/>
              </a:spcAft>
              <a:buClr>
                <a:srgbClr val="FFFFFF"/>
              </a:buClr>
              <a:buFont typeface="Arial"/>
              <a:buChar char="-"/>
              <a:defRPr/>
            </a:pPr>
            <a:r>
              <a:rPr lang="en" sz="1800" dirty="0">
                <a:solidFill>
                  <a:srgbClr val="FFFFFF"/>
                </a:solidFill>
                <a:sym typeface="Arial"/>
              </a:rPr>
              <a:t>The coronary sinus is a collection of veins joined together to form a large vessel that collects blood from the myocardium.</a:t>
            </a:r>
          </a:p>
          <a:p>
            <a:pPr marL="457200" indent="-342900" eaLnBrk="1" fontAlgn="auto" hangingPunct="1">
              <a:lnSpc>
                <a:spcPct val="90000"/>
              </a:lnSpc>
              <a:spcBef>
                <a:spcPts val="1000"/>
              </a:spcBef>
              <a:spcAft>
                <a:spcPts val="0"/>
              </a:spcAft>
              <a:buClr>
                <a:srgbClr val="FFFFFF"/>
              </a:buClr>
              <a:buFont typeface="Arial"/>
              <a:buChar char="-"/>
              <a:defRPr/>
            </a:pPr>
            <a:r>
              <a:rPr lang="en" sz="1800" dirty="0">
                <a:solidFill>
                  <a:srgbClr val="FFFFFF"/>
                </a:solidFill>
                <a:sym typeface="Arial"/>
              </a:rPr>
              <a:t>Receives blood mainly from the small, middle, and great cardiac vein.</a:t>
            </a:r>
          </a:p>
          <a:p>
            <a:pPr marL="457200" indent="-342900" eaLnBrk="1" fontAlgn="auto" hangingPunct="1">
              <a:lnSpc>
                <a:spcPct val="90000"/>
              </a:lnSpc>
              <a:spcBef>
                <a:spcPts val="1000"/>
              </a:spcBef>
              <a:spcAft>
                <a:spcPts val="0"/>
              </a:spcAft>
              <a:buClr>
                <a:srgbClr val="FFFFFF"/>
              </a:buClr>
              <a:buFont typeface="Arial"/>
              <a:buChar char="-"/>
              <a:defRPr/>
            </a:pPr>
            <a:r>
              <a:rPr lang="en" sz="1800" dirty="0">
                <a:solidFill>
                  <a:srgbClr val="FFFFFF"/>
                </a:solidFill>
                <a:sym typeface="Arial"/>
              </a:rPr>
              <a:t>It delivers less-oxygenated blood to the right atrium, as do the superior and inferior vena cavae.</a:t>
            </a:r>
          </a:p>
          <a:p>
            <a:pPr marL="457200" indent="-342900" eaLnBrk="1" fontAlgn="auto" hangingPunct="1">
              <a:lnSpc>
                <a:spcPct val="90000"/>
              </a:lnSpc>
              <a:spcBef>
                <a:spcPts val="1000"/>
              </a:spcBef>
              <a:spcAft>
                <a:spcPts val="0"/>
              </a:spcAft>
              <a:buClr>
                <a:srgbClr val="FFFFFF"/>
              </a:buClr>
              <a:buFont typeface="Arial"/>
              <a:buChar char="-"/>
              <a:defRPr/>
            </a:pPr>
            <a:r>
              <a:rPr lang="en" sz="1800" dirty="0">
                <a:solidFill>
                  <a:srgbClr val="FFFFFF"/>
                </a:solidFill>
                <a:sym typeface="Arial"/>
              </a:rPr>
              <a:t>Drains all blood inside the right atrium</a:t>
            </a:r>
          </a:p>
          <a:p>
            <a:pPr eaLnBrk="1" fontAlgn="auto" hangingPunct="1">
              <a:lnSpc>
                <a:spcPct val="115000"/>
              </a:lnSpc>
              <a:spcAft>
                <a:spcPts val="1600"/>
              </a:spcAft>
              <a:buClr>
                <a:schemeClr val="accent3"/>
              </a:buClr>
              <a:buFont typeface="Average"/>
              <a:buNone/>
              <a:defRPr/>
            </a:pPr>
            <a:endParaRPr sz="1800" dirty="0">
              <a:solidFill>
                <a:srgbClr val="FFFFFF"/>
              </a:solidFill>
              <a:sym typeface="Arial"/>
            </a:endParaRPr>
          </a:p>
        </p:txBody>
      </p:sp>
      <p:pic>
        <p:nvPicPr>
          <p:cNvPr id="24580" name="Shape 153">
            <a:extLst>
              <a:ext uri="{FF2B5EF4-FFF2-40B4-BE49-F238E27FC236}">
                <a16:creationId xmlns:a16="http://schemas.microsoft.com/office/drawing/2014/main" id="{B7634A1E-DB24-4AD1-9CB3-170CCE03601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1152525"/>
            <a:ext cx="42084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158">
            <a:extLst>
              <a:ext uri="{FF2B5EF4-FFF2-40B4-BE49-F238E27FC236}">
                <a16:creationId xmlns:a16="http://schemas.microsoft.com/office/drawing/2014/main" id="{1F272F64-302D-4198-ADA9-B3D72933A77C}"/>
              </a:ext>
            </a:extLst>
          </p:cNvPr>
          <p:cNvSpPr txBox="1">
            <a:spLocks noGrp="1"/>
          </p:cNvSpPr>
          <p:nvPr>
            <p:ph type="title"/>
          </p:nvPr>
        </p:nvSpPr>
        <p:spPr>
          <a:xfrm>
            <a:off x="311150" y="444500"/>
            <a:ext cx="8521700" cy="573088"/>
          </a:xfrm>
        </p:spPr>
        <p:txBody>
          <a:bodyPr/>
          <a:lstStyle/>
          <a:p>
            <a:pPr eaLnBrk="1" hangingPunct="1">
              <a:spcBef>
                <a:spcPct val="0"/>
              </a:spcBef>
              <a:buClr>
                <a:srgbClr val="FFFFFF"/>
              </a:buClr>
              <a:buFont typeface="Oswald" charset="0"/>
              <a:buNone/>
            </a:pPr>
            <a:r>
              <a:rPr lang="en-US" altLang="en-US" sz="3600">
                <a:solidFill>
                  <a:srgbClr val="E0E0E0"/>
                </a:solidFill>
                <a:latin typeface="Calibri" panose="020F0502020204030204" pitchFamily="34" charset="0"/>
                <a:cs typeface="Arial" panose="020B0604020202020204" pitchFamily="34" charset="0"/>
                <a:sym typeface="Calibri" panose="020F0502020204030204" pitchFamily="34" charset="0"/>
              </a:rPr>
              <a:t>ATRIAL SEPTAL DEFECT: 					</a:t>
            </a:r>
            <a:br>
              <a:rPr lang="en-US" altLang="en-US" sz="3600">
                <a:solidFill>
                  <a:srgbClr val="E0E0E0"/>
                </a:solidFill>
                <a:latin typeface="Calibri" panose="020F0502020204030204" pitchFamily="34" charset="0"/>
                <a:cs typeface="Arial" panose="020B0604020202020204" pitchFamily="34" charset="0"/>
                <a:sym typeface="Calibri" panose="020F0502020204030204" pitchFamily="34" charset="0"/>
              </a:rPr>
            </a:br>
            <a:br>
              <a:rPr lang="en-US" altLang="en-US" sz="1800">
                <a:solidFill>
                  <a:srgbClr val="E0E0E0"/>
                </a:solidFill>
                <a:latin typeface="Calibri" panose="020F0502020204030204" pitchFamily="34" charset="0"/>
                <a:cs typeface="Arial" panose="020B0604020202020204" pitchFamily="34" charset="0"/>
                <a:sym typeface="Calibri" panose="020F0502020204030204" pitchFamily="34" charset="0"/>
              </a:rPr>
            </a:br>
            <a:endParaRPr lang="en-US" altLang="en-US" sz="3000">
              <a:solidFill>
                <a:srgbClr val="FFFFFF"/>
              </a:solidFill>
              <a:latin typeface="Oswald" charset="0"/>
              <a:cs typeface="Arial" panose="020B0604020202020204" pitchFamily="34" charset="0"/>
              <a:sym typeface="Oswald" charset="0"/>
            </a:endParaRPr>
          </a:p>
        </p:txBody>
      </p:sp>
      <p:sp>
        <p:nvSpPr>
          <p:cNvPr id="159" name="Shape 159">
            <a:extLst>
              <a:ext uri="{FF2B5EF4-FFF2-40B4-BE49-F238E27FC236}">
                <a16:creationId xmlns:a16="http://schemas.microsoft.com/office/drawing/2014/main" id="{3615F343-28CB-4160-B583-0B501785A50A}"/>
              </a:ext>
            </a:extLst>
          </p:cNvPr>
          <p:cNvSpPr txBox="1">
            <a:spLocks noGrp="1"/>
          </p:cNvSpPr>
          <p:nvPr>
            <p:ph type="body" idx="1"/>
          </p:nvPr>
        </p:nvSpPr>
        <p:spPr>
          <a:xfrm>
            <a:off x="311150" y="1152525"/>
            <a:ext cx="4865688" cy="3416300"/>
          </a:xfrm>
        </p:spPr>
        <p:txBody>
          <a:bodyPr>
            <a:noAutofit/>
          </a:bodyPr>
          <a:lstStyle/>
          <a:p>
            <a:pPr marL="406400" indent="-311150" eaLnBrk="1" fontAlgn="auto" hangingPunct="1">
              <a:lnSpc>
                <a:spcPct val="108000"/>
              </a:lnSpc>
              <a:spcAft>
                <a:spcPts val="2100"/>
              </a:spcAft>
              <a:buClr>
                <a:srgbClr val="E0E0E0"/>
              </a:buClr>
              <a:buSzPct val="100000"/>
              <a:buFont typeface="Arial"/>
              <a:buChar char="●"/>
              <a:defRPr/>
            </a:pPr>
            <a:r>
              <a:rPr lang="en" sz="1200" dirty="0">
                <a:solidFill>
                  <a:srgbClr val="E0E0E0"/>
                </a:solidFill>
                <a:latin typeface="Calibri"/>
                <a:ea typeface="Calibri"/>
                <a:cs typeface="Calibri"/>
                <a:sym typeface="Calibri"/>
              </a:rPr>
              <a:t>An atrial septal defect (ASD) is an opening in one of several parts of the interatrial septum, causing a left-to-right shunt.</a:t>
            </a:r>
          </a:p>
          <a:p>
            <a:pPr marL="406400" indent="-311150" eaLnBrk="1" fontAlgn="auto" hangingPunct="1">
              <a:lnSpc>
                <a:spcPct val="108000"/>
              </a:lnSpc>
              <a:spcAft>
                <a:spcPts val="2100"/>
              </a:spcAft>
              <a:buClr>
                <a:srgbClr val="E0E0E0"/>
              </a:buClr>
              <a:buSzPct val="100000"/>
              <a:buFont typeface="Calibri"/>
              <a:buChar char="●"/>
              <a:defRPr/>
            </a:pPr>
            <a:r>
              <a:rPr lang="en" sz="1200" dirty="0">
                <a:solidFill>
                  <a:srgbClr val="E0E0E0"/>
                </a:solidFill>
                <a:latin typeface="Calibri"/>
                <a:ea typeface="Calibri"/>
                <a:cs typeface="Calibri"/>
                <a:sym typeface="Calibri"/>
              </a:rPr>
              <a:t>Oxygen-rich blood flows directly from the left side of the heart to mix with the oxygen-poor blood in the right side of the heart. Moderate-to-large ASDs result in large shunts, leading to right atrial and right ventricular volume overload. If unrepaired, these large shunts may lead to pulmonary artery hypertension, elevated pulmonary vascular resistance, and right ventricular hypertrophy.</a:t>
            </a:r>
          </a:p>
          <a:p>
            <a:pPr marL="457200" indent="-311150" eaLnBrk="1" fontAlgn="auto" hangingPunct="1">
              <a:lnSpc>
                <a:spcPct val="108000"/>
              </a:lnSpc>
              <a:spcAft>
                <a:spcPts val="2100"/>
              </a:spcAft>
              <a:buClr>
                <a:srgbClr val="E0E0E0"/>
              </a:buClr>
              <a:buSzPct val="100000"/>
              <a:buFont typeface="Calibri"/>
              <a:buChar char="●"/>
              <a:defRPr/>
            </a:pPr>
            <a:r>
              <a:rPr lang="en" sz="1200" dirty="0">
                <a:solidFill>
                  <a:srgbClr val="E0E0E0"/>
                </a:solidFill>
                <a:latin typeface="Calibri"/>
                <a:ea typeface="Calibri"/>
                <a:cs typeface="Calibri"/>
                <a:sym typeface="Calibri"/>
              </a:rPr>
              <a:t>ASDs can allow emboli from the veins to enter the systemic circulation, causing an arterial occlusion (eg, stroke).</a:t>
            </a:r>
          </a:p>
          <a:p>
            <a:pPr marL="406400" indent="-311150" eaLnBrk="1" fontAlgn="auto" hangingPunct="1">
              <a:lnSpc>
                <a:spcPct val="108000"/>
              </a:lnSpc>
              <a:spcAft>
                <a:spcPts val="2100"/>
              </a:spcAft>
              <a:buClr>
                <a:srgbClr val="E0E0E0"/>
              </a:buClr>
              <a:buSzPct val="100000"/>
              <a:buFont typeface="Arial"/>
              <a:buChar char="●"/>
              <a:defRPr/>
            </a:pPr>
            <a:r>
              <a:rPr lang="en" sz="1200" dirty="0">
                <a:solidFill>
                  <a:srgbClr val="E0E0E0"/>
                </a:solidFill>
                <a:latin typeface="Calibri"/>
                <a:ea typeface="Calibri"/>
                <a:cs typeface="Calibri"/>
                <a:sym typeface="Calibri"/>
              </a:rPr>
              <a:t>Moderate to large ASDs should be closed, typically between ages 2 yr and 6 yr, using a transcatheter device when possible.</a:t>
            </a:r>
          </a:p>
          <a:p>
            <a:pPr eaLnBrk="1" fontAlgn="auto" hangingPunct="1">
              <a:lnSpc>
                <a:spcPct val="115000"/>
              </a:lnSpc>
              <a:spcAft>
                <a:spcPts val="0"/>
              </a:spcAft>
              <a:buClr>
                <a:schemeClr val="accent3"/>
              </a:buClr>
              <a:buSzPct val="100000"/>
              <a:buFont typeface="Average"/>
              <a:buNone/>
              <a:defRPr/>
            </a:pPr>
            <a:endParaRPr sz="1200" dirty="0">
              <a:solidFill>
                <a:srgbClr val="E0E0E0"/>
              </a:solidFill>
              <a:latin typeface="Calibri"/>
              <a:ea typeface="Calibri"/>
              <a:cs typeface="Calibri"/>
              <a:sym typeface="Calibri"/>
            </a:endParaRPr>
          </a:p>
          <a:p>
            <a:pPr eaLnBrk="1" fontAlgn="auto" hangingPunct="1">
              <a:lnSpc>
                <a:spcPct val="115000"/>
              </a:lnSpc>
              <a:spcAft>
                <a:spcPts val="1600"/>
              </a:spcAft>
              <a:buClr>
                <a:schemeClr val="accent3"/>
              </a:buClr>
              <a:buSzPct val="100000"/>
              <a:buFont typeface="Average"/>
              <a:buNone/>
              <a:defRPr/>
            </a:pPr>
            <a:endParaRPr sz="1200" dirty="0">
              <a:solidFill>
                <a:schemeClr val="accent3"/>
              </a:solidFill>
              <a:latin typeface="Average"/>
              <a:ea typeface="Average"/>
              <a:cs typeface="Average"/>
              <a:sym typeface="Average"/>
            </a:endParaRPr>
          </a:p>
        </p:txBody>
      </p:sp>
      <p:pic>
        <p:nvPicPr>
          <p:cNvPr id="25604" name="Shape 160" descr="Atrial septal defect">
            <a:extLst>
              <a:ext uri="{FF2B5EF4-FFF2-40B4-BE49-F238E27FC236}">
                <a16:creationId xmlns:a16="http://schemas.microsoft.com/office/drawing/2014/main" id="{F2394EBB-1FCE-44E8-AA95-DC786BFD4A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144588"/>
            <a:ext cx="3600450"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hape 161">
            <a:extLst>
              <a:ext uri="{FF2B5EF4-FFF2-40B4-BE49-F238E27FC236}">
                <a16:creationId xmlns:a16="http://schemas.microsoft.com/office/drawing/2014/main" id="{6BF168F7-526F-4D2E-A45E-BD071CC3EFEE}"/>
              </a:ext>
            </a:extLst>
          </p:cNvPr>
          <p:cNvSpPr txBox="1">
            <a:spLocks noChangeArrowheads="1"/>
          </p:cNvSpPr>
          <p:nvPr/>
        </p:nvSpPr>
        <p:spPr bwMode="auto">
          <a:xfrm>
            <a:off x="5405438" y="1241425"/>
            <a:ext cx="1909762"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166">
            <a:extLst>
              <a:ext uri="{FF2B5EF4-FFF2-40B4-BE49-F238E27FC236}">
                <a16:creationId xmlns:a16="http://schemas.microsoft.com/office/drawing/2014/main" id="{D6625DA3-E16F-468E-BF5D-E92FED7AEA18}"/>
              </a:ext>
            </a:extLst>
          </p:cNvPr>
          <p:cNvSpPr txBox="1">
            <a:spLocks noGrp="1"/>
          </p:cNvSpPr>
          <p:nvPr>
            <p:ph type="title"/>
          </p:nvPr>
        </p:nvSpPr>
        <p:spPr>
          <a:xfrm>
            <a:off x="311150" y="444500"/>
            <a:ext cx="8521700" cy="573088"/>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Ventricular Septal Defect</a:t>
            </a:r>
          </a:p>
        </p:txBody>
      </p:sp>
      <p:sp>
        <p:nvSpPr>
          <p:cNvPr id="26627" name="Shape 167">
            <a:extLst>
              <a:ext uri="{FF2B5EF4-FFF2-40B4-BE49-F238E27FC236}">
                <a16:creationId xmlns:a16="http://schemas.microsoft.com/office/drawing/2014/main" id="{547032F9-757C-4870-AF9E-354ECC131A76}"/>
              </a:ext>
            </a:extLst>
          </p:cNvPr>
          <p:cNvSpPr txBox="1">
            <a:spLocks noGrp="1"/>
          </p:cNvSpPr>
          <p:nvPr>
            <p:ph type="body" idx="1"/>
          </p:nvPr>
        </p:nvSpPr>
        <p:spPr>
          <a:xfrm>
            <a:off x="311150" y="1152525"/>
            <a:ext cx="4064000" cy="3478213"/>
          </a:xfrm>
        </p:spPr>
        <p:txBody>
          <a:bodyPr/>
          <a:lstStyle/>
          <a:p>
            <a:pPr marL="457200" indent="-317500" eaLnBrk="1" hangingPunct="1">
              <a:lnSpc>
                <a:spcPct val="115000"/>
              </a:lnSpc>
              <a:spcBef>
                <a:spcPct val="0"/>
              </a:spcBef>
              <a:buClr>
                <a:srgbClr val="000000"/>
              </a:buClr>
              <a:buFont typeface="Arial" panose="020B0604020202020204" pitchFamily="34" charset="0"/>
              <a:buChar char="●"/>
            </a:pPr>
            <a:r>
              <a:rPr lang="en-US" altLang="en-US">
                <a:solidFill>
                  <a:srgbClr val="CACACA"/>
                </a:solidFill>
                <a:latin typeface="Average" charset="0"/>
                <a:cs typeface="Arial" panose="020B0604020202020204" pitchFamily="34" charset="0"/>
                <a:sym typeface="Average" charset="0"/>
              </a:rPr>
              <a:t>A common heart defect that involves a hole in the wall between both ventricular chambers</a:t>
            </a:r>
          </a:p>
          <a:p>
            <a:pPr marL="457200" indent="-317500" eaLnBrk="1" hangingPunct="1">
              <a:lnSpc>
                <a:spcPct val="115000"/>
              </a:lnSpc>
              <a:spcBef>
                <a:spcPct val="0"/>
              </a:spcBef>
              <a:buClr>
                <a:srgbClr val="000000"/>
              </a:buClr>
              <a:buFont typeface="Arial" panose="020B0604020202020204" pitchFamily="34" charset="0"/>
              <a:buChar char="●"/>
            </a:pPr>
            <a:r>
              <a:rPr lang="en-US" altLang="en-US">
                <a:solidFill>
                  <a:srgbClr val="CACACA"/>
                </a:solidFill>
                <a:latin typeface="Average" charset="0"/>
                <a:cs typeface="Arial" panose="020B0604020202020204" pitchFamily="34" charset="0"/>
                <a:sym typeface="Average" charset="0"/>
              </a:rPr>
              <a:t>Possible causes include incomplete looping of the heart during first trimester and mechanical tearing of the heart due to myocardial infarction </a:t>
            </a:r>
          </a:p>
          <a:p>
            <a:pPr marL="457200" indent="-317500" eaLnBrk="1" hangingPunct="1">
              <a:lnSpc>
                <a:spcPct val="115000"/>
              </a:lnSpc>
              <a:spcBef>
                <a:spcPct val="0"/>
              </a:spcBef>
              <a:buClr>
                <a:srgbClr val="000000"/>
              </a:buClr>
              <a:buFont typeface="Arial" panose="020B0604020202020204" pitchFamily="34" charset="0"/>
              <a:buChar char="●"/>
            </a:pPr>
            <a:r>
              <a:rPr lang="en-US" altLang="en-US">
                <a:solidFill>
                  <a:srgbClr val="CACACA"/>
                </a:solidFill>
                <a:latin typeface="Average" charset="0"/>
                <a:cs typeface="Arial" panose="020B0604020202020204" pitchFamily="34" charset="0"/>
                <a:sym typeface="Average" charset="0"/>
              </a:rPr>
              <a:t>Blood passes from the left ventricle to right ventricle which passes blood through the lungs to reenter the left ventricle</a:t>
            </a:r>
          </a:p>
          <a:p>
            <a:pPr marL="457200" indent="-317500" eaLnBrk="1" hangingPunct="1">
              <a:lnSpc>
                <a:spcPct val="115000"/>
              </a:lnSpc>
              <a:spcBef>
                <a:spcPct val="0"/>
              </a:spcBef>
              <a:spcAft>
                <a:spcPts val="1600"/>
              </a:spcAft>
              <a:buClr>
                <a:srgbClr val="CACACA"/>
              </a:buClr>
              <a:buFont typeface="Average" charset="0"/>
              <a:buChar char="●"/>
            </a:pPr>
            <a:r>
              <a:rPr lang="en-US" altLang="en-US">
                <a:solidFill>
                  <a:srgbClr val="CACACA"/>
                </a:solidFill>
                <a:latin typeface="Average" charset="0"/>
                <a:cs typeface="Arial" panose="020B0604020202020204" pitchFamily="34" charset="0"/>
                <a:sym typeface="Average" charset="0"/>
              </a:rPr>
              <a:t>Symptoms include pulmonary hypertension, cyanosis, breathlessness, and poor feeding/weight gain</a:t>
            </a:r>
          </a:p>
        </p:txBody>
      </p:sp>
      <p:pic>
        <p:nvPicPr>
          <p:cNvPr id="26628" name="Shape 168">
            <a:extLst>
              <a:ext uri="{FF2B5EF4-FFF2-40B4-BE49-F238E27FC236}">
                <a16:creationId xmlns:a16="http://schemas.microsoft.com/office/drawing/2014/main" id="{EB5603D8-4F95-4C90-BA7A-8B7D8A79E98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1266825"/>
            <a:ext cx="43053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173">
            <a:extLst>
              <a:ext uri="{FF2B5EF4-FFF2-40B4-BE49-F238E27FC236}">
                <a16:creationId xmlns:a16="http://schemas.microsoft.com/office/drawing/2014/main" id="{131EDBF5-B0AE-4EBA-AD68-855FF2FAC694}"/>
              </a:ext>
            </a:extLst>
          </p:cNvPr>
          <p:cNvSpPr txBox="1">
            <a:spLocks noGrp="1"/>
          </p:cNvSpPr>
          <p:nvPr>
            <p:ph type="title"/>
          </p:nvPr>
        </p:nvSpPr>
        <p:spPr>
          <a:xfrm>
            <a:off x="311150" y="444500"/>
            <a:ext cx="8521700" cy="573088"/>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PULMONARY VALVE STENOSIS</a:t>
            </a:r>
          </a:p>
        </p:txBody>
      </p:sp>
      <p:sp>
        <p:nvSpPr>
          <p:cNvPr id="174" name="Shape 174">
            <a:extLst>
              <a:ext uri="{FF2B5EF4-FFF2-40B4-BE49-F238E27FC236}">
                <a16:creationId xmlns:a16="http://schemas.microsoft.com/office/drawing/2014/main" id="{D173FA96-C515-4C5A-ADD2-A29599F920C8}"/>
              </a:ext>
            </a:extLst>
          </p:cNvPr>
          <p:cNvSpPr txBox="1">
            <a:spLocks noGrp="1"/>
          </p:cNvSpPr>
          <p:nvPr>
            <p:ph type="body" idx="1"/>
          </p:nvPr>
        </p:nvSpPr>
        <p:spPr/>
        <p:txBody>
          <a:bodyPr>
            <a:noAutofit/>
          </a:bodyPr>
          <a:lstStyle/>
          <a:p>
            <a:pPr eaLnBrk="1" fontAlgn="auto" hangingPunct="1">
              <a:lnSpc>
                <a:spcPct val="115000"/>
              </a:lnSpc>
              <a:spcAft>
                <a:spcPts val="1600"/>
              </a:spcAft>
              <a:buClr>
                <a:schemeClr val="accent3"/>
              </a:buClr>
              <a:buFont typeface="Average"/>
              <a:buNone/>
              <a:defRPr/>
            </a:pPr>
            <a:r>
              <a:rPr lang="en" sz="900" b="1" dirty="0">
                <a:highlight>
                  <a:srgbClr val="FFFFFF"/>
                </a:highlight>
                <a:sym typeface="Arial"/>
              </a:rPr>
              <a:t>What is pulmonary valve stenosis (also called PS)?</a:t>
            </a:r>
          </a:p>
          <a:p>
            <a:pPr eaLnBrk="1" fontAlgn="auto" hangingPunct="1">
              <a:lnSpc>
                <a:spcPct val="115000"/>
              </a:lnSpc>
              <a:spcAft>
                <a:spcPts val="1600"/>
              </a:spcAft>
              <a:buClr>
                <a:schemeClr val="accent3"/>
              </a:buClr>
              <a:buFont typeface="Average"/>
              <a:buNone/>
              <a:defRPr/>
            </a:pPr>
            <a:r>
              <a:rPr lang="en" sz="900" dirty="0">
                <a:solidFill>
                  <a:schemeClr val="bg1"/>
                </a:solidFill>
                <a:highlight>
                  <a:srgbClr val="FFFFFF"/>
                </a:highlight>
                <a:sym typeface="Arial"/>
              </a:rPr>
              <a:t>Pulmonary stenosis is a condition caused by a narrowing of the pulmonary valve opening. Pulmonary stenosis restricts blood flow from the lower right chamber (called the ventricle) to the pulmonary arteries, which delivers blood to the lungs. It is most commonly the result of a cpngenital heart defect. However, rarely PS can develop as a result of infections like rheumatic fever or carcinoid syndrome</a:t>
            </a:r>
          </a:p>
          <a:p>
            <a:pPr eaLnBrk="1" fontAlgn="auto" hangingPunct="1">
              <a:lnSpc>
                <a:spcPct val="115000"/>
              </a:lnSpc>
              <a:spcAft>
                <a:spcPts val="1600"/>
              </a:spcAft>
              <a:buClr>
                <a:schemeClr val="accent3"/>
              </a:buClr>
              <a:buFont typeface="Average"/>
              <a:buNone/>
              <a:defRPr/>
            </a:pPr>
            <a:endParaRPr dirty="0">
              <a:solidFill>
                <a:schemeClr val="accent3"/>
              </a:solidFill>
              <a:latin typeface="Average"/>
              <a:ea typeface="Average"/>
              <a:cs typeface="Average"/>
              <a:sym typeface="Average"/>
            </a:endParaRPr>
          </a:p>
        </p:txBody>
      </p:sp>
      <p:sp>
        <p:nvSpPr>
          <p:cNvPr id="27652" name="Shape 175">
            <a:extLst>
              <a:ext uri="{FF2B5EF4-FFF2-40B4-BE49-F238E27FC236}">
                <a16:creationId xmlns:a16="http://schemas.microsoft.com/office/drawing/2014/main" id="{A7D813A9-C86E-41F6-ACEC-81CCD9158F24}"/>
              </a:ext>
            </a:extLst>
          </p:cNvPr>
          <p:cNvSpPr txBox="1">
            <a:spLocks noGrp="1"/>
          </p:cNvSpPr>
          <p:nvPr>
            <p:ph type="body" idx="2"/>
          </p:nvPr>
        </p:nvSpPr>
        <p:spPr>
          <a:xfrm>
            <a:off x="4832350" y="1152525"/>
            <a:ext cx="4000500" cy="3416300"/>
          </a:xfrm>
        </p:spPr>
        <p:txBody>
          <a:bodyPr/>
          <a:lstStyle/>
          <a:p>
            <a:pPr eaLnBrk="1" hangingPunct="1">
              <a:lnSpc>
                <a:spcPct val="115000"/>
              </a:lnSpc>
              <a:spcBef>
                <a:spcPct val="0"/>
              </a:spcBef>
              <a:spcAft>
                <a:spcPts val="1600"/>
              </a:spcAft>
              <a:buClr>
                <a:srgbClr val="CACACA"/>
              </a:buClr>
              <a:buSzTx/>
              <a:buFont typeface="Average" charset="0"/>
              <a:buNone/>
            </a:pPr>
            <a:endParaRPr lang="en-US" altLang="en-US">
              <a:solidFill>
                <a:srgbClr val="CACACA"/>
              </a:solidFill>
              <a:latin typeface="Average" charset="0"/>
              <a:cs typeface="Arial" panose="020B0604020202020204" pitchFamily="34" charset="0"/>
              <a:sym typeface="Average" charset="0"/>
            </a:endParaRPr>
          </a:p>
        </p:txBody>
      </p:sp>
      <p:sp>
        <p:nvSpPr>
          <p:cNvPr id="176" name="Shape 176">
            <a:extLst>
              <a:ext uri="{FF2B5EF4-FFF2-40B4-BE49-F238E27FC236}">
                <a16:creationId xmlns:a16="http://schemas.microsoft.com/office/drawing/2014/main" id="{B83DD0A9-919D-468E-8890-C5F0EE947371}"/>
              </a:ext>
            </a:extLst>
          </p:cNvPr>
          <p:cNvSpPr txBox="1"/>
          <p:nvPr/>
        </p:nvSpPr>
        <p:spPr>
          <a:xfrm>
            <a:off x="280950" y="2706575"/>
            <a:ext cx="4061400" cy="2638800"/>
          </a:xfrm>
          <a:prstGeom prst="rect">
            <a:avLst/>
          </a:prstGeom>
          <a:noFill/>
          <a:ln>
            <a:noFill/>
          </a:ln>
        </p:spPr>
        <p:txBody>
          <a:bodyPr lIns="91425" tIns="91425" rIns="91425" bIns="91425"/>
          <a:lstStyle/>
          <a:p>
            <a:pPr eaLnBrk="1" fontAlgn="auto" hangingPunct="1">
              <a:spcBef>
                <a:spcPts val="0"/>
              </a:spcBef>
              <a:spcAft>
                <a:spcPts val="0"/>
              </a:spcAft>
              <a:defRPr/>
            </a:pPr>
            <a:r>
              <a:rPr lang="en" sz="900" kern="0" dirty="0">
                <a:highlight>
                  <a:srgbClr val="FFFFFF"/>
                </a:highlight>
                <a:latin typeface="Arial"/>
                <a:ea typeface="Arial"/>
                <a:cs typeface="Arial"/>
                <a:sym typeface="Arial"/>
              </a:rPr>
              <a:t>If PS is mild, there probably won't be any noticeable symptoms. If it's moderate or severe, you may experience some of the following:</a:t>
            </a:r>
          </a:p>
          <a:p>
            <a:pPr marL="457200" indent="-285750" eaLnBrk="1" fontAlgn="auto" hangingPunct="1">
              <a:lnSpc>
                <a:spcPct val="115000"/>
              </a:lnSpc>
              <a:spcBef>
                <a:spcPts val="0"/>
              </a:spcBef>
              <a:spcAft>
                <a:spcPts val="0"/>
              </a:spcAft>
              <a:buSzPct val="100000"/>
              <a:defRPr/>
            </a:pPr>
            <a:r>
              <a:rPr lang="en" sz="900" kern="0" dirty="0">
                <a:highlight>
                  <a:srgbClr val="FFFFFF"/>
                </a:highlight>
                <a:latin typeface="Arial"/>
                <a:ea typeface="Arial"/>
                <a:cs typeface="Arial"/>
                <a:sym typeface="Arial"/>
              </a:rPr>
              <a:t>Heart murmur</a:t>
            </a:r>
          </a:p>
          <a:p>
            <a:pPr marL="457200" indent="-285750" eaLnBrk="1" fontAlgn="auto" hangingPunct="1">
              <a:lnSpc>
                <a:spcPct val="115000"/>
              </a:lnSpc>
              <a:spcBef>
                <a:spcPts val="0"/>
              </a:spcBef>
              <a:spcAft>
                <a:spcPts val="0"/>
              </a:spcAft>
              <a:buSzPct val="100000"/>
              <a:defRPr/>
            </a:pPr>
            <a:r>
              <a:rPr lang="en" sz="900" kern="0" dirty="0">
                <a:highlight>
                  <a:srgbClr val="FFFFFF"/>
                </a:highlight>
                <a:latin typeface="Arial"/>
                <a:ea typeface="Arial"/>
                <a:cs typeface="Arial"/>
                <a:sym typeface="Arial"/>
              </a:rPr>
              <a:t>Low tolerance for exercise</a:t>
            </a:r>
          </a:p>
          <a:p>
            <a:pPr marL="457200" indent="-285750" eaLnBrk="1" fontAlgn="auto" hangingPunct="1">
              <a:lnSpc>
                <a:spcPct val="115000"/>
              </a:lnSpc>
              <a:spcBef>
                <a:spcPts val="0"/>
              </a:spcBef>
              <a:spcAft>
                <a:spcPts val="0"/>
              </a:spcAft>
              <a:buSzPct val="100000"/>
              <a:defRPr/>
            </a:pPr>
            <a:r>
              <a:rPr lang="en" sz="900" kern="0" dirty="0">
                <a:highlight>
                  <a:srgbClr val="FFFFFF"/>
                </a:highlight>
                <a:latin typeface="Arial"/>
                <a:ea typeface="Arial"/>
                <a:cs typeface="Arial"/>
                <a:sym typeface="Arial"/>
              </a:rPr>
              <a:t>Fatigue</a:t>
            </a:r>
          </a:p>
          <a:p>
            <a:pPr marL="457200" indent="-285750" eaLnBrk="1" fontAlgn="auto" hangingPunct="1">
              <a:lnSpc>
                <a:spcPct val="115000"/>
              </a:lnSpc>
              <a:spcBef>
                <a:spcPts val="0"/>
              </a:spcBef>
              <a:spcAft>
                <a:spcPts val="0"/>
              </a:spcAft>
              <a:buSzPct val="100000"/>
              <a:defRPr/>
            </a:pPr>
            <a:r>
              <a:rPr lang="en" sz="900" kern="0" dirty="0">
                <a:highlight>
                  <a:srgbClr val="FFFFFF"/>
                </a:highlight>
                <a:latin typeface="Arial"/>
                <a:ea typeface="Arial"/>
                <a:cs typeface="Arial"/>
                <a:sym typeface="Arial"/>
              </a:rPr>
              <a:t>Fainting</a:t>
            </a:r>
          </a:p>
          <a:p>
            <a:pPr marL="457200" indent="-285750" eaLnBrk="1" fontAlgn="auto" hangingPunct="1">
              <a:lnSpc>
                <a:spcPct val="115000"/>
              </a:lnSpc>
              <a:spcBef>
                <a:spcPts val="0"/>
              </a:spcBef>
              <a:spcAft>
                <a:spcPts val="0"/>
              </a:spcAft>
              <a:buSzPct val="100000"/>
              <a:defRPr/>
            </a:pPr>
            <a:r>
              <a:rPr lang="en" sz="900" kern="0" dirty="0">
                <a:highlight>
                  <a:srgbClr val="FFFFFF"/>
                </a:highlight>
                <a:latin typeface="Arial"/>
                <a:ea typeface="Arial"/>
                <a:cs typeface="Arial"/>
                <a:sym typeface="Arial"/>
              </a:rPr>
              <a:t>Shortness of breath</a:t>
            </a:r>
          </a:p>
          <a:p>
            <a:pPr marL="457200" indent="-285750" eaLnBrk="1" fontAlgn="auto" hangingPunct="1">
              <a:lnSpc>
                <a:spcPct val="115000"/>
              </a:lnSpc>
              <a:spcBef>
                <a:spcPts val="0"/>
              </a:spcBef>
              <a:spcAft>
                <a:spcPts val="0"/>
              </a:spcAft>
              <a:buSzPct val="100000"/>
              <a:defRPr/>
            </a:pPr>
            <a:r>
              <a:rPr lang="en" sz="900" kern="0" dirty="0">
                <a:highlight>
                  <a:srgbClr val="FFFFFF"/>
                </a:highlight>
                <a:latin typeface="Arial"/>
                <a:ea typeface="Arial"/>
                <a:cs typeface="Arial"/>
                <a:sym typeface="Arial"/>
              </a:rPr>
              <a:t>Chest pain or palpitations</a:t>
            </a:r>
          </a:p>
        </p:txBody>
      </p:sp>
      <p:pic>
        <p:nvPicPr>
          <p:cNvPr id="27654" name="Shape 177">
            <a:extLst>
              <a:ext uri="{FF2B5EF4-FFF2-40B4-BE49-F238E27FC236}">
                <a16:creationId xmlns:a16="http://schemas.microsoft.com/office/drawing/2014/main" id="{2F3792B3-C290-438F-869A-A4B2A6B3CD8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1017588"/>
            <a:ext cx="448468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82">
            <a:extLst>
              <a:ext uri="{FF2B5EF4-FFF2-40B4-BE49-F238E27FC236}">
                <a16:creationId xmlns:a16="http://schemas.microsoft.com/office/drawing/2014/main" id="{0140D774-418B-4AEE-AEAE-FC0BFF6E7F01}"/>
              </a:ext>
            </a:extLst>
          </p:cNvPr>
          <p:cNvSpPr txBox="1">
            <a:spLocks noGrp="1"/>
          </p:cNvSpPr>
          <p:nvPr>
            <p:ph type="title"/>
          </p:nvPr>
        </p:nvSpPr>
        <p:spPr>
          <a:xfrm>
            <a:off x="311150" y="282575"/>
            <a:ext cx="8521700" cy="598488"/>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Pulmonary Valve Incompetence</a:t>
            </a:r>
          </a:p>
        </p:txBody>
      </p:sp>
      <p:sp>
        <p:nvSpPr>
          <p:cNvPr id="28675" name="Shape 183">
            <a:extLst>
              <a:ext uri="{FF2B5EF4-FFF2-40B4-BE49-F238E27FC236}">
                <a16:creationId xmlns:a16="http://schemas.microsoft.com/office/drawing/2014/main" id="{444EE380-C680-4DD8-99DC-6D4E63F12075}"/>
              </a:ext>
            </a:extLst>
          </p:cNvPr>
          <p:cNvSpPr txBox="1">
            <a:spLocks noGrp="1"/>
          </p:cNvSpPr>
          <p:nvPr>
            <p:ph type="body" idx="1"/>
          </p:nvPr>
        </p:nvSpPr>
        <p:spPr>
          <a:xfrm>
            <a:off x="311150" y="927100"/>
            <a:ext cx="4000500" cy="4216400"/>
          </a:xfrm>
        </p:spPr>
        <p:txBody>
          <a:bodyPr/>
          <a:lstStyle/>
          <a:p>
            <a:pPr marL="457200" indent="-304800" eaLnBrk="1" hangingPunct="1">
              <a:lnSpc>
                <a:spcPct val="115000"/>
              </a:lnSpc>
              <a:spcBef>
                <a:spcPct val="0"/>
              </a:spcBef>
              <a:spcAft>
                <a:spcPts val="1600"/>
              </a:spcAft>
              <a:buClr>
                <a:srgbClr val="CACACA"/>
              </a:buClr>
              <a:buSzTx/>
              <a:buFont typeface="Average" charset="0"/>
              <a:buChar char="●"/>
            </a:pPr>
            <a:r>
              <a:rPr lang="en-US" altLang="en-US" sz="1000">
                <a:solidFill>
                  <a:srgbClr val="CACACA"/>
                </a:solidFill>
                <a:latin typeface="Average" charset="0"/>
                <a:cs typeface="Arial" panose="020B0604020202020204" pitchFamily="34" charset="0"/>
                <a:sym typeface="Average" charset="0"/>
              </a:rPr>
              <a:t>Is a disorder in which the pulmonary valve, that directs the deoxygenated blood from the right atrium thru the pulmonary artery to the lungs to become oxygenated, is defective and doesn’t close tightly allowing the backflow of blood during diastole (Filling of blood in the ventricles at rest).</a:t>
            </a:r>
          </a:p>
          <a:p>
            <a:pPr marL="457200" indent="-304800" eaLnBrk="1" hangingPunct="1">
              <a:lnSpc>
                <a:spcPct val="115000"/>
              </a:lnSpc>
              <a:spcBef>
                <a:spcPct val="0"/>
              </a:spcBef>
              <a:spcAft>
                <a:spcPts val="1600"/>
              </a:spcAft>
              <a:buClr>
                <a:srgbClr val="CACACA"/>
              </a:buClr>
              <a:buSzTx/>
              <a:buFont typeface="Average" charset="0"/>
              <a:buChar char="●"/>
            </a:pPr>
            <a:r>
              <a:rPr lang="en-US" altLang="en-US" sz="1000">
                <a:solidFill>
                  <a:srgbClr val="CACACA"/>
                </a:solidFill>
                <a:latin typeface="Average" charset="0"/>
                <a:cs typeface="Arial" panose="020B0604020202020204" pitchFamily="34" charset="0"/>
                <a:sym typeface="Average" charset="0"/>
              </a:rPr>
              <a:t>Symptoms: Murmurs, if more significant leakage: fatigue, chest pain, lightheadedness or fainting</a:t>
            </a:r>
          </a:p>
          <a:p>
            <a:pPr marL="457200" indent="-304800" eaLnBrk="1" hangingPunct="1">
              <a:lnSpc>
                <a:spcPct val="115000"/>
              </a:lnSpc>
              <a:spcBef>
                <a:spcPct val="0"/>
              </a:spcBef>
              <a:spcAft>
                <a:spcPts val="1600"/>
              </a:spcAft>
              <a:buClr>
                <a:srgbClr val="CACACA"/>
              </a:buClr>
              <a:buSzTx/>
              <a:buFont typeface="Average" charset="0"/>
              <a:buChar char="●"/>
            </a:pPr>
            <a:r>
              <a:rPr lang="en-US" altLang="en-US" sz="1000">
                <a:solidFill>
                  <a:srgbClr val="CACACA"/>
                </a:solidFill>
                <a:latin typeface="Average" charset="0"/>
                <a:cs typeface="Arial" panose="020B0604020202020204" pitchFamily="34" charset="0"/>
                <a:sym typeface="Average" charset="0"/>
              </a:rPr>
              <a:t>Causes: Pulmonary Hypertension (High blood pressure in heart-lung system), Congenital heart defect (Tetralogy of Fallot), Infective Endocarditis (Bacteria enter bloodstream and remain in the heart), Rheumatic fever, Carcinoid Syndrome, etc.</a:t>
            </a:r>
          </a:p>
          <a:p>
            <a:pPr marL="457200" indent="-304800" eaLnBrk="1" hangingPunct="1">
              <a:lnSpc>
                <a:spcPct val="115000"/>
              </a:lnSpc>
              <a:spcBef>
                <a:spcPct val="0"/>
              </a:spcBef>
              <a:spcAft>
                <a:spcPts val="1600"/>
              </a:spcAft>
              <a:buClr>
                <a:srgbClr val="CACACA"/>
              </a:buClr>
              <a:buSzTx/>
              <a:buFont typeface="Average" charset="0"/>
              <a:buChar char="●"/>
            </a:pPr>
            <a:r>
              <a:rPr lang="en-US" altLang="en-US" sz="1000">
                <a:solidFill>
                  <a:srgbClr val="CACACA"/>
                </a:solidFill>
                <a:latin typeface="Average" charset="0"/>
                <a:cs typeface="Arial" panose="020B0604020202020204" pitchFamily="34" charset="0"/>
                <a:sym typeface="Average" charset="0"/>
              </a:rPr>
              <a:t>Diagnosis: Chest X-rays, echocardiography, exercise test, CAT scan, MRI, Electrocardiogram</a:t>
            </a:r>
          </a:p>
          <a:p>
            <a:pPr marL="457200" indent="-304800" eaLnBrk="1" hangingPunct="1">
              <a:lnSpc>
                <a:spcPct val="115000"/>
              </a:lnSpc>
              <a:spcBef>
                <a:spcPct val="0"/>
              </a:spcBef>
              <a:spcAft>
                <a:spcPts val="1600"/>
              </a:spcAft>
              <a:buClr>
                <a:srgbClr val="CACACA"/>
              </a:buClr>
              <a:buSzTx/>
              <a:buFont typeface="Average" charset="0"/>
              <a:buChar char="●"/>
            </a:pPr>
            <a:r>
              <a:rPr lang="en-US" altLang="en-US" sz="1000">
                <a:solidFill>
                  <a:srgbClr val="CACACA"/>
                </a:solidFill>
                <a:latin typeface="Average" charset="0"/>
                <a:cs typeface="Arial" panose="020B0604020202020204" pitchFamily="34" charset="0"/>
                <a:sym typeface="Average" charset="0"/>
              </a:rPr>
              <a:t>Treatment: Rarely severe enough to require treatment, maintain health and stress levels as well as diet, or if severe enough invasive pulmonary valve replacement. </a:t>
            </a:r>
          </a:p>
        </p:txBody>
      </p:sp>
      <p:sp>
        <p:nvSpPr>
          <p:cNvPr id="28676" name="Shape 184">
            <a:extLst>
              <a:ext uri="{FF2B5EF4-FFF2-40B4-BE49-F238E27FC236}">
                <a16:creationId xmlns:a16="http://schemas.microsoft.com/office/drawing/2014/main" id="{0DA5B005-0BE5-4B56-B1D3-A9FCF5296F1E}"/>
              </a:ext>
            </a:extLst>
          </p:cNvPr>
          <p:cNvSpPr txBox="1">
            <a:spLocks noGrp="1"/>
          </p:cNvSpPr>
          <p:nvPr>
            <p:ph type="body" idx="2"/>
          </p:nvPr>
        </p:nvSpPr>
        <p:spPr>
          <a:xfrm>
            <a:off x="4832350" y="1152525"/>
            <a:ext cx="4000500" cy="3416300"/>
          </a:xfrm>
        </p:spPr>
        <p:txBody>
          <a:bodyPr/>
          <a:lstStyle/>
          <a:p>
            <a:pPr eaLnBrk="1" hangingPunct="1">
              <a:lnSpc>
                <a:spcPct val="115000"/>
              </a:lnSpc>
              <a:spcBef>
                <a:spcPct val="0"/>
              </a:spcBef>
              <a:spcAft>
                <a:spcPts val="1600"/>
              </a:spcAft>
              <a:buClr>
                <a:srgbClr val="CACACA"/>
              </a:buClr>
              <a:buSzTx/>
              <a:buFont typeface="Average" charset="0"/>
              <a:buNone/>
            </a:pPr>
            <a:endParaRPr lang="en-US" altLang="en-US">
              <a:solidFill>
                <a:srgbClr val="CACACA"/>
              </a:solidFill>
              <a:latin typeface="Average" charset="0"/>
              <a:cs typeface="Arial" panose="020B0604020202020204" pitchFamily="34" charset="0"/>
              <a:sym typeface="Average" charset="0"/>
            </a:endParaRPr>
          </a:p>
        </p:txBody>
      </p:sp>
      <p:pic>
        <p:nvPicPr>
          <p:cNvPr id="28677" name="Shape 185">
            <a:extLst>
              <a:ext uri="{FF2B5EF4-FFF2-40B4-BE49-F238E27FC236}">
                <a16:creationId xmlns:a16="http://schemas.microsoft.com/office/drawing/2014/main" id="{E6F77EE8-8E2D-41A6-8D32-83546182679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152525"/>
            <a:ext cx="45307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190">
            <a:extLst>
              <a:ext uri="{FF2B5EF4-FFF2-40B4-BE49-F238E27FC236}">
                <a16:creationId xmlns:a16="http://schemas.microsoft.com/office/drawing/2014/main" id="{2E03944F-BDC3-449B-B0D8-777610BF28CB}"/>
              </a:ext>
            </a:extLst>
          </p:cNvPr>
          <p:cNvSpPr txBox="1">
            <a:spLocks noGrp="1"/>
          </p:cNvSpPr>
          <p:nvPr>
            <p:ph type="title"/>
          </p:nvPr>
        </p:nvSpPr>
        <p:spPr>
          <a:xfrm>
            <a:off x="311150" y="355600"/>
            <a:ext cx="8521700" cy="552450"/>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Abdominal Aortic Aneurysm</a:t>
            </a:r>
          </a:p>
        </p:txBody>
      </p:sp>
      <p:sp>
        <p:nvSpPr>
          <p:cNvPr id="191" name="Shape 191">
            <a:extLst>
              <a:ext uri="{FF2B5EF4-FFF2-40B4-BE49-F238E27FC236}">
                <a16:creationId xmlns:a16="http://schemas.microsoft.com/office/drawing/2014/main" id="{09F53D78-4FE7-46C6-93A7-DEE148C7FB86}"/>
              </a:ext>
            </a:extLst>
          </p:cNvPr>
          <p:cNvSpPr txBox="1">
            <a:spLocks noGrp="1"/>
          </p:cNvSpPr>
          <p:nvPr>
            <p:ph type="body" idx="1"/>
          </p:nvPr>
        </p:nvSpPr>
        <p:spPr>
          <a:xfrm>
            <a:off x="311150" y="1033463"/>
            <a:ext cx="4000500" cy="3670300"/>
          </a:xfrm>
        </p:spPr>
        <p:txBody>
          <a:bodyPr>
            <a:noAutofit/>
          </a:bodyPr>
          <a:lstStyle/>
          <a:p>
            <a:pPr marL="457200" indent="-317500" eaLnBrk="1" fontAlgn="auto" hangingPunct="1">
              <a:lnSpc>
                <a:spcPct val="115000"/>
              </a:lnSpc>
              <a:spcAft>
                <a:spcPts val="1600"/>
              </a:spcAft>
              <a:buClr>
                <a:schemeClr val="accent3"/>
              </a:buClr>
              <a:buFont typeface="Average"/>
              <a:buChar char="●"/>
              <a:defRPr/>
            </a:pPr>
            <a:r>
              <a:rPr lang="en" sz="1200" dirty="0">
                <a:solidFill>
                  <a:schemeClr val="accent3"/>
                </a:solidFill>
                <a:latin typeface="Average"/>
                <a:ea typeface="Average"/>
                <a:cs typeface="Average"/>
                <a:sym typeface="Average"/>
              </a:rPr>
              <a:t>An abdominal aortic aneurysm (AAA) is an enlarged area in the lower part of the aorta.</a:t>
            </a:r>
          </a:p>
          <a:p>
            <a:pPr marL="457200" indent="-317500" eaLnBrk="1" fontAlgn="auto" hangingPunct="1">
              <a:lnSpc>
                <a:spcPct val="115000"/>
              </a:lnSpc>
              <a:spcAft>
                <a:spcPts val="1600"/>
              </a:spcAft>
              <a:buClr>
                <a:schemeClr val="accent3"/>
              </a:buClr>
              <a:buFont typeface="Average"/>
              <a:buChar char="●"/>
              <a:defRPr/>
            </a:pPr>
            <a:r>
              <a:rPr lang="en" sz="1200" dirty="0">
                <a:solidFill>
                  <a:schemeClr val="accent3"/>
                </a:solidFill>
                <a:latin typeface="Average"/>
                <a:ea typeface="Average"/>
                <a:cs typeface="Average"/>
                <a:sym typeface="Average"/>
              </a:rPr>
              <a:t>Because the aorta is the body’s main supplier of blood, a ruptured abdominal aortic aneurysm can cause life-threatening bleeding.</a:t>
            </a:r>
          </a:p>
          <a:p>
            <a:pPr marL="457200" indent="-317500" eaLnBrk="1" fontAlgn="auto" hangingPunct="1">
              <a:lnSpc>
                <a:spcPct val="115000"/>
              </a:lnSpc>
              <a:spcAft>
                <a:spcPts val="1600"/>
              </a:spcAft>
              <a:buClr>
                <a:schemeClr val="accent3"/>
              </a:buClr>
              <a:buFont typeface="Average"/>
              <a:buChar char="●"/>
              <a:defRPr/>
            </a:pPr>
            <a:r>
              <a:rPr lang="en" sz="1200" dirty="0">
                <a:solidFill>
                  <a:schemeClr val="accent3"/>
                </a:solidFill>
                <a:latin typeface="Average"/>
                <a:ea typeface="Average"/>
                <a:cs typeface="Average"/>
                <a:sym typeface="Average"/>
              </a:rPr>
              <a:t>Depending on the size and the rate at which the AAA is growing, treatment may vary from observing to emergency surgery.</a:t>
            </a:r>
          </a:p>
          <a:p>
            <a:pPr marL="457200" indent="-317500" eaLnBrk="1" fontAlgn="auto" hangingPunct="1">
              <a:lnSpc>
                <a:spcPct val="115000"/>
              </a:lnSpc>
              <a:spcAft>
                <a:spcPts val="1600"/>
              </a:spcAft>
              <a:buClr>
                <a:schemeClr val="accent3"/>
              </a:buClr>
              <a:buFont typeface="Average"/>
              <a:buChar char="●"/>
              <a:defRPr/>
            </a:pPr>
            <a:r>
              <a:rPr lang="en" sz="1200" dirty="0">
                <a:solidFill>
                  <a:schemeClr val="accent3"/>
                </a:solidFill>
                <a:latin typeface="Average"/>
                <a:ea typeface="Average"/>
                <a:cs typeface="Average"/>
                <a:sym typeface="Average"/>
              </a:rPr>
              <a:t>AAAs are the most common form of aortic aneurysm</a:t>
            </a:r>
          </a:p>
          <a:p>
            <a:pPr marL="457200" indent="-317500" eaLnBrk="1" fontAlgn="auto" hangingPunct="1">
              <a:lnSpc>
                <a:spcPct val="115000"/>
              </a:lnSpc>
              <a:spcAft>
                <a:spcPts val="1600"/>
              </a:spcAft>
              <a:buClr>
                <a:schemeClr val="accent3"/>
              </a:buClr>
              <a:buFont typeface="Average"/>
              <a:buChar char="●"/>
              <a:defRPr/>
            </a:pPr>
            <a:r>
              <a:rPr lang="en" sz="1200" dirty="0">
                <a:solidFill>
                  <a:schemeClr val="accent3"/>
                </a:solidFill>
                <a:latin typeface="Average"/>
                <a:ea typeface="Average"/>
                <a:cs typeface="Average"/>
                <a:sym typeface="Average"/>
              </a:rPr>
              <a:t>They usually cause no symptoms until they rupture, and not smoking is the best way to prevent them.</a:t>
            </a:r>
          </a:p>
          <a:p>
            <a:pPr eaLnBrk="1" fontAlgn="auto" hangingPunct="1">
              <a:lnSpc>
                <a:spcPct val="115000"/>
              </a:lnSpc>
              <a:spcAft>
                <a:spcPts val="1600"/>
              </a:spcAft>
              <a:buClr>
                <a:schemeClr val="accent3"/>
              </a:buClr>
              <a:buFont typeface="Average"/>
              <a:buNone/>
              <a:defRPr/>
            </a:pPr>
            <a:endParaRPr dirty="0">
              <a:solidFill>
                <a:schemeClr val="accent3"/>
              </a:solidFill>
              <a:latin typeface="Average"/>
              <a:ea typeface="Average"/>
              <a:cs typeface="Average"/>
              <a:sym typeface="Average"/>
            </a:endParaRPr>
          </a:p>
        </p:txBody>
      </p:sp>
      <p:pic>
        <p:nvPicPr>
          <p:cNvPr id="29700" name="Shape 192">
            <a:extLst>
              <a:ext uri="{FF2B5EF4-FFF2-40B4-BE49-F238E27FC236}">
                <a16:creationId xmlns:a16="http://schemas.microsoft.com/office/drawing/2014/main" id="{7E86C4BA-C50F-4482-8442-2103B0A56C1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974725"/>
            <a:ext cx="3946525"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97">
            <a:extLst>
              <a:ext uri="{FF2B5EF4-FFF2-40B4-BE49-F238E27FC236}">
                <a16:creationId xmlns:a16="http://schemas.microsoft.com/office/drawing/2014/main" id="{74E1C9AD-9055-402E-B04E-BC1146CD99FA}"/>
              </a:ext>
            </a:extLst>
          </p:cNvPr>
          <p:cNvSpPr txBox="1">
            <a:spLocks noGrp="1"/>
          </p:cNvSpPr>
          <p:nvPr>
            <p:ph type="title"/>
          </p:nvPr>
        </p:nvSpPr>
        <p:spPr>
          <a:xfrm>
            <a:off x="311150" y="334963"/>
            <a:ext cx="8521700" cy="463550"/>
          </a:xfrm>
        </p:spPr>
        <p:txBody>
          <a:bodyPr/>
          <a:lstStyle/>
          <a:p>
            <a:pPr eaLnBrk="1" hangingPunct="1">
              <a:spcBef>
                <a:spcPct val="0"/>
              </a:spcBef>
              <a:buClr>
                <a:srgbClr val="FFFFFF"/>
              </a:buClr>
              <a:buFont typeface="Oswald" charset="0"/>
              <a:buNone/>
            </a:pPr>
            <a:r>
              <a:rPr lang="en-US" altLang="en-US" sz="2800">
                <a:solidFill>
                  <a:srgbClr val="FFFFFF"/>
                </a:solidFill>
                <a:latin typeface="Arial" panose="020B0604020202020204" pitchFamily="34" charset="0"/>
                <a:cs typeface="Arial" panose="020B0604020202020204" pitchFamily="34" charset="0"/>
              </a:rPr>
              <a:t>Coarctation of the Aorta</a:t>
            </a:r>
          </a:p>
        </p:txBody>
      </p:sp>
      <p:sp>
        <p:nvSpPr>
          <p:cNvPr id="30723" name="Shape 198">
            <a:extLst>
              <a:ext uri="{FF2B5EF4-FFF2-40B4-BE49-F238E27FC236}">
                <a16:creationId xmlns:a16="http://schemas.microsoft.com/office/drawing/2014/main" id="{1DE53BA0-C80D-43BD-80CC-96A88057A7B5}"/>
              </a:ext>
            </a:extLst>
          </p:cNvPr>
          <p:cNvSpPr txBox="1">
            <a:spLocks noChangeArrowheads="1"/>
          </p:cNvSpPr>
          <p:nvPr/>
        </p:nvSpPr>
        <p:spPr bwMode="auto">
          <a:xfrm>
            <a:off x="311150" y="798513"/>
            <a:ext cx="42418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spcAft>
                <a:spcPts val="1600"/>
              </a:spcAft>
            </a:pPr>
            <a:r>
              <a:rPr lang="en-US" altLang="en-US" sz="1800">
                <a:solidFill>
                  <a:srgbClr val="FFFFFF"/>
                </a:solidFill>
              </a:rPr>
              <a:t>-Narrowing of the Aorta </a:t>
            </a:r>
          </a:p>
          <a:p>
            <a:pPr eaLnBrk="1" hangingPunct="1">
              <a:lnSpc>
                <a:spcPct val="115000"/>
              </a:lnSpc>
              <a:spcAft>
                <a:spcPts val="1600"/>
              </a:spcAft>
            </a:pPr>
            <a:r>
              <a:rPr lang="en-US" altLang="en-US" sz="1800">
                <a:solidFill>
                  <a:srgbClr val="FFFFFF"/>
                </a:solidFill>
              </a:rPr>
              <a:t>-Congenital condition</a:t>
            </a:r>
          </a:p>
          <a:p>
            <a:pPr eaLnBrk="1" hangingPunct="1">
              <a:lnSpc>
                <a:spcPct val="115000"/>
              </a:lnSpc>
              <a:spcAft>
                <a:spcPts val="1600"/>
              </a:spcAft>
            </a:pPr>
            <a:r>
              <a:rPr lang="en-US" altLang="en-US" sz="1800">
                <a:solidFill>
                  <a:srgbClr val="FFFFFF"/>
                </a:solidFill>
              </a:rPr>
              <a:t>-Affects blood flow where the arteries branch out to carry blood along separate vessels to the body.</a:t>
            </a:r>
          </a:p>
          <a:p>
            <a:pPr eaLnBrk="1" hangingPunct="1">
              <a:lnSpc>
                <a:spcPct val="115000"/>
              </a:lnSpc>
              <a:spcAft>
                <a:spcPts val="1600"/>
              </a:spcAft>
            </a:pPr>
            <a:r>
              <a:rPr lang="en-US" altLang="en-US" sz="1800">
                <a:solidFill>
                  <a:srgbClr val="FFFFFF"/>
                </a:solidFill>
              </a:rPr>
              <a:t>-Heart must pump harder to force the blood through the narrow part of the Aorta </a:t>
            </a:r>
          </a:p>
          <a:p>
            <a:pPr eaLnBrk="1" hangingPunct="1">
              <a:lnSpc>
                <a:spcPct val="115000"/>
              </a:lnSpc>
              <a:spcAft>
                <a:spcPts val="1600"/>
              </a:spcAft>
            </a:pPr>
            <a:r>
              <a:rPr lang="en-US" altLang="en-US" sz="1800">
                <a:solidFill>
                  <a:srgbClr val="FFFFFF"/>
                </a:solidFill>
              </a:rPr>
              <a:t>-High blood pressure, heart damage, chest pain, difficulty breathing </a:t>
            </a:r>
          </a:p>
        </p:txBody>
      </p:sp>
      <p:pic>
        <p:nvPicPr>
          <p:cNvPr id="30724" name="Shape 199">
            <a:extLst>
              <a:ext uri="{FF2B5EF4-FFF2-40B4-BE49-F238E27FC236}">
                <a16:creationId xmlns:a16="http://schemas.microsoft.com/office/drawing/2014/main" id="{4A9F87E6-5021-484D-B630-E894CE1096E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
            <a:off x="5089525" y="2635250"/>
            <a:ext cx="363855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Shape 200">
            <a:extLst>
              <a:ext uri="{FF2B5EF4-FFF2-40B4-BE49-F238E27FC236}">
                <a16:creationId xmlns:a16="http://schemas.microsoft.com/office/drawing/2014/main" id="{AEC196F0-1981-4FC4-A7A7-021BE5E812C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449263"/>
            <a:ext cx="332581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65">
            <a:extLst>
              <a:ext uri="{FF2B5EF4-FFF2-40B4-BE49-F238E27FC236}">
                <a16:creationId xmlns:a16="http://schemas.microsoft.com/office/drawing/2014/main" id="{154B1393-2DB3-4DDE-9863-0326342A15F8}"/>
              </a:ext>
            </a:extLst>
          </p:cNvPr>
          <p:cNvSpPr txBox="1">
            <a:spLocks noGrp="1"/>
          </p:cNvSpPr>
          <p:nvPr>
            <p:ph type="title"/>
          </p:nvPr>
        </p:nvSpPr>
        <p:spPr>
          <a:xfrm>
            <a:off x="311150" y="444500"/>
            <a:ext cx="8521700" cy="573088"/>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Visceral + Parietal Pericardium</a:t>
            </a:r>
          </a:p>
        </p:txBody>
      </p:sp>
      <p:sp>
        <p:nvSpPr>
          <p:cNvPr id="14339" name="Shape 66">
            <a:extLst>
              <a:ext uri="{FF2B5EF4-FFF2-40B4-BE49-F238E27FC236}">
                <a16:creationId xmlns:a16="http://schemas.microsoft.com/office/drawing/2014/main" id="{8FD6EE88-A573-43BC-BA3D-A9CCBDC09157}"/>
              </a:ext>
            </a:extLst>
          </p:cNvPr>
          <p:cNvSpPr txBox="1">
            <a:spLocks noGrp="1"/>
          </p:cNvSpPr>
          <p:nvPr>
            <p:ph type="body" idx="1"/>
          </p:nvPr>
        </p:nvSpPr>
        <p:spPr>
          <a:xfrm>
            <a:off x="311150" y="1152525"/>
            <a:ext cx="8521700" cy="3416300"/>
          </a:xfrm>
        </p:spPr>
        <p:txBody>
          <a:bodyPr/>
          <a:lstStyle/>
          <a:p>
            <a:pPr eaLnBrk="1" hangingPunct="1">
              <a:lnSpc>
                <a:spcPct val="115000"/>
              </a:lnSpc>
              <a:spcBef>
                <a:spcPct val="0"/>
              </a:spcBef>
              <a:spcAft>
                <a:spcPts val="1600"/>
              </a:spcAft>
              <a:buClr>
                <a:srgbClr val="CACACA"/>
              </a:buClr>
              <a:buFont typeface="Average" charset="0"/>
              <a:buNone/>
            </a:pPr>
            <a:endParaRPr lang="en-US" altLang="en-US" sz="1800">
              <a:solidFill>
                <a:srgbClr val="CACACA"/>
              </a:solidFill>
              <a:latin typeface="Average" charset="0"/>
              <a:cs typeface="Arial" panose="020B0604020202020204" pitchFamily="34" charset="0"/>
              <a:sym typeface="Average" charset="0"/>
            </a:endParaRPr>
          </a:p>
        </p:txBody>
      </p:sp>
      <p:pic>
        <p:nvPicPr>
          <p:cNvPr id="14340" name="Shape 67">
            <a:extLst>
              <a:ext uri="{FF2B5EF4-FFF2-40B4-BE49-F238E27FC236}">
                <a16:creationId xmlns:a16="http://schemas.microsoft.com/office/drawing/2014/main" id="{640EF6F6-A6C2-4DF8-B72F-B6083DF84F6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12134"/>
          <a:stretch>
            <a:fillRect/>
          </a:stretch>
        </p:blipFill>
        <p:spPr bwMode="auto">
          <a:xfrm>
            <a:off x="311150" y="1071563"/>
            <a:ext cx="612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hape 68">
            <a:extLst>
              <a:ext uri="{FF2B5EF4-FFF2-40B4-BE49-F238E27FC236}">
                <a16:creationId xmlns:a16="http://schemas.microsoft.com/office/drawing/2014/main" id="{DFC3273D-44EE-459B-A6E1-4FDD28BF54D4}"/>
              </a:ext>
            </a:extLst>
          </p:cNvPr>
          <p:cNvSpPr txBox="1">
            <a:spLocks noChangeArrowheads="1"/>
          </p:cNvSpPr>
          <p:nvPr/>
        </p:nvSpPr>
        <p:spPr bwMode="auto">
          <a:xfrm>
            <a:off x="6616700" y="1228725"/>
            <a:ext cx="22161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FontTx/>
              <a:buChar char="●"/>
              <a:defRPr/>
            </a:pPr>
            <a:r>
              <a:rPr lang="en-US" altLang="en-US" sz="1250" dirty="0">
                <a:solidFill>
                  <a:srgbClr val="FFFFFF"/>
                </a:solidFill>
              </a:rPr>
              <a:t>Dense connective fibrous membrane holds heart in place</a:t>
            </a:r>
          </a:p>
          <a:p>
            <a:pPr eaLnBrk="1" hangingPunct="1">
              <a:buClr>
                <a:srgbClr val="FFFFFF"/>
              </a:buClr>
              <a:buFontTx/>
              <a:buChar char="●"/>
              <a:defRPr/>
            </a:pPr>
            <a:r>
              <a:rPr lang="en-US" altLang="en-US" sz="1250" dirty="0">
                <a:solidFill>
                  <a:srgbClr val="FFFFFF"/>
                </a:solidFill>
              </a:rPr>
              <a:t>Deeper, </a:t>
            </a:r>
            <a:r>
              <a:rPr lang="en-US" altLang="en-US" sz="1250" b="1" dirty="0">
                <a:solidFill>
                  <a:srgbClr val="FFFFFF"/>
                </a:solidFill>
              </a:rPr>
              <a:t>two-layered serous membrane</a:t>
            </a:r>
            <a:r>
              <a:rPr lang="en-US" altLang="en-US" sz="1250" dirty="0">
                <a:solidFill>
                  <a:srgbClr val="FFFFFF"/>
                </a:solidFill>
              </a:rPr>
              <a:t> surrounds heart</a:t>
            </a:r>
          </a:p>
          <a:p>
            <a:pPr eaLnBrk="1" hangingPunct="1">
              <a:buClr>
                <a:srgbClr val="FFFFFF"/>
              </a:buClr>
              <a:buFontTx/>
              <a:buChar char="●"/>
              <a:defRPr/>
            </a:pPr>
            <a:r>
              <a:rPr lang="en-US" altLang="en-US" sz="1250" dirty="0">
                <a:solidFill>
                  <a:srgbClr val="FFFFFF"/>
                </a:solidFill>
              </a:rPr>
              <a:t>Visceral = epicardium = lines heart surface</a:t>
            </a:r>
          </a:p>
          <a:p>
            <a:pPr eaLnBrk="1" hangingPunct="1">
              <a:buClr>
                <a:srgbClr val="FFFFFF"/>
              </a:buClr>
              <a:buFontTx/>
              <a:buChar char="●"/>
              <a:defRPr/>
            </a:pPr>
            <a:r>
              <a:rPr lang="en-US" altLang="en-US" sz="1250" dirty="0">
                <a:solidFill>
                  <a:srgbClr val="FFFFFF"/>
                </a:solidFill>
              </a:rPr>
              <a:t>Parietal = fused to fibrous parietal sac</a:t>
            </a:r>
          </a:p>
          <a:p>
            <a:pPr eaLnBrk="1" hangingPunct="1">
              <a:buClr>
                <a:srgbClr val="FFFFFF"/>
              </a:buClr>
              <a:buFontTx/>
              <a:buChar char="●"/>
              <a:defRPr/>
            </a:pPr>
            <a:r>
              <a:rPr lang="en-US" altLang="en-US" sz="1250" dirty="0">
                <a:solidFill>
                  <a:srgbClr val="FFFFFF"/>
                </a:solidFill>
              </a:rPr>
              <a:t>Space between is filled with fluid for protection &amp; lubrication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73">
            <a:extLst>
              <a:ext uri="{FF2B5EF4-FFF2-40B4-BE49-F238E27FC236}">
                <a16:creationId xmlns:a16="http://schemas.microsoft.com/office/drawing/2014/main" id="{E7981E30-6F57-4184-8C83-5E6389653931}"/>
              </a:ext>
            </a:extLst>
          </p:cNvPr>
          <p:cNvSpPr txBox="1">
            <a:spLocks noGrp="1"/>
          </p:cNvSpPr>
          <p:nvPr>
            <p:ph type="title"/>
          </p:nvPr>
        </p:nvSpPr>
        <p:spPr>
          <a:xfrm>
            <a:off x="311150" y="444500"/>
            <a:ext cx="8521700" cy="573088"/>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Pericarditis</a:t>
            </a:r>
          </a:p>
        </p:txBody>
      </p:sp>
      <p:sp>
        <p:nvSpPr>
          <p:cNvPr id="74" name="Shape 74">
            <a:extLst>
              <a:ext uri="{FF2B5EF4-FFF2-40B4-BE49-F238E27FC236}">
                <a16:creationId xmlns:a16="http://schemas.microsoft.com/office/drawing/2014/main" id="{4EFDFEDE-7176-4B56-AE5F-E46EDF79B0ED}"/>
              </a:ext>
            </a:extLst>
          </p:cNvPr>
          <p:cNvSpPr txBox="1">
            <a:spLocks noGrp="1"/>
          </p:cNvSpPr>
          <p:nvPr>
            <p:ph type="body" idx="1"/>
          </p:nvPr>
        </p:nvSpPr>
        <p:spPr>
          <a:xfrm>
            <a:off x="-107950" y="1204913"/>
            <a:ext cx="4605338" cy="3578225"/>
          </a:xfrm>
        </p:spPr>
        <p:txBody>
          <a:bodyPr>
            <a:noAutofit/>
          </a:bodyPr>
          <a:lstStyle/>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Pericardium: double walled sac that surrounds the heart </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Inflammation of the pericardium  </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Symptoms include chest pain caused by sac’s layers becoming inflamed and rub against each other </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Can be attributed to viral, bacterial, fungal, and other infections </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Most cases are mild, usually improve on their own</a:t>
            </a:r>
          </a:p>
          <a:p>
            <a:pPr marL="457200" indent="-342900" eaLnBrk="1" fontAlgn="auto" hangingPunct="1">
              <a:lnSpc>
                <a:spcPct val="115000"/>
              </a:lnSpc>
              <a:spcAft>
                <a:spcPts val="1600"/>
              </a:spcAft>
              <a:buClr>
                <a:schemeClr val="accent3"/>
              </a:buClr>
              <a:buSzPct val="100000"/>
              <a:buFont typeface="Average"/>
              <a:buChar char="●"/>
              <a:defRPr/>
            </a:pPr>
            <a:r>
              <a:rPr lang="en" dirty="0">
                <a:solidFill>
                  <a:schemeClr val="accent3"/>
                </a:solidFill>
                <a:latin typeface="Average"/>
                <a:ea typeface="Average"/>
                <a:cs typeface="Average"/>
                <a:sym typeface="Average"/>
              </a:rPr>
              <a:t>Can be treated with medication and surgery (rare)</a:t>
            </a:r>
          </a:p>
          <a:p>
            <a:pPr eaLnBrk="1" fontAlgn="auto" hangingPunct="1">
              <a:lnSpc>
                <a:spcPct val="115000"/>
              </a:lnSpc>
              <a:spcAft>
                <a:spcPts val="1600"/>
              </a:spcAft>
              <a:buClr>
                <a:schemeClr val="accent3"/>
              </a:buClr>
              <a:buSzPct val="100000"/>
              <a:buFont typeface="Average"/>
              <a:buNone/>
              <a:defRPr/>
            </a:pPr>
            <a:endParaRPr sz="1800" dirty="0">
              <a:solidFill>
                <a:schemeClr val="accent3"/>
              </a:solidFill>
              <a:latin typeface="Average"/>
              <a:ea typeface="Average"/>
              <a:cs typeface="Average"/>
              <a:sym typeface="Average"/>
            </a:endParaRPr>
          </a:p>
        </p:txBody>
      </p:sp>
      <p:pic>
        <p:nvPicPr>
          <p:cNvPr id="15364" name="Shape 75" descr="Image result for pericarditis">
            <a:extLst>
              <a:ext uri="{FF2B5EF4-FFF2-40B4-BE49-F238E27FC236}">
                <a16:creationId xmlns:a16="http://schemas.microsoft.com/office/drawing/2014/main" id="{26988DA0-D617-4BA0-A9FC-B70D1ADB930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388" y="1109663"/>
            <a:ext cx="44069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80">
            <a:extLst>
              <a:ext uri="{FF2B5EF4-FFF2-40B4-BE49-F238E27FC236}">
                <a16:creationId xmlns:a16="http://schemas.microsoft.com/office/drawing/2014/main" id="{F5593D56-86D6-4227-877D-48F065353777}"/>
              </a:ext>
            </a:extLst>
          </p:cNvPr>
          <p:cNvSpPr txBox="1">
            <a:spLocks noGrp="1"/>
          </p:cNvSpPr>
          <p:nvPr>
            <p:ph type="title"/>
          </p:nvPr>
        </p:nvSpPr>
        <p:spPr>
          <a:xfrm>
            <a:off x="311150" y="444500"/>
            <a:ext cx="8521700" cy="573088"/>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Pericardiocentesis</a:t>
            </a:r>
          </a:p>
        </p:txBody>
      </p:sp>
      <p:sp>
        <p:nvSpPr>
          <p:cNvPr id="16387" name="Shape 81">
            <a:extLst>
              <a:ext uri="{FF2B5EF4-FFF2-40B4-BE49-F238E27FC236}">
                <a16:creationId xmlns:a16="http://schemas.microsoft.com/office/drawing/2014/main" id="{89FA1F7E-42D3-4356-9C42-4A5FBC50FA41}"/>
              </a:ext>
            </a:extLst>
          </p:cNvPr>
          <p:cNvSpPr txBox="1">
            <a:spLocks noGrp="1"/>
          </p:cNvSpPr>
          <p:nvPr>
            <p:ph type="body" idx="1"/>
          </p:nvPr>
        </p:nvSpPr>
        <p:spPr>
          <a:xfrm>
            <a:off x="158750" y="1000125"/>
            <a:ext cx="5068888" cy="3730625"/>
          </a:xfrm>
        </p:spPr>
        <p:txBody>
          <a:bodyPr/>
          <a:lstStyle/>
          <a:p>
            <a:pPr marL="457200" indent="-330200" eaLnBrk="1" hangingPunct="1">
              <a:lnSpc>
                <a:spcPct val="115000"/>
              </a:lnSpc>
              <a:spcBef>
                <a:spcPct val="0"/>
              </a:spcBef>
              <a:spcAft>
                <a:spcPts val="1600"/>
              </a:spcAft>
              <a:buClr>
                <a:srgbClr val="CACACA"/>
              </a:buClr>
              <a:buFont typeface="Average" charset="0"/>
              <a:buChar char="●"/>
            </a:pPr>
            <a:r>
              <a:rPr lang="en-US" altLang="en-US" sz="1200">
                <a:solidFill>
                  <a:srgbClr val="CACACA"/>
                </a:solidFill>
                <a:latin typeface="Average" charset="0"/>
                <a:cs typeface="Arial" panose="020B0604020202020204" pitchFamily="34" charset="0"/>
                <a:sym typeface="Average" charset="0"/>
              </a:rPr>
              <a:t>Also called pericardial tap, it is a procedure in which a needle and catheter remove fluid from the pericardium</a:t>
            </a:r>
          </a:p>
          <a:p>
            <a:pPr marL="457200" indent="-330200" eaLnBrk="1" hangingPunct="1">
              <a:lnSpc>
                <a:spcPct val="115000"/>
              </a:lnSpc>
              <a:spcBef>
                <a:spcPct val="0"/>
              </a:spcBef>
              <a:spcAft>
                <a:spcPts val="1600"/>
              </a:spcAft>
              <a:buClr>
                <a:srgbClr val="CACACA"/>
              </a:buClr>
              <a:buFont typeface="Average" charset="0"/>
              <a:buChar char="●"/>
            </a:pPr>
            <a:r>
              <a:rPr lang="en-US" altLang="en-US" sz="1200">
                <a:solidFill>
                  <a:srgbClr val="CACACA"/>
                </a:solidFill>
                <a:latin typeface="Average" charset="0"/>
                <a:cs typeface="Arial" panose="020B0604020202020204" pitchFamily="34" charset="0"/>
                <a:sym typeface="Average" charset="0"/>
              </a:rPr>
              <a:t>The fluid is tested for signs of infection, inflammation, and the presence of blood and cancer</a:t>
            </a:r>
          </a:p>
          <a:p>
            <a:pPr marL="457200" indent="-330200" eaLnBrk="1" hangingPunct="1">
              <a:lnSpc>
                <a:spcPct val="115000"/>
              </a:lnSpc>
              <a:spcBef>
                <a:spcPct val="0"/>
              </a:spcBef>
              <a:spcAft>
                <a:spcPts val="1600"/>
              </a:spcAft>
              <a:buClr>
                <a:srgbClr val="CACACA"/>
              </a:buClr>
              <a:buFont typeface="Average" charset="0"/>
              <a:buChar char="●"/>
            </a:pPr>
            <a:r>
              <a:rPr lang="en-US" altLang="en-US" sz="1200">
                <a:solidFill>
                  <a:srgbClr val="CACACA"/>
                </a:solidFill>
                <a:latin typeface="Average" charset="0"/>
                <a:cs typeface="Arial" panose="020B0604020202020204" pitchFamily="34" charset="0"/>
                <a:sym typeface="Average" charset="0"/>
              </a:rPr>
              <a:t>Done in emergencies to treat what is called cardiac tamponade, a life threatening rapid buildup of fluid around the heart that weakens its pumping</a:t>
            </a:r>
          </a:p>
          <a:p>
            <a:pPr marL="457200" indent="-330200" eaLnBrk="1" hangingPunct="1">
              <a:lnSpc>
                <a:spcPct val="115000"/>
              </a:lnSpc>
              <a:spcBef>
                <a:spcPct val="0"/>
              </a:spcBef>
              <a:spcAft>
                <a:spcPts val="1600"/>
              </a:spcAft>
              <a:buClr>
                <a:srgbClr val="CACACA"/>
              </a:buClr>
              <a:buFont typeface="Average" charset="0"/>
              <a:buChar char="●"/>
            </a:pPr>
            <a:r>
              <a:rPr lang="en-US" altLang="en-US" sz="1200">
                <a:solidFill>
                  <a:srgbClr val="CACACA"/>
                </a:solidFill>
                <a:latin typeface="Average" charset="0"/>
                <a:cs typeface="Arial" panose="020B0604020202020204" pitchFamily="34" charset="0"/>
                <a:sym typeface="Average" charset="0"/>
              </a:rPr>
              <a:t>Relieve symptoms like shortness of breath</a:t>
            </a:r>
          </a:p>
          <a:p>
            <a:pPr marL="457200" indent="-330200" eaLnBrk="1" hangingPunct="1">
              <a:lnSpc>
                <a:spcPct val="115000"/>
              </a:lnSpc>
              <a:spcBef>
                <a:spcPct val="0"/>
              </a:spcBef>
              <a:spcAft>
                <a:spcPts val="1600"/>
              </a:spcAft>
              <a:buClr>
                <a:srgbClr val="CACACA"/>
              </a:buClr>
              <a:buFont typeface="Average" charset="0"/>
              <a:buChar char="●"/>
            </a:pPr>
            <a:r>
              <a:rPr lang="en-US" altLang="en-US" sz="1200">
                <a:solidFill>
                  <a:srgbClr val="CACACA"/>
                </a:solidFill>
                <a:latin typeface="Average" charset="0"/>
                <a:cs typeface="Arial" panose="020B0604020202020204" pitchFamily="34" charset="0"/>
                <a:sym typeface="Average" charset="0"/>
              </a:rPr>
              <a:t>Doctor uses local anesthetic to numb an area on your chest, a needle will be inserted and then a catheter will be threaded into the sac around the heart that will then begin draining the fluid around your heart</a:t>
            </a:r>
          </a:p>
        </p:txBody>
      </p:sp>
      <p:pic>
        <p:nvPicPr>
          <p:cNvPr id="16388" name="Shape 82">
            <a:extLst>
              <a:ext uri="{FF2B5EF4-FFF2-40B4-BE49-F238E27FC236}">
                <a16:creationId xmlns:a16="http://schemas.microsoft.com/office/drawing/2014/main" id="{3C87CF98-460C-42F8-BDFB-487E650FEAF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1136650"/>
            <a:ext cx="3757613"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87">
            <a:extLst>
              <a:ext uri="{FF2B5EF4-FFF2-40B4-BE49-F238E27FC236}">
                <a16:creationId xmlns:a16="http://schemas.microsoft.com/office/drawing/2014/main" id="{5835B797-2544-41C3-AC0D-0937089545A1}"/>
              </a:ext>
            </a:extLst>
          </p:cNvPr>
          <p:cNvSpPr txBox="1">
            <a:spLocks noGrp="1"/>
          </p:cNvSpPr>
          <p:nvPr>
            <p:ph type="title"/>
          </p:nvPr>
        </p:nvSpPr>
        <p:spPr>
          <a:xfrm>
            <a:off x="195263" y="193675"/>
            <a:ext cx="8520112" cy="573088"/>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Hemopericardium </a:t>
            </a:r>
            <a:r>
              <a:rPr lang="en-US" altLang="en-US" sz="1000">
                <a:solidFill>
                  <a:srgbClr val="FFFFFF"/>
                </a:solidFill>
                <a:latin typeface="Oswald" charset="0"/>
                <a:cs typeface="Arial" panose="020B0604020202020204" pitchFamily="34" charset="0"/>
                <a:sym typeface="Oswald" charset="0"/>
              </a:rPr>
              <a:t>(continue)</a:t>
            </a:r>
          </a:p>
        </p:txBody>
      </p:sp>
      <p:sp>
        <p:nvSpPr>
          <p:cNvPr id="88" name="Shape 88">
            <a:extLst>
              <a:ext uri="{FF2B5EF4-FFF2-40B4-BE49-F238E27FC236}">
                <a16:creationId xmlns:a16="http://schemas.microsoft.com/office/drawing/2014/main" id="{B267DA14-58A2-443D-9A7A-5AF82B7104B1}"/>
              </a:ext>
            </a:extLst>
          </p:cNvPr>
          <p:cNvSpPr txBox="1">
            <a:spLocks noGrp="1"/>
          </p:cNvSpPr>
          <p:nvPr>
            <p:ph type="body" idx="1"/>
          </p:nvPr>
        </p:nvSpPr>
        <p:spPr>
          <a:xfrm>
            <a:off x="194825" y="943075"/>
            <a:ext cx="4455000" cy="4057500"/>
          </a:xfrm>
        </p:spPr>
        <p:txBody>
          <a:bodyPr>
            <a:noAutofit/>
          </a:bodyPr>
          <a:lstStyle/>
          <a:p>
            <a:pPr eaLnBrk="1" fontAlgn="auto" hangingPunct="1">
              <a:lnSpc>
                <a:spcPct val="115000"/>
              </a:lnSpc>
              <a:spcAft>
                <a:spcPts val="1600"/>
              </a:spcAft>
              <a:buClr>
                <a:schemeClr val="accent3"/>
              </a:buClr>
              <a:buFont typeface="Average"/>
              <a:buNone/>
              <a:defRPr/>
            </a:pPr>
            <a:r>
              <a:rPr lang="en">
                <a:solidFill>
                  <a:srgbClr val="FFFFFF"/>
                </a:solidFill>
                <a:sym typeface="Arial"/>
              </a:rPr>
              <a:t>Symptoms</a:t>
            </a:r>
            <a:r>
              <a:rPr lang="en">
                <a:solidFill>
                  <a:schemeClr val="accent3"/>
                </a:solidFill>
                <a:sym typeface="Arial"/>
              </a:rPr>
              <a:t> </a:t>
            </a:r>
          </a:p>
          <a:p>
            <a:pPr eaLnBrk="1" fontAlgn="auto" hangingPunct="1">
              <a:lnSpc>
                <a:spcPct val="115000"/>
              </a:lnSpc>
              <a:spcAft>
                <a:spcPts val="1600"/>
              </a:spcAft>
              <a:buClr>
                <a:schemeClr val="accent3"/>
              </a:buClr>
              <a:buFont typeface="Average"/>
              <a:buNone/>
              <a:defRPr/>
            </a:pPr>
            <a:r>
              <a:rPr lang="en">
                <a:solidFill>
                  <a:srgbClr val="FFFFFF"/>
                </a:solidFill>
                <a:sym typeface="Arial"/>
              </a:rPr>
              <a:t>Symptoms of hemopericardium often include difficulty breathing, abnormally rapid breathing, and fatigue. In many cases, patients also report feeling chest pressure and have an abnormally elevated heart rate.</a:t>
            </a:r>
          </a:p>
          <a:p>
            <a:pPr eaLnBrk="1" fontAlgn="auto" hangingPunct="1">
              <a:lnSpc>
                <a:spcPct val="115000"/>
              </a:lnSpc>
              <a:spcAft>
                <a:spcPts val="1600"/>
              </a:spcAft>
              <a:buClr>
                <a:schemeClr val="accent3"/>
              </a:buClr>
              <a:buFont typeface="Average"/>
              <a:buNone/>
              <a:defRPr/>
            </a:pPr>
            <a:r>
              <a:rPr lang="en">
                <a:solidFill>
                  <a:srgbClr val="FFFFFF"/>
                </a:solidFill>
                <a:sym typeface="Arial"/>
              </a:rPr>
              <a:t>Diagnosis </a:t>
            </a:r>
          </a:p>
          <a:p>
            <a:pPr eaLnBrk="1" fontAlgn="auto" hangingPunct="1">
              <a:lnSpc>
                <a:spcPct val="115000"/>
              </a:lnSpc>
              <a:spcBef>
                <a:spcPts val="600"/>
              </a:spcBef>
              <a:spcAft>
                <a:spcPts val="600"/>
              </a:spcAft>
              <a:buClr>
                <a:schemeClr val="accent3"/>
              </a:buClr>
              <a:buFont typeface="Average"/>
              <a:buNone/>
              <a:defRPr/>
            </a:pPr>
            <a:r>
              <a:rPr lang="en">
                <a:solidFill>
                  <a:srgbClr val="FFFFFF"/>
                </a:solidFill>
                <a:sym typeface="Arial"/>
              </a:rPr>
              <a:t>Hemopericardium can be diagnosed using echocardiography, a cardiac ultrasound.Chest X-rays are also often taken when hemopericardium is suspected and would reveal an enlarged heart. Other observable signs include rapid heart rate, jugular venous distension, low blood pressure, and pulsus paradoxus.</a:t>
            </a:r>
          </a:p>
          <a:p>
            <a:pPr eaLnBrk="1" fontAlgn="auto" hangingPunct="1">
              <a:lnSpc>
                <a:spcPct val="115000"/>
              </a:lnSpc>
              <a:spcAft>
                <a:spcPts val="0"/>
              </a:spcAft>
              <a:buClr>
                <a:schemeClr val="accent3"/>
              </a:buClr>
              <a:buFont typeface="Average"/>
              <a:buNone/>
              <a:defRPr/>
            </a:pPr>
            <a:endParaRPr baseline="30000">
              <a:solidFill>
                <a:srgbClr val="222222"/>
              </a:solidFill>
              <a:highlight>
                <a:srgbClr val="FFFFFF"/>
              </a:highlight>
              <a:sym typeface="Arial"/>
            </a:endParaRPr>
          </a:p>
          <a:p>
            <a:pPr eaLnBrk="1" fontAlgn="auto" hangingPunct="1">
              <a:lnSpc>
                <a:spcPct val="115000"/>
              </a:lnSpc>
              <a:spcAft>
                <a:spcPts val="1600"/>
              </a:spcAft>
              <a:buClr>
                <a:schemeClr val="accent3"/>
              </a:buClr>
              <a:buFont typeface="Average"/>
              <a:buNone/>
              <a:defRPr/>
            </a:pPr>
            <a:endParaRPr>
              <a:solidFill>
                <a:srgbClr val="FFFFFF"/>
              </a:solidFill>
              <a:sym typeface="Arial"/>
            </a:endParaRPr>
          </a:p>
        </p:txBody>
      </p:sp>
      <p:sp>
        <p:nvSpPr>
          <p:cNvPr id="17412" name="Shape 89">
            <a:extLst>
              <a:ext uri="{FF2B5EF4-FFF2-40B4-BE49-F238E27FC236}">
                <a16:creationId xmlns:a16="http://schemas.microsoft.com/office/drawing/2014/main" id="{E51B87BE-6D35-49F8-9E80-FC32A6D9A4CC}"/>
              </a:ext>
            </a:extLst>
          </p:cNvPr>
          <p:cNvSpPr txBox="1">
            <a:spLocks noGrp="1"/>
          </p:cNvSpPr>
          <p:nvPr>
            <p:ph type="body" idx="2"/>
          </p:nvPr>
        </p:nvSpPr>
        <p:spPr>
          <a:xfrm>
            <a:off x="4767263" y="1144588"/>
            <a:ext cx="4298950" cy="3654425"/>
          </a:xfrm>
        </p:spPr>
        <p:txBody>
          <a:bodyPr/>
          <a:lstStyle/>
          <a:p>
            <a:pPr eaLnBrk="1" hangingPunct="1">
              <a:lnSpc>
                <a:spcPct val="115000"/>
              </a:lnSpc>
              <a:spcBef>
                <a:spcPct val="0"/>
              </a:spcBef>
              <a:spcAft>
                <a:spcPts val="1600"/>
              </a:spcAft>
              <a:buClr>
                <a:srgbClr val="CACACA"/>
              </a:buClr>
              <a:buSzTx/>
              <a:buFont typeface="Average" charset="0"/>
              <a:buNone/>
            </a:pPr>
            <a:r>
              <a:rPr lang="en-US" altLang="en-US">
                <a:solidFill>
                  <a:srgbClr val="FFFFFF"/>
                </a:solidFill>
                <a:latin typeface="Arial" panose="020B0604020202020204" pitchFamily="34" charset="0"/>
                <a:cs typeface="Arial" panose="020B0604020202020204" pitchFamily="34" charset="0"/>
              </a:rPr>
              <a:t>Treatments</a:t>
            </a:r>
          </a:p>
          <a:p>
            <a:pPr eaLnBrk="1" hangingPunct="1">
              <a:lnSpc>
                <a:spcPct val="115000"/>
              </a:lnSpc>
              <a:spcBef>
                <a:spcPct val="0"/>
              </a:spcBef>
              <a:spcAft>
                <a:spcPts val="1600"/>
              </a:spcAft>
              <a:buClr>
                <a:srgbClr val="CACACA"/>
              </a:buClr>
              <a:buSzTx/>
              <a:buFont typeface="Average" charset="0"/>
              <a:buNone/>
            </a:pPr>
            <a:r>
              <a:rPr lang="en-US" altLang="en-US">
                <a:solidFill>
                  <a:srgbClr val="FFFFFF"/>
                </a:solidFill>
                <a:latin typeface="Arial" panose="020B0604020202020204" pitchFamily="34" charset="0"/>
                <a:cs typeface="Arial" panose="020B0604020202020204" pitchFamily="34" charset="0"/>
              </a:rPr>
              <a:t>Hemopericardium is usually treated by pericardiocentesis, a procedure wherein a needle is used to remove the fluid from the pericardial sac.This procedure typically utilizes a needle that is inserted between the xiphoid process and the left costal margin until it enters the pericardial sac, then it can then be used to drain the fluid from the sac.A catheter is often left in the pericardium to continue draining any remaining fluid after the initial procedure.The catheter can be removed when the hemopericardium no longer persists. </a:t>
            </a:r>
          </a:p>
        </p:txBody>
      </p:sp>
      <p:pic>
        <p:nvPicPr>
          <p:cNvPr id="17413" name="Shape 90">
            <a:extLst>
              <a:ext uri="{FF2B5EF4-FFF2-40B4-BE49-F238E27FC236}">
                <a16:creationId xmlns:a16="http://schemas.microsoft.com/office/drawing/2014/main" id="{2C14C34F-8B23-4A70-8F0D-4BD51D02647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0"/>
            <a:ext cx="297497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95">
            <a:extLst>
              <a:ext uri="{FF2B5EF4-FFF2-40B4-BE49-F238E27FC236}">
                <a16:creationId xmlns:a16="http://schemas.microsoft.com/office/drawing/2014/main" id="{33A49A9C-96AE-44FB-885C-01619E43C4E5}"/>
              </a:ext>
            </a:extLst>
          </p:cNvPr>
          <p:cNvSpPr txBox="1">
            <a:spLocks noGrp="1"/>
          </p:cNvSpPr>
          <p:nvPr>
            <p:ph type="title"/>
          </p:nvPr>
        </p:nvSpPr>
        <p:spPr>
          <a:xfrm>
            <a:off x="311150" y="249238"/>
            <a:ext cx="8521700" cy="571500"/>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Hemopericardium</a:t>
            </a:r>
          </a:p>
        </p:txBody>
      </p:sp>
      <p:sp>
        <p:nvSpPr>
          <p:cNvPr id="18435" name="Shape 96">
            <a:extLst>
              <a:ext uri="{FF2B5EF4-FFF2-40B4-BE49-F238E27FC236}">
                <a16:creationId xmlns:a16="http://schemas.microsoft.com/office/drawing/2014/main" id="{CA8CCD04-FBC4-4611-9052-D85E133B4D89}"/>
              </a:ext>
            </a:extLst>
          </p:cNvPr>
          <p:cNvSpPr txBox="1">
            <a:spLocks noGrp="1"/>
          </p:cNvSpPr>
          <p:nvPr>
            <p:ph type="body" idx="1"/>
          </p:nvPr>
        </p:nvSpPr>
        <p:spPr>
          <a:xfrm>
            <a:off x="220663" y="820738"/>
            <a:ext cx="4438650" cy="4108450"/>
          </a:xfrm>
        </p:spPr>
        <p:txBody>
          <a:bodyPr/>
          <a:lstStyle/>
          <a:p>
            <a:pPr eaLnBrk="1" hangingPunct="1">
              <a:lnSpc>
                <a:spcPct val="115000"/>
              </a:lnSpc>
              <a:spcBef>
                <a:spcPts val="600"/>
              </a:spcBef>
              <a:spcAft>
                <a:spcPts val="600"/>
              </a:spcAft>
              <a:buClr>
                <a:srgbClr val="CACACA"/>
              </a:buClr>
              <a:buSzTx/>
              <a:buFont typeface="Average" charset="0"/>
              <a:buNone/>
            </a:pPr>
            <a:r>
              <a:rPr lang="en-US" altLang="en-US" sz="1600">
                <a:solidFill>
                  <a:srgbClr val="FFFFFF"/>
                </a:solidFill>
                <a:latin typeface="Arial" panose="020B0604020202020204" pitchFamily="34" charset="0"/>
                <a:cs typeface="Arial" panose="020B0604020202020204" pitchFamily="34" charset="0"/>
              </a:rPr>
              <a:t>It  refers to </a:t>
            </a:r>
            <a:r>
              <a:rPr lang="en-US" altLang="en-US" sz="1600">
                <a:solidFill>
                  <a:srgbClr val="FFFFFF"/>
                </a:solidFill>
                <a:latin typeface="Arial" panose="020B0604020202020204" pitchFamily="34" charset="0"/>
                <a:cs typeface="Arial" panose="020B0604020202020204" pitchFamily="34" charset="0"/>
                <a:hlinkClick r:id="rId3"/>
              </a:rPr>
              <a:t>blood</a:t>
            </a:r>
            <a:r>
              <a:rPr lang="en-US" altLang="en-US" sz="1600">
                <a:solidFill>
                  <a:srgbClr val="FFFFFF"/>
                </a:solidFill>
                <a:latin typeface="Arial" panose="020B0604020202020204" pitchFamily="34" charset="0"/>
                <a:cs typeface="Arial" panose="020B0604020202020204" pitchFamily="34" charset="0"/>
              </a:rPr>
              <a:t> in the </a:t>
            </a:r>
            <a:r>
              <a:rPr lang="en-US" altLang="en-US" sz="1600">
                <a:solidFill>
                  <a:srgbClr val="FFFFFF"/>
                </a:solidFill>
                <a:latin typeface="Arial" panose="020B0604020202020204" pitchFamily="34" charset="0"/>
                <a:cs typeface="Arial" panose="020B0604020202020204" pitchFamily="34" charset="0"/>
                <a:hlinkClick r:id="rId4"/>
              </a:rPr>
              <a:t>pericardial</a:t>
            </a:r>
            <a:r>
              <a:rPr lang="en-US" altLang="en-US" sz="1600">
                <a:solidFill>
                  <a:srgbClr val="FFFFFF"/>
                </a:solidFill>
                <a:latin typeface="Arial" panose="020B0604020202020204" pitchFamily="34" charset="0"/>
                <a:cs typeface="Arial" panose="020B0604020202020204" pitchFamily="34" charset="0"/>
              </a:rPr>
              <a:t> sac of the </a:t>
            </a:r>
            <a:r>
              <a:rPr lang="en-US" altLang="en-US" sz="1600">
                <a:solidFill>
                  <a:srgbClr val="FFFFFF"/>
                </a:solidFill>
                <a:latin typeface="Arial" panose="020B0604020202020204" pitchFamily="34" charset="0"/>
                <a:cs typeface="Arial" panose="020B0604020202020204" pitchFamily="34" charset="0"/>
                <a:hlinkClick r:id="rId5"/>
              </a:rPr>
              <a:t>heart</a:t>
            </a:r>
            <a:r>
              <a:rPr lang="en-US" altLang="en-US" sz="1600">
                <a:solidFill>
                  <a:srgbClr val="FFFFFF"/>
                </a:solidFill>
                <a:latin typeface="Arial" panose="020B0604020202020204" pitchFamily="34" charset="0"/>
                <a:cs typeface="Arial" panose="020B0604020202020204" pitchFamily="34" charset="0"/>
              </a:rPr>
              <a:t>. It is clinically similar to pericardial effusion and, depending on the volume and rapidity with which it develops, may cause cardiac tamponade.</a:t>
            </a:r>
          </a:p>
          <a:p>
            <a:pPr eaLnBrk="1" hangingPunct="1">
              <a:lnSpc>
                <a:spcPct val="115000"/>
              </a:lnSpc>
              <a:spcBef>
                <a:spcPts val="600"/>
              </a:spcBef>
              <a:spcAft>
                <a:spcPts val="600"/>
              </a:spcAft>
              <a:buClr>
                <a:srgbClr val="CACACA"/>
              </a:buClr>
              <a:buSzTx/>
              <a:buFont typeface="Average" charset="0"/>
              <a:buNone/>
            </a:pPr>
            <a:r>
              <a:rPr lang="en-US" altLang="en-US" sz="1600">
                <a:solidFill>
                  <a:srgbClr val="FFFFFF"/>
                </a:solidFill>
                <a:latin typeface="Arial" panose="020B0604020202020204" pitchFamily="34" charset="0"/>
                <a:cs typeface="Arial" panose="020B0604020202020204" pitchFamily="34" charset="0"/>
              </a:rPr>
              <a:t>The condition can be caused by full-thickness necrosis (death) of the </a:t>
            </a:r>
            <a:r>
              <a:rPr lang="en-US" altLang="en-US" sz="1600">
                <a:solidFill>
                  <a:srgbClr val="FFFFFF"/>
                </a:solidFill>
                <a:latin typeface="Arial" panose="020B0604020202020204" pitchFamily="34" charset="0"/>
                <a:cs typeface="Arial" panose="020B0604020202020204" pitchFamily="34" charset="0"/>
                <a:hlinkClick r:id="rId6"/>
              </a:rPr>
              <a:t>myocardium</a:t>
            </a:r>
            <a:r>
              <a:rPr lang="en-US" altLang="en-US" sz="1600">
                <a:solidFill>
                  <a:srgbClr val="FFFFFF"/>
                </a:solidFill>
                <a:latin typeface="Arial" panose="020B0604020202020204" pitchFamily="34" charset="0"/>
                <a:cs typeface="Arial" panose="020B0604020202020204" pitchFamily="34" charset="0"/>
              </a:rPr>
              <a:t> (heart muscle) after </a:t>
            </a:r>
            <a:r>
              <a:rPr lang="en-US" altLang="en-US" sz="1600">
                <a:solidFill>
                  <a:srgbClr val="FFFFFF"/>
                </a:solidFill>
                <a:latin typeface="Arial" panose="020B0604020202020204" pitchFamily="34" charset="0"/>
                <a:cs typeface="Arial" panose="020B0604020202020204" pitchFamily="34" charset="0"/>
                <a:hlinkClick r:id="rId7"/>
              </a:rPr>
              <a:t>myocardial infarction</a:t>
            </a:r>
            <a:r>
              <a:rPr lang="en-US" altLang="en-US" sz="1600">
                <a:solidFill>
                  <a:srgbClr val="FFFFFF"/>
                </a:solidFill>
                <a:latin typeface="Arial" panose="020B0604020202020204" pitchFamily="34" charset="0"/>
                <a:cs typeface="Arial" panose="020B0604020202020204" pitchFamily="34" charset="0"/>
              </a:rPr>
              <a:t>, </a:t>
            </a:r>
            <a:r>
              <a:rPr lang="en-US" altLang="en-US" sz="1600">
                <a:solidFill>
                  <a:srgbClr val="FFFFFF"/>
                </a:solidFill>
                <a:latin typeface="Arial" panose="020B0604020202020204" pitchFamily="34" charset="0"/>
                <a:cs typeface="Arial" panose="020B0604020202020204" pitchFamily="34" charset="0"/>
                <a:hlinkClick r:id="rId8"/>
              </a:rPr>
              <a:t>chest trauma</a:t>
            </a:r>
            <a:r>
              <a:rPr lang="en-US" altLang="en-US" sz="1600">
                <a:solidFill>
                  <a:srgbClr val="FFFFFF"/>
                </a:solidFill>
                <a:latin typeface="Arial" panose="020B0604020202020204" pitchFamily="34" charset="0"/>
                <a:cs typeface="Arial" panose="020B0604020202020204" pitchFamily="34" charset="0"/>
              </a:rPr>
              <a:t>, rupture in pulmonary artery and by over-prescription of </a:t>
            </a:r>
            <a:r>
              <a:rPr lang="en-US" altLang="en-US" sz="1600">
                <a:solidFill>
                  <a:srgbClr val="FFFFFF"/>
                </a:solidFill>
                <a:latin typeface="Arial" panose="020B0604020202020204" pitchFamily="34" charset="0"/>
                <a:cs typeface="Arial" panose="020B0604020202020204" pitchFamily="34" charset="0"/>
                <a:hlinkClick r:id="rId9"/>
              </a:rPr>
              <a:t>anticoagulants</a:t>
            </a:r>
            <a:r>
              <a:rPr lang="en-US" altLang="en-US" sz="1600">
                <a:solidFill>
                  <a:srgbClr val="FFFFFF"/>
                </a:solidFill>
                <a:latin typeface="Arial" panose="020B0604020202020204" pitchFamily="34" charset="0"/>
                <a:cs typeface="Arial" panose="020B0604020202020204" pitchFamily="34" charset="0"/>
              </a:rPr>
              <a:t>. Other causes include ruptured aneurysm of sinus of Valsalva and other aneurysms of the aortic arch. </a:t>
            </a:r>
          </a:p>
          <a:p>
            <a:pPr eaLnBrk="1" hangingPunct="1">
              <a:lnSpc>
                <a:spcPct val="115000"/>
              </a:lnSpc>
              <a:spcBef>
                <a:spcPct val="0"/>
              </a:spcBef>
              <a:spcAft>
                <a:spcPts val="1600"/>
              </a:spcAft>
              <a:buClr>
                <a:srgbClr val="CACACA"/>
              </a:buClr>
              <a:buSzTx/>
              <a:buFont typeface="Average" charset="0"/>
              <a:buNone/>
            </a:pPr>
            <a:endParaRPr lang="en-US" altLang="en-US">
              <a:solidFill>
                <a:srgbClr val="CACACA"/>
              </a:solidFill>
              <a:latin typeface="Average" charset="0"/>
              <a:cs typeface="Arial" panose="020B0604020202020204" pitchFamily="34" charset="0"/>
              <a:sym typeface="Average" charset="0"/>
            </a:endParaRPr>
          </a:p>
        </p:txBody>
      </p:sp>
      <p:pic>
        <p:nvPicPr>
          <p:cNvPr id="18436" name="Shape 97">
            <a:extLst>
              <a:ext uri="{FF2B5EF4-FFF2-40B4-BE49-F238E27FC236}">
                <a16:creationId xmlns:a16="http://schemas.microsoft.com/office/drawing/2014/main" id="{57F3F8B1-D1A6-4269-8647-24A3EF739F5E}"/>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4513" y="119063"/>
            <a:ext cx="33877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Shape 98">
            <a:extLst>
              <a:ext uri="{FF2B5EF4-FFF2-40B4-BE49-F238E27FC236}">
                <a16:creationId xmlns:a16="http://schemas.microsoft.com/office/drawing/2014/main" id="{0763D9F0-F76A-4AE8-BE86-7494077CC675}"/>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3263" y="2449513"/>
            <a:ext cx="1982787"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03">
            <a:extLst>
              <a:ext uri="{FF2B5EF4-FFF2-40B4-BE49-F238E27FC236}">
                <a16:creationId xmlns:a16="http://schemas.microsoft.com/office/drawing/2014/main" id="{F3D6193B-CD9D-4133-8BDD-BF5326C1FA7A}"/>
              </a:ext>
            </a:extLst>
          </p:cNvPr>
          <p:cNvSpPr txBox="1">
            <a:spLocks noGrp="1"/>
          </p:cNvSpPr>
          <p:nvPr>
            <p:ph type="title"/>
          </p:nvPr>
        </p:nvSpPr>
        <p:spPr>
          <a:xfrm>
            <a:off x="177800" y="163513"/>
            <a:ext cx="8520113" cy="573087"/>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Pericardial Friction Rub</a:t>
            </a:r>
          </a:p>
        </p:txBody>
      </p:sp>
      <p:sp>
        <p:nvSpPr>
          <p:cNvPr id="19459" name="Shape 104">
            <a:extLst>
              <a:ext uri="{FF2B5EF4-FFF2-40B4-BE49-F238E27FC236}">
                <a16:creationId xmlns:a16="http://schemas.microsoft.com/office/drawing/2014/main" id="{C9F2FBBA-D0E8-452D-9EE2-4D202A00B2DE}"/>
              </a:ext>
            </a:extLst>
          </p:cNvPr>
          <p:cNvSpPr txBox="1">
            <a:spLocks noGrp="1"/>
          </p:cNvSpPr>
          <p:nvPr>
            <p:ph type="body" idx="1"/>
          </p:nvPr>
        </p:nvSpPr>
        <p:spPr>
          <a:xfrm>
            <a:off x="271463" y="736600"/>
            <a:ext cx="4635500" cy="3883025"/>
          </a:xfrm>
        </p:spPr>
        <p:txBody>
          <a:bodyPr/>
          <a:lstStyle/>
          <a:p>
            <a:pPr eaLnBrk="1" hangingPunct="1">
              <a:lnSpc>
                <a:spcPct val="115000"/>
              </a:lnSpc>
              <a:spcBef>
                <a:spcPct val="0"/>
              </a:spcBef>
              <a:spcAft>
                <a:spcPts val="1600"/>
              </a:spcAft>
              <a:buClr>
                <a:srgbClr val="CACACA"/>
              </a:buClr>
              <a:buFont typeface="Average" charset="0"/>
              <a:buNone/>
            </a:pPr>
            <a:r>
              <a:rPr lang="en-US" altLang="en-US" sz="1200">
                <a:solidFill>
                  <a:srgbClr val="F3F3F3"/>
                </a:solidFill>
                <a:latin typeface="Average" charset="0"/>
                <a:cs typeface="Arial" panose="020B0604020202020204" pitchFamily="34" charset="0"/>
                <a:sym typeface="Average" charset="0"/>
              </a:rPr>
              <a:t>A low pitched, grating or creaking sound that occurs when inflamed pleural surfaces rub  together.</a:t>
            </a:r>
          </a:p>
          <a:p>
            <a:pPr eaLnBrk="1" hangingPunct="1">
              <a:lnSpc>
                <a:spcPct val="115000"/>
              </a:lnSpc>
              <a:spcBef>
                <a:spcPct val="0"/>
              </a:spcBef>
              <a:spcAft>
                <a:spcPts val="1600"/>
              </a:spcAft>
              <a:buClr>
                <a:srgbClr val="CACACA"/>
              </a:buClr>
              <a:buFont typeface="Average" charset="0"/>
              <a:buNone/>
            </a:pPr>
            <a:r>
              <a:rPr lang="en-US" altLang="en-US" sz="1200">
                <a:solidFill>
                  <a:srgbClr val="F3F3F3"/>
                </a:solidFill>
                <a:latin typeface="Average" charset="0"/>
                <a:cs typeface="Arial" panose="020B0604020202020204" pitchFamily="34" charset="0"/>
                <a:sym typeface="Average" charset="0"/>
              </a:rPr>
              <a:t>More often heard on inspiration than expiration, pleural friction  rub is easy to confuse with  Pericardial rub.</a:t>
            </a:r>
          </a:p>
          <a:p>
            <a:pPr eaLnBrk="1" hangingPunct="1">
              <a:lnSpc>
                <a:spcPct val="115000"/>
              </a:lnSpc>
              <a:spcBef>
                <a:spcPct val="0"/>
              </a:spcBef>
              <a:spcAft>
                <a:spcPts val="1600"/>
              </a:spcAft>
              <a:buClr>
                <a:srgbClr val="CACACA"/>
              </a:buClr>
              <a:buFont typeface="Average" charset="0"/>
              <a:buNone/>
            </a:pPr>
            <a:r>
              <a:rPr lang="en-US" altLang="en-US" sz="1200">
                <a:solidFill>
                  <a:srgbClr val="F3F3F3"/>
                </a:solidFill>
                <a:latin typeface="Average" charset="0"/>
                <a:cs typeface="Arial" panose="020B0604020202020204" pitchFamily="34" charset="0"/>
                <a:sym typeface="Average" charset="0"/>
              </a:rPr>
              <a:t>To determine whether it is pleural friction rub or a pericardial rub, ask the patient to hold his/her breath briefly. </a:t>
            </a:r>
          </a:p>
          <a:p>
            <a:pPr eaLnBrk="1" hangingPunct="1">
              <a:lnSpc>
                <a:spcPct val="115000"/>
              </a:lnSpc>
              <a:spcBef>
                <a:spcPct val="0"/>
              </a:spcBef>
              <a:spcAft>
                <a:spcPts val="1600"/>
              </a:spcAft>
              <a:buClr>
                <a:srgbClr val="CACACA"/>
              </a:buClr>
              <a:buFont typeface="Average" charset="0"/>
              <a:buNone/>
            </a:pPr>
            <a:r>
              <a:rPr lang="en-US" altLang="en-US" sz="1200">
                <a:solidFill>
                  <a:srgbClr val="F3F3F3"/>
                </a:solidFill>
                <a:latin typeface="Average" charset="0"/>
                <a:cs typeface="Arial" panose="020B0604020202020204" pitchFamily="34" charset="0"/>
                <a:sym typeface="Average" charset="0"/>
              </a:rPr>
              <a:t>If the sound continues it is a pleural friction rub because the inflamed  pericardial layers continue to rub each with each heartbeat- a pleural rub stops when breathing stops. </a:t>
            </a:r>
          </a:p>
          <a:p>
            <a:pPr eaLnBrk="1" hangingPunct="1">
              <a:lnSpc>
                <a:spcPct val="115000"/>
              </a:lnSpc>
              <a:spcBef>
                <a:spcPct val="0"/>
              </a:spcBef>
              <a:spcAft>
                <a:spcPts val="1600"/>
              </a:spcAft>
              <a:buClr>
                <a:srgbClr val="CACACA"/>
              </a:buClr>
              <a:buFont typeface="Average" charset="0"/>
              <a:buNone/>
            </a:pPr>
            <a:r>
              <a:rPr lang="en-US" altLang="en-US" sz="1200">
                <a:solidFill>
                  <a:srgbClr val="F3F3F3"/>
                </a:solidFill>
                <a:latin typeface="Average" charset="0"/>
                <a:cs typeface="Arial" panose="020B0604020202020204" pitchFamily="34" charset="0"/>
                <a:sym typeface="Average" charset="0"/>
              </a:rPr>
              <a:t>an audible</a:t>
            </a:r>
            <a:r>
              <a:rPr lang="en-US" altLang="en-US" sz="1200">
                <a:solidFill>
                  <a:srgbClr val="F3F3F3"/>
                </a:solidFill>
                <a:latin typeface="Average" charset="0"/>
                <a:cs typeface="Arial" panose="020B0604020202020204" pitchFamily="34" charset="0"/>
                <a:sym typeface="Average" charset="0"/>
                <a:hlinkClick r:id="rId3"/>
              </a:rPr>
              <a:t> </a:t>
            </a:r>
            <a:r>
              <a:rPr lang="en-US" altLang="en-US" sz="1200" u="sng">
                <a:solidFill>
                  <a:srgbClr val="F3F3F3"/>
                </a:solidFill>
                <a:latin typeface="Average" charset="0"/>
                <a:cs typeface="Arial" panose="020B0604020202020204" pitchFamily="34" charset="0"/>
                <a:sym typeface="Average" charset="0"/>
                <a:hlinkClick r:id="rId3"/>
              </a:rPr>
              <a:t>medical sign</a:t>
            </a:r>
            <a:r>
              <a:rPr lang="en-US" altLang="en-US" sz="1200">
                <a:solidFill>
                  <a:srgbClr val="F3F3F3"/>
                </a:solidFill>
                <a:latin typeface="Average" charset="0"/>
                <a:cs typeface="Arial" panose="020B0604020202020204" pitchFamily="34" charset="0"/>
                <a:sym typeface="Average" charset="0"/>
              </a:rPr>
              <a:t> used in the</a:t>
            </a:r>
            <a:r>
              <a:rPr lang="en-US" altLang="en-US" sz="1200">
                <a:solidFill>
                  <a:srgbClr val="F3F3F3"/>
                </a:solidFill>
                <a:latin typeface="Average" charset="0"/>
                <a:cs typeface="Arial" panose="020B0604020202020204" pitchFamily="34" charset="0"/>
                <a:sym typeface="Average" charset="0"/>
                <a:hlinkClick r:id="rId4"/>
              </a:rPr>
              <a:t> </a:t>
            </a:r>
            <a:r>
              <a:rPr lang="en-US" altLang="en-US" sz="1200" u="sng">
                <a:solidFill>
                  <a:srgbClr val="F3F3F3"/>
                </a:solidFill>
                <a:latin typeface="Average" charset="0"/>
                <a:cs typeface="Arial" panose="020B0604020202020204" pitchFamily="34" charset="0"/>
                <a:sym typeface="Average" charset="0"/>
                <a:hlinkClick r:id="rId4"/>
              </a:rPr>
              <a:t>diagnosis</a:t>
            </a:r>
            <a:r>
              <a:rPr lang="en-US" altLang="en-US" sz="1200">
                <a:solidFill>
                  <a:srgbClr val="F3F3F3"/>
                </a:solidFill>
                <a:latin typeface="Average" charset="0"/>
                <a:cs typeface="Arial" panose="020B0604020202020204" pitchFamily="34" charset="0"/>
                <a:sym typeface="Average" charset="0"/>
              </a:rPr>
              <a:t> of</a:t>
            </a:r>
            <a:r>
              <a:rPr lang="en-US" altLang="en-US" sz="1200">
                <a:solidFill>
                  <a:srgbClr val="F3F3F3"/>
                </a:solidFill>
                <a:latin typeface="Average" charset="0"/>
                <a:cs typeface="Arial" panose="020B0604020202020204" pitchFamily="34" charset="0"/>
                <a:sym typeface="Average" charset="0"/>
                <a:hlinkClick r:id="rId5"/>
              </a:rPr>
              <a:t> </a:t>
            </a:r>
            <a:r>
              <a:rPr lang="en-US" altLang="en-US" sz="1200" u="sng">
                <a:solidFill>
                  <a:srgbClr val="F3F3F3"/>
                </a:solidFill>
                <a:latin typeface="Average" charset="0"/>
                <a:cs typeface="Arial" panose="020B0604020202020204" pitchFamily="34" charset="0"/>
                <a:sym typeface="Average" charset="0"/>
                <a:hlinkClick r:id="rId5"/>
              </a:rPr>
              <a:t>pericarditis</a:t>
            </a:r>
            <a:r>
              <a:rPr lang="en-US" altLang="en-US" sz="1200">
                <a:solidFill>
                  <a:srgbClr val="F3F3F3"/>
                </a:solidFill>
                <a:latin typeface="Average" charset="0"/>
                <a:cs typeface="Arial" panose="020B0604020202020204" pitchFamily="34" charset="0"/>
                <a:sym typeface="Average" charset="0"/>
              </a:rPr>
              <a:t>. Upon</a:t>
            </a:r>
            <a:r>
              <a:rPr lang="en-US" altLang="en-US" sz="1200">
                <a:solidFill>
                  <a:srgbClr val="F3F3F3"/>
                </a:solidFill>
                <a:latin typeface="Average" charset="0"/>
                <a:cs typeface="Arial" panose="020B0604020202020204" pitchFamily="34" charset="0"/>
                <a:sym typeface="Average" charset="0"/>
                <a:hlinkClick r:id="rId6"/>
              </a:rPr>
              <a:t> </a:t>
            </a:r>
            <a:r>
              <a:rPr lang="en-US" altLang="en-US" sz="1200">
                <a:solidFill>
                  <a:srgbClr val="F3F3F3"/>
                </a:solidFill>
                <a:latin typeface="Average" charset="0"/>
                <a:cs typeface="Arial" panose="020B0604020202020204" pitchFamily="34" charset="0"/>
                <a:sym typeface="Average" charset="0"/>
              </a:rPr>
              <a:t>auscultation, this sign is an extra</a:t>
            </a:r>
            <a:r>
              <a:rPr lang="en-US" altLang="en-US" sz="1200">
                <a:solidFill>
                  <a:srgbClr val="F3F3F3"/>
                </a:solidFill>
                <a:latin typeface="Average" charset="0"/>
                <a:cs typeface="Arial" panose="020B0604020202020204" pitchFamily="34" charset="0"/>
                <a:sym typeface="Average" charset="0"/>
                <a:hlinkClick r:id="rId7"/>
              </a:rPr>
              <a:t> </a:t>
            </a:r>
            <a:r>
              <a:rPr lang="en-US" altLang="en-US" sz="1200">
                <a:solidFill>
                  <a:srgbClr val="F3F3F3"/>
                </a:solidFill>
                <a:latin typeface="Average" charset="0"/>
                <a:cs typeface="Arial" panose="020B0604020202020204" pitchFamily="34" charset="0"/>
                <a:sym typeface="Average" charset="0"/>
              </a:rPr>
              <a:t>heart sound of to-and-fro character, typically with three components, ONE</a:t>
            </a:r>
            <a:r>
              <a:rPr lang="en-US" altLang="en-US" sz="1200">
                <a:solidFill>
                  <a:srgbClr val="F3F3F3"/>
                </a:solidFill>
                <a:latin typeface="Average" charset="0"/>
                <a:cs typeface="Arial" panose="020B0604020202020204" pitchFamily="34" charset="0"/>
                <a:sym typeface="Average" charset="0"/>
                <a:hlinkClick r:id="rId8"/>
              </a:rPr>
              <a:t> </a:t>
            </a:r>
            <a:r>
              <a:rPr lang="en-US" altLang="en-US" sz="1200">
                <a:solidFill>
                  <a:srgbClr val="F3F3F3"/>
                </a:solidFill>
                <a:latin typeface="Average" charset="0"/>
                <a:cs typeface="Arial" panose="020B0604020202020204" pitchFamily="34" charset="0"/>
                <a:sym typeface="Average" charset="0"/>
              </a:rPr>
              <a:t>systolic and TWO</a:t>
            </a:r>
            <a:r>
              <a:rPr lang="en-US" altLang="en-US" sz="1200">
                <a:solidFill>
                  <a:srgbClr val="F3F3F3"/>
                </a:solidFill>
                <a:latin typeface="Average" charset="0"/>
                <a:cs typeface="Arial" panose="020B0604020202020204" pitchFamily="34" charset="0"/>
                <a:sym typeface="Average" charset="0"/>
                <a:hlinkClick r:id="rId9"/>
              </a:rPr>
              <a:t> </a:t>
            </a:r>
            <a:r>
              <a:rPr lang="en-US" altLang="en-US" sz="1200">
                <a:solidFill>
                  <a:srgbClr val="F3F3F3"/>
                </a:solidFill>
                <a:latin typeface="Average" charset="0"/>
                <a:cs typeface="Arial" panose="020B0604020202020204" pitchFamily="34" charset="0"/>
                <a:sym typeface="Average" charset="0"/>
              </a:rPr>
              <a:t>diastolic. </a:t>
            </a:r>
          </a:p>
        </p:txBody>
      </p:sp>
      <p:pic>
        <p:nvPicPr>
          <p:cNvPr id="19460" name="Shape 105" descr="pericardialfrictionrub">
            <a:extLst>
              <a:ext uri="{FF2B5EF4-FFF2-40B4-BE49-F238E27FC236}">
                <a16:creationId xmlns:a16="http://schemas.microsoft.com/office/drawing/2014/main" id="{0BCDFA43-7ADC-4C3A-BDFC-FB9202EF61D2}"/>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2213" y="163513"/>
            <a:ext cx="398145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10">
            <a:extLst>
              <a:ext uri="{FF2B5EF4-FFF2-40B4-BE49-F238E27FC236}">
                <a16:creationId xmlns:a16="http://schemas.microsoft.com/office/drawing/2014/main" id="{0E4893B3-4C26-445D-8E8F-9BB347E67564}"/>
              </a:ext>
            </a:extLst>
          </p:cNvPr>
          <p:cNvSpPr txBox="1">
            <a:spLocks noGrp="1"/>
          </p:cNvSpPr>
          <p:nvPr>
            <p:ph type="title"/>
          </p:nvPr>
        </p:nvSpPr>
        <p:spPr>
          <a:xfrm>
            <a:off x="311150" y="444500"/>
            <a:ext cx="8521700" cy="573088"/>
          </a:xfrm>
        </p:spPr>
        <p:txBody>
          <a:bodyPr/>
          <a:lstStyle/>
          <a:p>
            <a:pPr eaLnBrk="1" hangingPunct="1">
              <a:spcBef>
                <a:spcPct val="0"/>
              </a:spcBef>
              <a:buClr>
                <a:srgbClr val="FFFFFF"/>
              </a:buClr>
              <a:buFont typeface="Oswald" charset="0"/>
              <a:buNone/>
            </a:pPr>
            <a:r>
              <a:rPr lang="en-US" altLang="en-US" sz="3000">
                <a:solidFill>
                  <a:srgbClr val="FFFFFF"/>
                </a:solidFill>
                <a:latin typeface="Oswald" charset="0"/>
                <a:cs typeface="Arial" panose="020B0604020202020204" pitchFamily="34" charset="0"/>
                <a:sym typeface="Oswald" charset="0"/>
              </a:rPr>
              <a:t>Cardiac Tamponade</a:t>
            </a:r>
          </a:p>
        </p:txBody>
      </p:sp>
      <p:sp>
        <p:nvSpPr>
          <p:cNvPr id="20483" name="Shape 111">
            <a:extLst>
              <a:ext uri="{FF2B5EF4-FFF2-40B4-BE49-F238E27FC236}">
                <a16:creationId xmlns:a16="http://schemas.microsoft.com/office/drawing/2014/main" id="{CBC5E873-5825-4BAB-9DB7-DEA14320A50B}"/>
              </a:ext>
            </a:extLst>
          </p:cNvPr>
          <p:cNvSpPr txBox="1">
            <a:spLocks noGrp="1"/>
          </p:cNvSpPr>
          <p:nvPr>
            <p:ph type="body" idx="1"/>
          </p:nvPr>
        </p:nvSpPr>
        <p:spPr>
          <a:xfrm>
            <a:off x="0" y="1017588"/>
            <a:ext cx="5222875" cy="3922712"/>
          </a:xfrm>
        </p:spPr>
        <p:txBody>
          <a:bodyPr/>
          <a:lstStyle/>
          <a:p>
            <a:pPr marL="457200" indent="-311150" eaLnBrk="1" hangingPunct="1">
              <a:lnSpc>
                <a:spcPct val="150000"/>
              </a:lnSpc>
              <a:spcBef>
                <a:spcPct val="0"/>
              </a:spcBef>
              <a:spcAft>
                <a:spcPts val="1600"/>
              </a:spcAft>
              <a:buClr>
                <a:srgbClr val="FFFFFF"/>
              </a:buClr>
              <a:buSzTx/>
              <a:buFont typeface="Average" charset="0"/>
              <a:buChar char="●"/>
            </a:pPr>
            <a:r>
              <a:rPr lang="en-US" altLang="en-US" sz="1100">
                <a:solidFill>
                  <a:srgbClr val="FFFFFF"/>
                </a:solidFill>
                <a:latin typeface="Average" charset="0"/>
                <a:cs typeface="Arial" panose="020B0604020202020204" pitchFamily="34" charset="0"/>
                <a:sym typeface="Average" charset="0"/>
              </a:rPr>
              <a:t>Cardiac tamponade is the compression of the heart through infiltration of fluid in the pericardial sac. </a:t>
            </a:r>
          </a:p>
          <a:p>
            <a:pPr marL="457200" indent="-311150" eaLnBrk="1" hangingPunct="1">
              <a:lnSpc>
                <a:spcPct val="150000"/>
              </a:lnSpc>
              <a:spcBef>
                <a:spcPct val="0"/>
              </a:spcBef>
              <a:spcAft>
                <a:spcPts val="1600"/>
              </a:spcAft>
              <a:buClr>
                <a:srgbClr val="FFFFFF"/>
              </a:buClr>
              <a:buSzTx/>
              <a:buFont typeface="Average" charset="0"/>
              <a:buChar char="●"/>
            </a:pPr>
            <a:r>
              <a:rPr lang="en-US" altLang="en-US" sz="1100">
                <a:solidFill>
                  <a:srgbClr val="FFFFFF"/>
                </a:solidFill>
                <a:latin typeface="Average" charset="0"/>
                <a:cs typeface="Arial" panose="020B0604020202020204" pitchFamily="34" charset="0"/>
                <a:sym typeface="Average" charset="0"/>
              </a:rPr>
              <a:t>The pericardial sac surrounds the heart and allows the heart to expand and pump with ease. When blood, pus, or fluid enters this sac, it can compress the heart and keep it from pumping as easily as it should.</a:t>
            </a:r>
          </a:p>
          <a:p>
            <a:pPr marL="457200" indent="-311150" eaLnBrk="1" hangingPunct="1">
              <a:lnSpc>
                <a:spcPct val="150000"/>
              </a:lnSpc>
              <a:spcBef>
                <a:spcPct val="0"/>
              </a:spcBef>
              <a:spcAft>
                <a:spcPts val="1600"/>
              </a:spcAft>
              <a:buClr>
                <a:srgbClr val="FFFFFF"/>
              </a:buClr>
              <a:buSzTx/>
              <a:buFont typeface="Average" charset="0"/>
              <a:buChar char="●"/>
            </a:pPr>
            <a:r>
              <a:rPr lang="en-US" altLang="en-US" sz="1100">
                <a:solidFill>
                  <a:srgbClr val="FFFFFF"/>
                </a:solidFill>
                <a:latin typeface="Average" charset="0"/>
                <a:cs typeface="Arial" panose="020B0604020202020204" pitchFamily="34" charset="0"/>
                <a:sym typeface="Average" charset="0"/>
              </a:rPr>
              <a:t>As the fluid builds, it compresses the heart until it cannot beat. This leads to decreased cardiac output, loss of perfusion and, eventually if not treated, cardiac arrest. </a:t>
            </a:r>
          </a:p>
          <a:p>
            <a:pPr marL="457200" indent="-311150" eaLnBrk="1" hangingPunct="1">
              <a:lnSpc>
                <a:spcPct val="150000"/>
              </a:lnSpc>
              <a:spcBef>
                <a:spcPct val="0"/>
              </a:spcBef>
              <a:spcAft>
                <a:spcPts val="1600"/>
              </a:spcAft>
              <a:buClr>
                <a:srgbClr val="FFFFFF"/>
              </a:buClr>
              <a:buSzTx/>
              <a:buFont typeface="Average" charset="0"/>
              <a:buChar char="●"/>
            </a:pPr>
            <a:r>
              <a:rPr lang="en-US" altLang="en-US" sz="1100">
                <a:solidFill>
                  <a:srgbClr val="FFFFFF"/>
                </a:solidFill>
                <a:latin typeface="Average" charset="0"/>
                <a:cs typeface="Arial" panose="020B0604020202020204" pitchFamily="34" charset="0"/>
                <a:sym typeface="Average" charset="0"/>
              </a:rPr>
              <a:t>The most common causes of tamponade are trauma and cardiac rupture. Progressive tamponade can progress slowly for a time, but it will eventually require treatment. Sudden tamponade is a medical emergency and must be dealt with immediately.</a:t>
            </a:r>
          </a:p>
        </p:txBody>
      </p:sp>
      <p:pic>
        <p:nvPicPr>
          <p:cNvPr id="20484" name="Shape 112">
            <a:extLst>
              <a:ext uri="{FF2B5EF4-FFF2-40B4-BE49-F238E27FC236}">
                <a16:creationId xmlns:a16="http://schemas.microsoft.com/office/drawing/2014/main" id="{83286768-2141-4ED4-BC05-0A73A595C16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8" y="1017588"/>
            <a:ext cx="30083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17">
            <a:extLst>
              <a:ext uri="{FF2B5EF4-FFF2-40B4-BE49-F238E27FC236}">
                <a16:creationId xmlns:a16="http://schemas.microsoft.com/office/drawing/2014/main" id="{876013AB-D7C0-4B76-B6C5-7ADAAF68BDA1}"/>
              </a:ext>
            </a:extLst>
          </p:cNvPr>
          <p:cNvSpPr txBox="1">
            <a:spLocks noGrp="1"/>
          </p:cNvSpPr>
          <p:nvPr>
            <p:ph type="title"/>
          </p:nvPr>
        </p:nvSpPr>
        <p:spPr>
          <a:xfrm>
            <a:off x="225425" y="234950"/>
            <a:ext cx="8521700" cy="573088"/>
          </a:xfrm>
        </p:spPr>
        <p:txBody>
          <a:bodyPr/>
          <a:lstStyle/>
          <a:p>
            <a:pPr eaLnBrk="1" hangingPunct="1">
              <a:spcBef>
                <a:spcPct val="0"/>
              </a:spcBef>
              <a:buClr>
                <a:srgbClr val="FFFFFF"/>
              </a:buClr>
              <a:buFont typeface="Oswald" charset="0"/>
              <a:buNone/>
            </a:pPr>
            <a:r>
              <a:rPr lang="en-US" altLang="en-US" sz="2700">
                <a:solidFill>
                  <a:srgbClr val="FFFFFF"/>
                </a:solidFill>
                <a:latin typeface="Oswald ExtraLight" charset="0"/>
                <a:cs typeface="Arial" panose="020B0604020202020204" pitchFamily="34" charset="0"/>
                <a:sym typeface="Oswald ExtraLight" charset="0"/>
              </a:rPr>
              <a:t>Endocardium, Myocardium, Epicardium</a:t>
            </a:r>
          </a:p>
        </p:txBody>
      </p:sp>
      <p:sp>
        <p:nvSpPr>
          <p:cNvPr id="118" name="Shape 118">
            <a:extLst>
              <a:ext uri="{FF2B5EF4-FFF2-40B4-BE49-F238E27FC236}">
                <a16:creationId xmlns:a16="http://schemas.microsoft.com/office/drawing/2014/main" id="{7FFA1D2C-905F-4932-8D1F-A6424FE98AA0}"/>
              </a:ext>
            </a:extLst>
          </p:cNvPr>
          <p:cNvSpPr txBox="1">
            <a:spLocks noGrp="1"/>
          </p:cNvSpPr>
          <p:nvPr>
            <p:ph type="body" idx="1"/>
          </p:nvPr>
        </p:nvSpPr>
        <p:spPr>
          <a:xfrm>
            <a:off x="311150" y="925513"/>
            <a:ext cx="4438650" cy="4006850"/>
          </a:xfrm>
        </p:spPr>
        <p:txBody>
          <a:bodyPr>
            <a:noAutofit/>
          </a:bodyPr>
          <a:lstStyle/>
          <a:p>
            <a:pPr eaLnBrk="1" fontAlgn="auto" hangingPunct="1">
              <a:spcAft>
                <a:spcPts val="1600"/>
              </a:spcAft>
              <a:buClr>
                <a:schemeClr val="accent3"/>
              </a:buClr>
              <a:buFont typeface="Average"/>
              <a:buNone/>
              <a:defRPr/>
            </a:pPr>
            <a:r>
              <a:rPr lang="en" sz="1200" b="1" dirty="0">
                <a:solidFill>
                  <a:srgbClr val="D9D9D9"/>
                </a:solidFill>
                <a:latin typeface="Oswald"/>
                <a:ea typeface="Oswald"/>
                <a:cs typeface="Oswald"/>
                <a:sym typeface="Oswald"/>
              </a:rPr>
              <a:t>The heart wall:</a:t>
            </a:r>
          </a:p>
          <a:p>
            <a:pPr eaLnBrk="1" fontAlgn="auto" hangingPunct="1">
              <a:spcAft>
                <a:spcPts val="1600"/>
              </a:spcAft>
              <a:buClr>
                <a:schemeClr val="accent3"/>
              </a:buClr>
              <a:buFont typeface="Average"/>
              <a:buNone/>
              <a:defRPr/>
            </a:pPr>
            <a:r>
              <a:rPr lang="en" sz="1200" dirty="0">
                <a:solidFill>
                  <a:schemeClr val="accent4"/>
                </a:solidFill>
                <a:latin typeface="Oswald ExtraLight"/>
                <a:ea typeface="Oswald ExtraLight"/>
                <a:cs typeface="Oswald ExtraLight"/>
                <a:sym typeface="Oswald ExtraLight"/>
              </a:rPr>
              <a:t>Epicardium</a:t>
            </a:r>
            <a:r>
              <a:rPr lang="en" sz="1200" dirty="0">
                <a:solidFill>
                  <a:srgbClr val="D9D9D9"/>
                </a:solidFill>
                <a:latin typeface="Oswald ExtraLight"/>
                <a:ea typeface="Oswald ExtraLight"/>
                <a:cs typeface="Oswald ExtraLight"/>
                <a:sym typeface="Oswald ExtraLight"/>
              </a:rPr>
              <a:t>- outer protective layer of the heart, coronary blood vessels found here, composed primarily of loose connective tissue.</a:t>
            </a:r>
          </a:p>
          <a:p>
            <a:pPr eaLnBrk="1" fontAlgn="auto" hangingPunct="1">
              <a:spcAft>
                <a:spcPts val="1600"/>
              </a:spcAft>
              <a:buClr>
                <a:schemeClr val="accent3"/>
              </a:buClr>
              <a:buFont typeface="Average"/>
              <a:buNone/>
              <a:defRPr/>
            </a:pPr>
            <a:r>
              <a:rPr lang="en" sz="1200" dirty="0">
                <a:solidFill>
                  <a:schemeClr val="accent4"/>
                </a:solidFill>
                <a:latin typeface="Oswald ExtraLight"/>
                <a:ea typeface="Oswald ExtraLight"/>
                <a:cs typeface="Oswald ExtraLight"/>
                <a:sym typeface="Oswald ExtraLight"/>
              </a:rPr>
              <a:t>Myocardium</a:t>
            </a:r>
            <a:r>
              <a:rPr lang="en" sz="1200" dirty="0">
                <a:solidFill>
                  <a:srgbClr val="D9D9D9"/>
                </a:solidFill>
                <a:latin typeface="Oswald ExtraLight"/>
                <a:ea typeface="Oswald ExtraLight"/>
                <a:cs typeface="Oswald ExtraLight"/>
                <a:sym typeface="Oswald ExtraLight"/>
              </a:rPr>
              <a:t>- muscular middle layer of heart, composed of cardiac muscle fibers which enable heart contractions,</a:t>
            </a:r>
          </a:p>
          <a:p>
            <a:pPr marL="457200" eaLnBrk="1" fontAlgn="auto" hangingPunct="1">
              <a:spcAft>
                <a:spcPts val="1600"/>
              </a:spcAft>
              <a:buClr>
                <a:schemeClr val="accent3"/>
              </a:buClr>
              <a:buFont typeface="Average"/>
              <a:buNone/>
              <a:defRPr/>
            </a:pPr>
            <a:r>
              <a:rPr lang="en" sz="1200" i="1" dirty="0">
                <a:solidFill>
                  <a:srgbClr val="D9D9D9"/>
                </a:solidFill>
                <a:latin typeface="Oswald ExtraLight"/>
                <a:ea typeface="Oswald ExtraLight"/>
                <a:cs typeface="Oswald ExtraLight"/>
                <a:sym typeface="Oswald ExtraLight"/>
              </a:rPr>
              <a:t>myocarditis</a:t>
            </a:r>
            <a:r>
              <a:rPr lang="en" sz="1200" dirty="0">
                <a:solidFill>
                  <a:srgbClr val="D9D9D9"/>
                </a:solidFill>
                <a:latin typeface="Oswald ExtraLight"/>
                <a:ea typeface="Oswald ExtraLight"/>
                <a:cs typeface="Oswald ExtraLight"/>
                <a:sym typeface="Oswald ExtraLight"/>
              </a:rPr>
              <a:t>= inflammation of the heart muscle, weakening of the heart which can lead to heart failure, abnormal heartbeat, and sudden death</a:t>
            </a:r>
          </a:p>
          <a:p>
            <a:pPr eaLnBrk="1" fontAlgn="auto" hangingPunct="1">
              <a:spcAft>
                <a:spcPts val="1600"/>
              </a:spcAft>
              <a:buClr>
                <a:schemeClr val="accent3"/>
              </a:buClr>
              <a:buFont typeface="Average"/>
              <a:buNone/>
              <a:defRPr/>
            </a:pPr>
            <a:r>
              <a:rPr lang="en" sz="1200" dirty="0">
                <a:solidFill>
                  <a:schemeClr val="accent4"/>
                </a:solidFill>
                <a:latin typeface="Oswald ExtraLight"/>
                <a:ea typeface="Oswald ExtraLight"/>
                <a:cs typeface="Oswald ExtraLight"/>
                <a:sym typeface="Oswald ExtraLight"/>
              </a:rPr>
              <a:t>Endocardium</a:t>
            </a:r>
            <a:r>
              <a:rPr lang="en" sz="1200" dirty="0">
                <a:solidFill>
                  <a:srgbClr val="D9D9D9"/>
                </a:solidFill>
                <a:latin typeface="Oswald ExtraLight"/>
                <a:ea typeface="Oswald ExtraLight"/>
                <a:cs typeface="Oswald ExtraLight"/>
                <a:sym typeface="Oswald ExtraLight"/>
              </a:rPr>
              <a:t>- thin inner layer of the heart, lines inner heart chambers and covers heart valves.</a:t>
            </a:r>
          </a:p>
          <a:p>
            <a:pPr marL="457200" eaLnBrk="1" fontAlgn="auto" hangingPunct="1">
              <a:spcAft>
                <a:spcPts val="1600"/>
              </a:spcAft>
              <a:buClr>
                <a:schemeClr val="accent3"/>
              </a:buClr>
              <a:buFont typeface="Average"/>
              <a:buNone/>
              <a:defRPr/>
            </a:pPr>
            <a:r>
              <a:rPr lang="en" sz="1200" i="1" dirty="0">
                <a:solidFill>
                  <a:srgbClr val="D9D9D9"/>
                </a:solidFill>
                <a:latin typeface="Oswald ExtraLight"/>
                <a:ea typeface="Oswald ExtraLight"/>
                <a:cs typeface="Oswald ExtraLight"/>
                <a:sym typeface="Oswald ExtraLight"/>
              </a:rPr>
              <a:t>endocarditis=</a:t>
            </a:r>
            <a:r>
              <a:rPr lang="en" sz="1200" dirty="0">
                <a:solidFill>
                  <a:srgbClr val="D9D9D9"/>
                </a:solidFill>
                <a:latin typeface="Oswald ExtraLight"/>
                <a:ea typeface="Oswald ExtraLight"/>
                <a:cs typeface="Oswald ExtraLight"/>
                <a:sym typeface="Oswald ExtraLight"/>
              </a:rPr>
              <a:t> result of an infection of the heart valves or endocardium by certain bacteria, fungi, or other microbes, can be fatal  </a:t>
            </a:r>
          </a:p>
          <a:p>
            <a:pPr eaLnBrk="1" fontAlgn="auto" hangingPunct="1">
              <a:spcAft>
                <a:spcPts val="1600"/>
              </a:spcAft>
              <a:buClr>
                <a:schemeClr val="accent3"/>
              </a:buClr>
              <a:buFont typeface="Average"/>
              <a:buNone/>
              <a:defRPr/>
            </a:pPr>
            <a:endParaRPr dirty="0">
              <a:solidFill>
                <a:srgbClr val="D9D9D9"/>
              </a:solidFill>
              <a:latin typeface="Oswald ExtraLight"/>
              <a:ea typeface="Oswald ExtraLight"/>
              <a:cs typeface="Oswald ExtraLight"/>
              <a:sym typeface="Oswald ExtraLight"/>
            </a:endParaRPr>
          </a:p>
        </p:txBody>
      </p:sp>
      <p:pic>
        <p:nvPicPr>
          <p:cNvPr id="21508" name="Shape 119">
            <a:extLst>
              <a:ext uri="{FF2B5EF4-FFF2-40B4-BE49-F238E27FC236}">
                <a16:creationId xmlns:a16="http://schemas.microsoft.com/office/drawing/2014/main" id="{A6859B58-7E84-40E7-87B5-FBBF0474C3F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696913"/>
            <a:ext cx="3648075"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Shape 123">
            <a:extLst>
              <a:ext uri="{FF2B5EF4-FFF2-40B4-BE49-F238E27FC236}">
                <a16:creationId xmlns:a16="http://schemas.microsoft.com/office/drawing/2014/main" id="{77BDEF2E-EBAF-4BA3-8C44-FA677E9E221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488" y="3457575"/>
            <a:ext cx="38909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Shape 124">
            <a:extLst>
              <a:ext uri="{FF2B5EF4-FFF2-40B4-BE49-F238E27FC236}">
                <a16:creationId xmlns:a16="http://schemas.microsoft.com/office/drawing/2014/main" id="{F03024A7-2E0A-4369-B164-49307548A34C}"/>
              </a:ext>
            </a:extLst>
          </p:cNvPr>
          <p:cNvSpPr txBox="1"/>
          <p:nvPr/>
        </p:nvSpPr>
        <p:spPr>
          <a:xfrm>
            <a:off x="7500938" y="3865563"/>
            <a:ext cx="915987" cy="571500"/>
          </a:xfrm>
          <a:prstGeom prst="rect">
            <a:avLst/>
          </a:prstGeom>
          <a:noFill/>
          <a:ln w="9525" cap="flat" cmpd="sng">
            <a:solidFill>
              <a:schemeClr val="accent4"/>
            </a:solidFill>
            <a:prstDash val="solid"/>
            <a:round/>
            <a:headEnd type="none" w="med" len="med"/>
            <a:tailEnd type="none" w="med" len="med"/>
          </a:ln>
        </p:spPr>
        <p:txBody>
          <a:bodyPr lIns="91425" tIns="91425" rIns="91425" bIns="91425"/>
          <a:lstStyle/>
          <a:p>
            <a:pPr eaLnBrk="1" fontAlgn="auto" hangingPunct="1">
              <a:spcBef>
                <a:spcPts val="0"/>
              </a:spcBef>
              <a:spcAft>
                <a:spcPts val="0"/>
              </a:spcAft>
              <a:defRPr/>
            </a:pPr>
            <a:endParaRPr kern="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A1B61307D4CC42ADF17B20384634A2" ma:contentTypeVersion="9" ma:contentTypeDescription="Create a new document." ma:contentTypeScope="" ma:versionID="6668e9a5fd8a1c25dda4d2c238c1212d">
  <xsd:schema xmlns:xsd="http://www.w3.org/2001/XMLSchema" xmlns:xs="http://www.w3.org/2001/XMLSchema" xmlns:p="http://schemas.microsoft.com/office/2006/metadata/properties" xmlns:ns2="9a7eb56d-290f-4457-ba54-b49b86d0c1ee" xmlns:ns3="f2d909b9-7b94-484a-8bcd-1e10f57e1e50" targetNamespace="http://schemas.microsoft.com/office/2006/metadata/properties" ma:root="true" ma:fieldsID="71b457dcc8d813a0d16b9d3f4cae9fe6" ns2:_="" ns3:_="">
    <xsd:import namespace="9a7eb56d-290f-4457-ba54-b49b86d0c1ee"/>
    <xsd:import namespace="f2d909b9-7b94-484a-8bcd-1e10f57e1e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eb56d-290f-4457-ba54-b49b86d0c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909b9-7b94-484a-8bcd-1e10f57e1e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E07410-6D41-44CC-AF6E-F6BA5D69B85B}"/>
</file>

<file path=customXml/itemProps2.xml><?xml version="1.0" encoding="utf-8"?>
<ds:datastoreItem xmlns:ds="http://schemas.openxmlformats.org/officeDocument/2006/customXml" ds:itemID="{031205FC-69F6-4956-A1F8-249E9B48CA4E}"/>
</file>

<file path=customXml/itemProps3.xml><?xml version="1.0" encoding="utf-8"?>
<ds:datastoreItem xmlns:ds="http://schemas.openxmlformats.org/officeDocument/2006/customXml" ds:itemID="{45475C31-38B1-4E63-9481-402F00584367}"/>
</file>

<file path=docProps/app.xml><?xml version="1.0" encoding="utf-8"?>
<Properties xmlns="http://schemas.openxmlformats.org/officeDocument/2006/extended-properties" xmlns:vt="http://schemas.openxmlformats.org/officeDocument/2006/docPropsVTypes">
  <TotalTime>22</TotalTime>
  <Words>1891</Words>
  <Application>Microsoft Office PowerPoint</Application>
  <PresentationFormat>On-screen Show (16:9)</PresentationFormat>
  <Paragraphs>117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Oswald ExtraLight</vt:lpstr>
      <vt:lpstr>Oswald</vt:lpstr>
      <vt:lpstr>Calibri</vt:lpstr>
      <vt:lpstr>Arial</vt:lpstr>
      <vt:lpstr>Average</vt:lpstr>
      <vt:lpstr>Slate</vt:lpstr>
      <vt:lpstr>All Things Heart</vt:lpstr>
      <vt:lpstr>Visceral + Parietal Pericardium</vt:lpstr>
      <vt:lpstr>Pericarditis</vt:lpstr>
      <vt:lpstr>Pericardiocentesis</vt:lpstr>
      <vt:lpstr>Hemopericardium (continue)</vt:lpstr>
      <vt:lpstr>Hemopericardium</vt:lpstr>
      <vt:lpstr>Pericardial Friction Rub</vt:lpstr>
      <vt:lpstr>Cardiac Tamponade</vt:lpstr>
      <vt:lpstr>Endocardium, Myocardium, Epicardium</vt:lpstr>
      <vt:lpstr>Annulus Fibrosus </vt:lpstr>
      <vt:lpstr>Fossa Ovalis</vt:lpstr>
      <vt:lpstr>Coronary Sinus</vt:lpstr>
      <vt:lpstr>ATRIAL SEPTAL DEFECT:        </vt:lpstr>
      <vt:lpstr>Ventricular Septal Defect</vt:lpstr>
      <vt:lpstr>PULMONARY VALVE STENOSIS</vt:lpstr>
      <vt:lpstr>Pulmonary Valve Incompetence</vt:lpstr>
      <vt:lpstr>Abdominal Aortic Aneurysm</vt:lpstr>
      <vt:lpstr>Coarctation of the Aorta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Things Heart</dc:title>
  <dc:creator>WISSMANN_PAUL</dc:creator>
  <cp:lastModifiedBy>WISSMANN_PAUL</cp:lastModifiedBy>
  <cp:revision>7</cp:revision>
  <dcterms:modified xsi:type="dcterms:W3CDTF">2019-10-31T04:21:10Z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0x01010034A1B61307D4CC42ADF17B20384634A2</vt:lpwstr>
  </property>
  <property fmtid="{D5CDD505-2E9C-101B-9397-08002B2CF9AE}" pid="3" name="Order">
    <vt:r8>17991400</vt:r8>
  </property>
</Properties>
</file>