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4" r:id="rId42"/>
    <p:sldId id="295" r:id="rId43"/>
    <p:sldId id="293" r:id="rId44"/>
  </p:sldIdLst>
  <p:sldSz cx="9144000" cy="5143500" type="screen16x9"/>
  <p:notesSz cx="6858000" cy="9144000"/>
  <p:embeddedFontLst>
    <p:embeddedFont>
      <p:font typeface="Maven Pro" panose="020B0604020202020204" charset="0"/>
      <p:regular r:id="rId46"/>
      <p:bold r:id="rId47"/>
    </p:embeddedFont>
    <p:embeddedFont>
      <p:font typeface="Georgia" panose="02040502050405020303" pitchFamily="18" charset="0"/>
      <p:regular r:id="rId48"/>
      <p:bold r:id="rId49"/>
      <p:italic r:id="rId50"/>
      <p:boldItalic r:id="rId51"/>
    </p:embeddedFont>
    <p:embeddedFont>
      <p:font typeface="Verdana" panose="020B0604030504040204"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Maven Pro Black" panose="020B0604020202020204" charset="0"/>
      <p:bold r:id="rId60"/>
    </p:embeddedFont>
    <p:embeddedFont>
      <p:font typeface="Nunito"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5" d="100"/>
          <a:sy n="95" d="100"/>
        </p:scale>
        <p:origin x="-66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7567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udyblue.com/notes/note/n/08-other-endocrine-glands/deck/105252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apublishinglondon.com/article/127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ealthjade.com/types-of-carbohydrat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Glycogen#/media/File:Glycogen_structure.sv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18UycWRsa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41663088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41663088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3fc612e12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3fc612e12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3fc612e12_1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3fc612e12_1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Font typeface="Verdana"/>
              <a:buChar char="-"/>
            </a:pPr>
            <a:r>
              <a:rPr lang="en">
                <a:latin typeface="Nunito"/>
                <a:ea typeface="Nunito"/>
                <a:cs typeface="Nunito"/>
                <a:sym typeface="Nunito"/>
              </a:rPr>
              <a:t>Not the same as a </a:t>
            </a:r>
            <a:r>
              <a:rPr lang="en" b="1">
                <a:latin typeface="Nunito"/>
                <a:ea typeface="Nunito"/>
                <a:cs typeface="Nunito"/>
                <a:sym typeface="Nunito"/>
              </a:rPr>
              <a:t>milk allergy</a:t>
            </a:r>
            <a:r>
              <a:rPr lang="en">
                <a:latin typeface="Nunito"/>
                <a:ea typeface="Nunito"/>
                <a:cs typeface="Nunito"/>
                <a:sym typeface="Nunito"/>
              </a:rPr>
              <a:t>, which is an immune system disorder where there is an immune response to 1+ proteins in milk products</a:t>
            </a:r>
            <a:endParaRPr>
              <a:latin typeface="Nunito"/>
              <a:ea typeface="Nunito"/>
              <a:cs typeface="Nunito"/>
              <a:sym typeface="Nunito"/>
            </a:endParaRPr>
          </a:p>
          <a:p>
            <a:pPr marL="457200" lvl="0" indent="-298450" algn="l" rtl="0">
              <a:spcBef>
                <a:spcPts val="0"/>
              </a:spcBef>
              <a:spcAft>
                <a:spcPts val="0"/>
              </a:spcAft>
              <a:buSzPts val="1100"/>
              <a:buFont typeface="Nunito"/>
              <a:buChar char="-"/>
            </a:pPr>
            <a:r>
              <a:rPr lang="en">
                <a:latin typeface="Nunito"/>
                <a:ea typeface="Nunito"/>
                <a:cs typeface="Nunito"/>
                <a:sym typeface="Nunito"/>
              </a:rPr>
              <a:t>Lactose malabsorption </a:t>
            </a:r>
            <a:endParaRPr>
              <a:latin typeface="Nunito"/>
              <a:ea typeface="Nunito"/>
              <a:cs typeface="Nunito"/>
              <a:sym typeface="Nunito"/>
            </a:endParaRPr>
          </a:p>
          <a:p>
            <a:pPr marL="914400" lvl="1" indent="-298450" algn="l" rtl="0">
              <a:spcBef>
                <a:spcPts val="0"/>
              </a:spcBef>
              <a:spcAft>
                <a:spcPts val="0"/>
              </a:spcAft>
              <a:buSzPts val="1100"/>
              <a:buFont typeface="Nunito"/>
              <a:buChar char="-"/>
            </a:pPr>
            <a:r>
              <a:rPr lang="en">
                <a:latin typeface="Nunito"/>
                <a:ea typeface="Nunito"/>
                <a:cs typeface="Nunito"/>
                <a:sym typeface="Nunito"/>
              </a:rPr>
              <a:t>Not all with lactose malabsorption develop lactose intolerance</a:t>
            </a:r>
            <a:endParaRPr>
              <a:latin typeface="Nunito"/>
              <a:ea typeface="Nunito"/>
              <a:cs typeface="Nunito"/>
              <a:sym typeface="Nunito"/>
            </a:endParaRPr>
          </a:p>
          <a:p>
            <a:pPr marL="914400" lvl="1" indent="-298450" algn="l" rtl="0">
              <a:spcBef>
                <a:spcPts val="0"/>
              </a:spcBef>
              <a:spcAft>
                <a:spcPts val="0"/>
              </a:spcAft>
              <a:buSzPts val="1100"/>
              <a:buFont typeface="Nunito"/>
              <a:buChar char="-"/>
            </a:pPr>
            <a:r>
              <a:rPr lang="en">
                <a:latin typeface="Nunito"/>
                <a:ea typeface="Nunito"/>
                <a:cs typeface="Nunito"/>
                <a:sym typeface="Nunito"/>
              </a:rPr>
              <a:t>Only those with symptoms are lactose intolerant</a:t>
            </a:r>
            <a:endParaRPr>
              <a:latin typeface="Nunito"/>
              <a:ea typeface="Nunito"/>
              <a:cs typeface="Nunito"/>
              <a:sym typeface="Nunito"/>
            </a:endParaRPr>
          </a:p>
          <a:p>
            <a:pPr marL="457200" lvl="0" indent="-298450" algn="l" rtl="0">
              <a:spcBef>
                <a:spcPts val="0"/>
              </a:spcBef>
              <a:spcAft>
                <a:spcPts val="0"/>
              </a:spcAft>
              <a:buSzPts val="1100"/>
              <a:buFont typeface="Nunito"/>
              <a:buChar char="-"/>
            </a:pPr>
            <a:r>
              <a:rPr lang="en">
                <a:latin typeface="Nunito"/>
                <a:ea typeface="Nunito"/>
                <a:cs typeface="Nunito"/>
                <a:sym typeface="Nunito"/>
              </a:rPr>
              <a:t>Causes for lactase deficiency and malabsorprtion</a:t>
            </a:r>
            <a:endParaRPr>
              <a:latin typeface="Nunito"/>
              <a:ea typeface="Nunito"/>
              <a:cs typeface="Nunito"/>
              <a:sym typeface="Nunito"/>
            </a:endParaRPr>
          </a:p>
          <a:p>
            <a:pPr marL="457200" lvl="0" indent="-298450" algn="l" rtl="0">
              <a:spcBef>
                <a:spcPts val="0"/>
              </a:spcBef>
              <a:spcAft>
                <a:spcPts val="0"/>
              </a:spcAft>
              <a:buSzPts val="1100"/>
              <a:buFont typeface="Nunito"/>
              <a:buChar char="-"/>
            </a:pPr>
            <a:r>
              <a:rPr lang="en">
                <a:highlight>
                  <a:srgbClr val="FFFFFF"/>
                </a:highlight>
                <a:latin typeface="Nunito"/>
                <a:ea typeface="Nunito"/>
                <a:cs typeface="Nunito"/>
                <a:sym typeface="Nunito"/>
              </a:rPr>
              <a:t>Genetic</a:t>
            </a:r>
            <a:endParaRPr>
              <a:highlight>
                <a:srgbClr val="FFFFFF"/>
              </a:highlight>
              <a:latin typeface="Nunito"/>
              <a:ea typeface="Nunito"/>
              <a:cs typeface="Nunito"/>
              <a:sym typeface="Nunito"/>
            </a:endParaRPr>
          </a:p>
          <a:p>
            <a:pPr marL="914400" lvl="1" indent="-298450" algn="l" rtl="0">
              <a:spcBef>
                <a:spcPts val="0"/>
              </a:spcBef>
              <a:spcAft>
                <a:spcPts val="0"/>
              </a:spcAft>
              <a:buSzPts val="1100"/>
              <a:buFont typeface="Nunito"/>
              <a:buChar char="-"/>
            </a:pPr>
            <a:r>
              <a:rPr lang="en">
                <a:highlight>
                  <a:srgbClr val="FFFFFF"/>
                </a:highlight>
                <a:latin typeface="Nunito"/>
                <a:ea typeface="Nunito"/>
                <a:cs typeface="Nunito"/>
                <a:sym typeface="Nunito"/>
              </a:rPr>
              <a:t>Lactase nonpersistence: lactase production decreases after infancy</a:t>
            </a:r>
            <a:endParaRPr>
              <a:highlight>
                <a:srgbClr val="FFFFFF"/>
              </a:highlight>
              <a:latin typeface="Nunito"/>
              <a:ea typeface="Nunito"/>
              <a:cs typeface="Nunito"/>
              <a:sym typeface="Nunito"/>
            </a:endParaRPr>
          </a:p>
          <a:p>
            <a:pPr marL="914400" lvl="1" indent="-298450" algn="l" rtl="0">
              <a:spcBef>
                <a:spcPts val="0"/>
              </a:spcBef>
              <a:spcAft>
                <a:spcPts val="0"/>
              </a:spcAft>
              <a:buSzPts val="1100"/>
              <a:buFont typeface="Nunito"/>
              <a:buChar char="-"/>
            </a:pPr>
            <a:r>
              <a:rPr lang="en">
                <a:highlight>
                  <a:srgbClr val="FFFFFF"/>
                </a:highlight>
                <a:latin typeface="Nunito"/>
                <a:ea typeface="Nunito"/>
                <a:cs typeface="Nunito"/>
                <a:sym typeface="Nunito"/>
              </a:rPr>
              <a:t>Congenital lactase deficiency: rare.  Lack of lactase production starting at birth</a:t>
            </a:r>
            <a:endParaRPr>
              <a:highlight>
                <a:srgbClr val="FFFFFF"/>
              </a:highlight>
              <a:latin typeface="Nunito"/>
              <a:ea typeface="Nunito"/>
              <a:cs typeface="Nunito"/>
              <a:sym typeface="Nunito"/>
            </a:endParaRPr>
          </a:p>
          <a:p>
            <a:pPr marL="457200" lvl="0" indent="-298450" algn="l" rtl="0">
              <a:spcBef>
                <a:spcPts val="0"/>
              </a:spcBef>
              <a:spcAft>
                <a:spcPts val="0"/>
              </a:spcAft>
              <a:buSzPts val="1100"/>
              <a:buFont typeface="Nunito"/>
              <a:buChar char="-"/>
            </a:pPr>
            <a:r>
              <a:rPr lang="en">
                <a:highlight>
                  <a:srgbClr val="FFFFFF"/>
                </a:highlight>
                <a:latin typeface="Nunito"/>
                <a:ea typeface="Nunito"/>
                <a:cs typeface="Nunito"/>
                <a:sym typeface="Nunito"/>
              </a:rPr>
              <a:t>Non-genetic</a:t>
            </a:r>
            <a:endParaRPr>
              <a:highlight>
                <a:srgbClr val="FFFFFF"/>
              </a:highlight>
              <a:latin typeface="Nunito"/>
              <a:ea typeface="Nunito"/>
              <a:cs typeface="Nunito"/>
              <a:sym typeface="Nunito"/>
            </a:endParaRPr>
          </a:p>
          <a:p>
            <a:pPr marL="914400" lvl="1" indent="-298450" algn="l" rtl="0">
              <a:spcBef>
                <a:spcPts val="0"/>
              </a:spcBef>
              <a:spcAft>
                <a:spcPts val="0"/>
              </a:spcAft>
              <a:buSzPts val="1100"/>
              <a:buFont typeface="Nunito"/>
              <a:buChar char="-"/>
            </a:pPr>
            <a:r>
              <a:rPr lang="en">
                <a:highlight>
                  <a:srgbClr val="FFFFFF"/>
                </a:highlight>
                <a:latin typeface="Nunito"/>
                <a:ea typeface="Nunito"/>
                <a:cs typeface="Nunito"/>
                <a:sym typeface="Nunito"/>
              </a:rPr>
              <a:t>Injury to the small intestine: cause small intestine to make less lactase (Crohn’s disease, celiac disease)</a:t>
            </a:r>
            <a:endParaRPr>
              <a:highlight>
                <a:srgbClr val="FFFFFF"/>
              </a:highlight>
              <a:latin typeface="Nunito"/>
              <a:ea typeface="Nunito"/>
              <a:cs typeface="Nunito"/>
              <a:sym typeface="Nunito"/>
            </a:endParaRPr>
          </a:p>
          <a:p>
            <a:pPr marL="914400" lvl="1" indent="-298450" algn="l" rtl="0">
              <a:spcBef>
                <a:spcPts val="0"/>
              </a:spcBef>
              <a:spcAft>
                <a:spcPts val="0"/>
              </a:spcAft>
              <a:buSzPts val="1100"/>
              <a:buFont typeface="Nunito"/>
              <a:buChar char="-"/>
            </a:pPr>
            <a:r>
              <a:rPr lang="en">
                <a:highlight>
                  <a:srgbClr val="FFFFFF"/>
                </a:highlight>
                <a:latin typeface="Nunito"/>
                <a:ea typeface="Nunito"/>
                <a:cs typeface="Nunito"/>
                <a:sym typeface="Nunito"/>
              </a:rPr>
              <a:t>Premature birth: normal lactase levels do not appear until ~3rd trimester.  Usually make sufficient lacatse levels later in life</a:t>
            </a:r>
            <a:endParaRPr>
              <a:latin typeface="Nunito"/>
              <a:ea typeface="Nunito"/>
              <a:cs typeface="Nunito"/>
              <a:sym typeface="Nunito"/>
            </a:endParaRPr>
          </a:p>
          <a:p>
            <a:pPr marL="457200" lvl="0" indent="-298450" algn="l" rtl="0">
              <a:spcBef>
                <a:spcPts val="0"/>
              </a:spcBef>
              <a:spcAft>
                <a:spcPts val="0"/>
              </a:spcAft>
              <a:buSzPts val="1100"/>
              <a:buFont typeface="Nunito"/>
              <a:buChar char="-"/>
            </a:pPr>
            <a:r>
              <a:rPr lang="en">
                <a:latin typeface="Nunito"/>
                <a:ea typeface="Nunito"/>
                <a:cs typeface="Nunito"/>
                <a:sym typeface="Nunito"/>
              </a:rPr>
              <a:t>Small intestine lacks sufficient amount of lactase enzyme —&gt; cannot break down lactose in the foods/drinks you consume</a:t>
            </a:r>
            <a:endParaRPr>
              <a:latin typeface="Nunito"/>
              <a:ea typeface="Nunito"/>
              <a:cs typeface="Nunito"/>
              <a:sym typeface="Nunito"/>
            </a:endParaRPr>
          </a:p>
          <a:p>
            <a:pPr marL="457200" lvl="0" indent="-298450" algn="l" rtl="0">
              <a:spcBef>
                <a:spcPts val="0"/>
              </a:spcBef>
              <a:spcAft>
                <a:spcPts val="0"/>
              </a:spcAft>
              <a:buSzPts val="1100"/>
              <a:buFont typeface="Nunito"/>
              <a:buChar char="-"/>
            </a:pPr>
            <a:r>
              <a:rPr lang="en">
                <a:latin typeface="Nunito"/>
                <a:ea typeface="Nunito"/>
                <a:cs typeface="Nunito"/>
                <a:sym typeface="Nunito"/>
              </a:rPr>
              <a:t>Undigested lactose passes through to your colon</a:t>
            </a:r>
            <a:endParaRPr>
              <a:latin typeface="Nunito"/>
              <a:ea typeface="Nunito"/>
              <a:cs typeface="Nunito"/>
              <a:sym typeface="Nunito"/>
            </a:endParaRPr>
          </a:p>
          <a:p>
            <a:pPr marL="457200" lvl="0" indent="-298450" algn="l" rtl="0">
              <a:spcBef>
                <a:spcPts val="0"/>
              </a:spcBef>
              <a:spcAft>
                <a:spcPts val="0"/>
              </a:spcAft>
              <a:buSzPts val="1100"/>
              <a:buFont typeface="Nunito"/>
              <a:buChar char="-"/>
            </a:pPr>
            <a:r>
              <a:rPr lang="en">
                <a:latin typeface="Nunito"/>
                <a:ea typeface="Nunito"/>
                <a:cs typeface="Nunito"/>
                <a:sym typeface="Nunito"/>
              </a:rPr>
              <a:t>Varying thresholds of lactose intake (person-dependent) —&gt; tolerate different amounts of lactose before experiencing symptoms</a:t>
            </a:r>
            <a:endParaRPr>
              <a:latin typeface="Nunito"/>
              <a:ea typeface="Nunito"/>
              <a:cs typeface="Nunito"/>
              <a:sym typeface="Nunito"/>
            </a:endParaRPr>
          </a:p>
          <a:p>
            <a:pPr marL="457200" lvl="0" indent="-298450" algn="l" rtl="0">
              <a:spcBef>
                <a:spcPts val="0"/>
              </a:spcBef>
              <a:spcAft>
                <a:spcPts val="0"/>
              </a:spcAft>
              <a:buSzPts val="1100"/>
              <a:buFont typeface="Nunito"/>
              <a:buChar char="-"/>
            </a:pPr>
            <a:r>
              <a:rPr lang="en">
                <a:latin typeface="Nunito"/>
                <a:ea typeface="Nunito"/>
                <a:cs typeface="Nunito"/>
                <a:sym typeface="Nunito"/>
              </a:rPr>
              <a:t>68% globally with varying prevalence/predisposition depending on where you are from</a:t>
            </a:r>
            <a:endParaRPr>
              <a:latin typeface="Nunito"/>
              <a:ea typeface="Nunito"/>
              <a:cs typeface="Nunito"/>
              <a:sym typeface="Nuni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41fca431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41fca431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42ce83e3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42ce83e3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https://www.studyblue.com/notes/note/n/08-other-endocrine-glands/deck/1052523</a:t>
            </a:r>
            <a:endParaRPr/>
          </a:p>
          <a:p>
            <a:pPr marL="0" lvl="0" indent="0" algn="l" rtl="0">
              <a:spcBef>
                <a:spcPts val="0"/>
              </a:spcBef>
              <a:spcAft>
                <a:spcPts val="0"/>
              </a:spcAft>
              <a:buNone/>
            </a:pPr>
            <a:endParaRPr/>
          </a:p>
          <a:p>
            <a:pPr marL="0" lvl="0" indent="0" algn="l" rtl="0">
              <a:spcBef>
                <a:spcPts val="0"/>
              </a:spcBef>
              <a:spcAft>
                <a:spcPts val="0"/>
              </a:spcAft>
              <a:buNone/>
            </a:pPr>
            <a:r>
              <a:rPr lang="en"/>
              <a:t>Lots of glucose dissolved in the blood (more than cells could use at once) after a sugary meal triggers the release of insulin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42ce83e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742ce83e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www.oapublishinglondon.com/article/1279</a:t>
            </a:r>
            <a:endParaRPr/>
          </a:p>
          <a:p>
            <a:pPr marL="0" lvl="0" indent="0" algn="l" rtl="0">
              <a:spcBef>
                <a:spcPts val="0"/>
              </a:spcBef>
              <a:spcAft>
                <a:spcPts val="0"/>
              </a:spcAft>
              <a:buNone/>
            </a:pPr>
            <a:endParaRPr/>
          </a:p>
          <a:p>
            <a:pPr marL="0" lvl="0" indent="0" algn="l" rtl="0">
              <a:spcBef>
                <a:spcPts val="0"/>
              </a:spcBef>
              <a:spcAft>
                <a:spcPts val="0"/>
              </a:spcAft>
              <a:buNone/>
            </a:pPr>
            <a:r>
              <a:rPr lang="en"/>
              <a:t>Too much glucose in the blood at once, we need some super hero molecules for glucose storage</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42ce83e3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742ce83e3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https://healthjade.com/types-of-carbohydrates/</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https://en.wikipedia.org/wiki/Glycogen#/media/File:Glycogen_structure.svg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42ce83e3c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742ce83e3c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42ce83e3c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42ce83e3c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https://science.howstuffworks.com/life/cellular-microscopic/fat-cell2.htm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42ce83e3c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42ce83e3c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http://usmle.biochemistryformedics.com/low-body-fat-mass-and-hormonal-levels/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fc612e12_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fc612e12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42ce83e3c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42ce83e3c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42ce83e3c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742ce83e3c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glycogen storage has been used up</a:t>
            </a:r>
            <a:endParaRPr/>
          </a:p>
          <a:p>
            <a:pPr marL="0" lvl="0" indent="0" algn="l" rtl="0">
              <a:spcBef>
                <a:spcPts val="0"/>
              </a:spcBef>
              <a:spcAft>
                <a:spcPts val="0"/>
              </a:spcAft>
              <a:buNone/>
            </a:pPr>
            <a:endParaRPr/>
          </a:p>
          <a:p>
            <a:pPr marL="0" lvl="0" indent="0" algn="l" rtl="0">
              <a:spcBef>
                <a:spcPts val="0"/>
              </a:spcBef>
              <a:spcAft>
                <a:spcPts val="0"/>
              </a:spcAft>
              <a:buNone/>
            </a:pPr>
            <a:r>
              <a:rPr lang="en"/>
              <a:t>https://schoolbag.info/chemistry/mcat_biochemistry/mcat_biochemistry.files/image205.jpg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42ce83e3c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42ce83e3c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Glucogenic amino acids: Mostly alanine and glutamine</a:t>
            </a:r>
            <a:endParaRPr/>
          </a:p>
          <a:p>
            <a:pPr marL="0" lvl="0" indent="0" algn="l" rtl="0">
              <a:spcBef>
                <a:spcPts val="0"/>
              </a:spcBef>
              <a:spcAft>
                <a:spcPts val="0"/>
              </a:spcAft>
              <a:buNone/>
            </a:pPr>
            <a:endParaRPr/>
          </a:p>
          <a:p>
            <a:pPr marL="0" lvl="0" indent="0" algn="l" rtl="0">
              <a:spcBef>
                <a:spcPts val="0"/>
              </a:spcBef>
              <a:spcAft>
                <a:spcPts val="0"/>
              </a:spcAft>
              <a:buNone/>
            </a:pPr>
            <a:r>
              <a:rPr lang="en"/>
              <a:t>Ketogenic amino acids: just lysine and leucine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436bb995a_1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7436bb995a_1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436bb995a_1_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g7436bb995a_1_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7436bb995a_1_1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7436bb995a_1_1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7436bb995a_1_1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g7436bb995a_1_1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436bb995a_1_1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7436bb995a_1_1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436bb995a_1_1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7436bb995a_1_1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436bb995a_1_1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g7436bb995a_1_1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fc612e12_1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fc612e12_1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7436bb995a_1_1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g7436bb995a_1_1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436bb995a_1_1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g7436bb995a_1_1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7436bb995a_1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g7436bb995a_1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743ca920b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743ca920b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7436bb995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7436bb995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7436bb995a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7436bb995a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436bb995a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7436bb995a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7436bb995a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7436bb995a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741663088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741663088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41663088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41663088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73D3F"/>
                </a:solidFill>
                <a:highlight>
                  <a:srgbClr val="FFFFFF"/>
                </a:highlight>
                <a:latin typeface="Georgia"/>
                <a:ea typeface="Georgia"/>
                <a:cs typeface="Georgia"/>
                <a:sym typeface="Georgia"/>
              </a:rPr>
              <a:t>Carbohydrate digestion begins in the mouth </a:t>
            </a:r>
            <a:endParaRPr sz="1050">
              <a:solidFill>
                <a:srgbClr val="373D3F"/>
              </a:solidFill>
              <a:highlight>
                <a:srgbClr val="FFFFFF"/>
              </a:highlight>
              <a:latin typeface="Georgia"/>
              <a:ea typeface="Georgia"/>
              <a:cs typeface="Georgia"/>
              <a:sym typeface="Georgia"/>
            </a:endParaRPr>
          </a:p>
          <a:p>
            <a:pPr marL="0" lvl="0" indent="0" algn="l" rtl="0">
              <a:spcBef>
                <a:spcPts val="0"/>
              </a:spcBef>
              <a:spcAft>
                <a:spcPts val="0"/>
              </a:spcAft>
              <a:buNone/>
            </a:pPr>
            <a:r>
              <a:rPr lang="en" sz="1050">
                <a:solidFill>
                  <a:srgbClr val="373D3F"/>
                </a:solidFill>
                <a:highlight>
                  <a:srgbClr val="FFFFFF"/>
                </a:highlight>
                <a:latin typeface="Georgia"/>
                <a:ea typeface="Georgia"/>
                <a:cs typeface="Georgia"/>
                <a:sym typeface="Georgia"/>
              </a:rPr>
              <a:t>Most extensive digestion occurs in the small intestine. </a:t>
            </a:r>
            <a:endParaRPr sz="1050">
              <a:solidFill>
                <a:srgbClr val="373D3F"/>
              </a:solidFill>
              <a:highlight>
                <a:srgbClr val="FFFFFF"/>
              </a:highlight>
              <a:latin typeface="Georgia"/>
              <a:ea typeface="Georgia"/>
              <a:cs typeface="Georgia"/>
              <a:sym typeface="Georgia"/>
            </a:endParaRPr>
          </a:p>
          <a:p>
            <a:pPr marL="0" lvl="0" indent="0" algn="l" rtl="0">
              <a:spcBef>
                <a:spcPts val="0"/>
              </a:spcBef>
              <a:spcAft>
                <a:spcPts val="0"/>
              </a:spcAft>
              <a:buNone/>
            </a:pPr>
            <a:r>
              <a:rPr lang="en" sz="1050">
                <a:solidFill>
                  <a:srgbClr val="373D3F"/>
                </a:solidFill>
                <a:highlight>
                  <a:srgbClr val="FFFFFF"/>
                </a:highlight>
                <a:latin typeface="Georgia"/>
                <a:ea typeface="Georgia"/>
                <a:cs typeface="Georgia"/>
                <a:sym typeface="Georgia"/>
              </a:rPr>
              <a:t>The monosaccharides produced are absorbed into the bloodstream and transported to the liver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3fc612e12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3fc612e12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MOUTH</a:t>
            </a:r>
            <a:endParaRPr b="1"/>
          </a:p>
          <a:p>
            <a:pPr marL="0" lvl="0" indent="0" algn="l" rtl="0">
              <a:spcBef>
                <a:spcPts val="0"/>
              </a:spcBef>
              <a:spcAft>
                <a:spcPts val="0"/>
              </a:spcAft>
              <a:buNone/>
            </a:pPr>
            <a:r>
              <a:rPr lang="en"/>
              <a:t>Chemical digestion</a:t>
            </a:r>
            <a:r>
              <a:rPr lang="en" b="1" i="1"/>
              <a:t>--Salivary amylase</a:t>
            </a:r>
            <a:endParaRPr b="1" i="1"/>
          </a:p>
          <a:p>
            <a:pPr marL="457200" lvl="0" indent="-298450" algn="l" rtl="0">
              <a:spcBef>
                <a:spcPts val="0"/>
              </a:spcBef>
              <a:spcAft>
                <a:spcPts val="0"/>
              </a:spcAft>
              <a:buSzPts val="1100"/>
              <a:buChar char="-"/>
            </a:pPr>
            <a:r>
              <a:rPr lang="en"/>
              <a:t>Salivary amylase produced in salivary glands</a:t>
            </a:r>
            <a:endParaRPr/>
          </a:p>
          <a:p>
            <a:pPr marL="457200" lvl="0" indent="-298450" algn="l" rtl="0">
              <a:spcBef>
                <a:spcPts val="0"/>
              </a:spcBef>
              <a:spcAft>
                <a:spcPts val="0"/>
              </a:spcAft>
              <a:buSzPts val="1100"/>
              <a:buChar char="-"/>
            </a:pPr>
            <a:r>
              <a:rPr lang="en"/>
              <a:t>Released during the process of chewing</a:t>
            </a:r>
            <a:endParaRPr/>
          </a:p>
          <a:p>
            <a:pPr marL="914400" lvl="1" indent="-298450" algn="l" rtl="0">
              <a:spcBef>
                <a:spcPts val="0"/>
              </a:spcBef>
              <a:spcAft>
                <a:spcPts val="0"/>
              </a:spcAft>
              <a:buSzPts val="1100"/>
              <a:buChar char="-"/>
            </a:pPr>
            <a:r>
              <a:rPr lang="en"/>
              <a:t>Positive feedback loop resulting in increased oral amylase secretion in people consuming diets high in carbohydrates</a:t>
            </a:r>
            <a:endParaRPr/>
          </a:p>
          <a:p>
            <a:pPr marL="457200" lvl="0" indent="-298450" algn="l" rtl="0">
              <a:spcBef>
                <a:spcPts val="0"/>
              </a:spcBef>
              <a:spcAft>
                <a:spcPts val="0"/>
              </a:spcAft>
              <a:buSzPts val="1100"/>
              <a:buChar char="-"/>
            </a:pPr>
            <a:r>
              <a:rPr lang="en">
                <a:solidFill>
                  <a:srgbClr val="373D3F"/>
                </a:solidFill>
                <a:highlight>
                  <a:srgbClr val="FFFFFF"/>
                </a:highlight>
              </a:rPr>
              <a:t>Breaks the bonds between the monomeric sugar units of disaccharides, oligosaccharides, and starches.</a:t>
            </a:r>
            <a:endParaRPr>
              <a:solidFill>
                <a:srgbClr val="373D3F"/>
              </a:solidFill>
              <a:highlight>
                <a:srgbClr val="FFFFFF"/>
              </a:highlight>
            </a:endParaRPr>
          </a:p>
          <a:p>
            <a:pPr marL="457200" lvl="0" indent="-298450" algn="l" rtl="0">
              <a:spcBef>
                <a:spcPts val="0"/>
              </a:spcBef>
              <a:spcAft>
                <a:spcPts val="0"/>
              </a:spcAft>
              <a:buSzPts val="1100"/>
              <a:buChar char="-"/>
            </a:pPr>
            <a:r>
              <a:rPr lang="en"/>
              <a:t>Breaks starches (amylose and amylopectin) into maltose and polysaccharides —&gt;</a:t>
            </a:r>
            <a:r>
              <a:rPr lang="en" b="1"/>
              <a:t> sweet taste</a:t>
            </a:r>
            <a:endParaRPr b="1"/>
          </a:p>
          <a:p>
            <a:pPr marL="457200" lvl="0" indent="-298450" algn="l" rtl="0">
              <a:spcBef>
                <a:spcPts val="0"/>
              </a:spcBef>
              <a:spcAft>
                <a:spcPts val="0"/>
              </a:spcAft>
              <a:buSzPts val="1100"/>
              <a:buChar char="-"/>
            </a:pPr>
            <a:r>
              <a:rPr lang="en"/>
              <a:t>pH sensitive —&gt; inhibited by acidic environment in stomach</a:t>
            </a:r>
            <a:endParaRPr/>
          </a:p>
          <a:p>
            <a:pPr marL="457200" lvl="0" indent="-298450" algn="l" rtl="0">
              <a:spcBef>
                <a:spcPts val="0"/>
              </a:spcBef>
              <a:spcAft>
                <a:spcPts val="0"/>
              </a:spcAft>
              <a:buSzPts val="1100"/>
              <a:buChar char="-"/>
            </a:pPr>
            <a:r>
              <a:rPr lang="en"/>
              <a:t>Salivary amylase breaks down only 5% of starch </a:t>
            </a:r>
            <a:endParaRPr/>
          </a:p>
          <a:p>
            <a:pPr marL="0" lvl="0" indent="0" algn="l" rtl="0">
              <a:spcBef>
                <a:spcPts val="0"/>
              </a:spcBef>
              <a:spcAft>
                <a:spcPts val="0"/>
              </a:spcAft>
              <a:buNone/>
            </a:pPr>
            <a:r>
              <a:rPr lang="en" b="1"/>
              <a:t>Mechanical digestion</a:t>
            </a:r>
            <a:endParaRPr b="1"/>
          </a:p>
          <a:p>
            <a:pPr marL="457200" lvl="0" indent="-298450" algn="l" rtl="0">
              <a:spcBef>
                <a:spcPts val="0"/>
              </a:spcBef>
              <a:spcAft>
                <a:spcPts val="0"/>
              </a:spcAft>
              <a:buSzPts val="1100"/>
              <a:buChar char="-"/>
            </a:pPr>
            <a:r>
              <a:rPr lang="en"/>
              <a:t>Chewing into smaller pieces</a:t>
            </a:r>
            <a:endParaRPr/>
          </a:p>
          <a:p>
            <a:pPr marL="0" lvl="0" indent="0" algn="l" rtl="0">
              <a:spcBef>
                <a:spcPts val="0"/>
              </a:spcBef>
              <a:spcAft>
                <a:spcPts val="0"/>
              </a:spcAft>
              <a:buNone/>
            </a:pPr>
            <a:r>
              <a:rPr lang="en" b="1"/>
              <a:t>STOMACH</a:t>
            </a:r>
            <a:endParaRPr b="1"/>
          </a:p>
          <a:p>
            <a:pPr marL="0" lvl="0" indent="0" algn="l" rtl="0">
              <a:spcBef>
                <a:spcPts val="0"/>
              </a:spcBef>
              <a:spcAft>
                <a:spcPts val="0"/>
              </a:spcAft>
              <a:buNone/>
            </a:pPr>
            <a:r>
              <a:rPr lang="en" b="1"/>
              <a:t>Mechanical digestion</a:t>
            </a:r>
            <a:endParaRPr b="1"/>
          </a:p>
          <a:p>
            <a:pPr marL="457200" lvl="0" indent="-298450" algn="l" rtl="0">
              <a:spcBef>
                <a:spcPts val="0"/>
              </a:spcBef>
              <a:spcAft>
                <a:spcPts val="0"/>
              </a:spcAft>
              <a:buSzPts val="1100"/>
              <a:buChar char="-"/>
            </a:pPr>
            <a:r>
              <a:rPr lang="en"/>
              <a:t>Minimal carbohydrate digestion occurs in the stomach due to the inactivation of amylase in the acidic environment. </a:t>
            </a:r>
            <a:endParaRPr/>
          </a:p>
          <a:p>
            <a:pPr marL="457200" lvl="0" indent="-298450" algn="l" rtl="0">
              <a:spcBef>
                <a:spcPts val="0"/>
              </a:spcBef>
              <a:spcAft>
                <a:spcPts val="0"/>
              </a:spcAft>
              <a:buSzPts val="1100"/>
              <a:buChar char="-"/>
            </a:pPr>
            <a:r>
              <a:rPr lang="en"/>
              <a:t>Peristalsis —&gt; chyme</a:t>
            </a:r>
            <a:endParaRPr/>
          </a:p>
          <a:p>
            <a:pPr marL="0" lvl="0" indent="0" algn="l" rtl="0">
              <a:spcBef>
                <a:spcPts val="0"/>
              </a:spcBef>
              <a:spcAft>
                <a:spcPts val="0"/>
              </a:spcAft>
              <a:buNone/>
            </a:pPr>
            <a:r>
              <a:rPr lang="en" b="1"/>
              <a:t>SMALL INTESTINE</a:t>
            </a:r>
            <a:endParaRPr b="1"/>
          </a:p>
          <a:p>
            <a:pPr marL="0" lvl="0" indent="0" algn="l" rtl="0">
              <a:spcBef>
                <a:spcPts val="0"/>
              </a:spcBef>
              <a:spcAft>
                <a:spcPts val="0"/>
              </a:spcAft>
              <a:buNone/>
            </a:pPr>
            <a:r>
              <a:rPr lang="en" b="1" i="1"/>
              <a:t>Pancreatic amylase</a:t>
            </a:r>
            <a:endParaRPr b="1" i="1"/>
          </a:p>
          <a:p>
            <a:pPr marL="457200" lvl="0" indent="-298450" algn="l" rtl="0">
              <a:spcBef>
                <a:spcPts val="0"/>
              </a:spcBef>
              <a:spcAft>
                <a:spcPts val="0"/>
              </a:spcAft>
              <a:buSzPts val="1100"/>
              <a:buChar char="-"/>
            </a:pPr>
            <a:r>
              <a:rPr lang="en"/>
              <a:t>Pancreatic juice, which contains pancreatic amylase, is released from acinar cells in pancreas into the small intestine along with other enzymes</a:t>
            </a:r>
            <a:endParaRPr/>
          </a:p>
          <a:p>
            <a:pPr marL="457200" lvl="0" indent="-298450" algn="l" rtl="0">
              <a:spcBef>
                <a:spcPts val="0"/>
              </a:spcBef>
              <a:spcAft>
                <a:spcPts val="0"/>
              </a:spcAft>
              <a:buSzPts val="1100"/>
              <a:buChar char="-"/>
            </a:pPr>
            <a:r>
              <a:rPr lang="en"/>
              <a:t>Amylase (pancreatic and salivary) targets the α-1,4 bonds of complex carbohydrates</a:t>
            </a:r>
            <a:endParaRPr/>
          </a:p>
          <a:p>
            <a:pPr marL="457200" lvl="0" indent="-298450" algn="l" rtl="0">
              <a:spcBef>
                <a:spcPts val="0"/>
              </a:spcBef>
              <a:spcAft>
                <a:spcPts val="0"/>
              </a:spcAft>
              <a:buSzPts val="1100"/>
              <a:buChar char="-"/>
            </a:pPr>
            <a:r>
              <a:rPr lang="en"/>
              <a:t>Carbs are digested (starch hydrolysis) into small components of branched amylopectin (maltose, maltotriose and α-limit dextrins). Oligosaccharides and disaccharides are digested by specific enzymes in the microvillus membrane </a:t>
            </a:r>
            <a:r>
              <a:rPr lang="en" b="1"/>
              <a:t>(brush border).</a:t>
            </a:r>
            <a:endParaRPr b="1"/>
          </a:p>
          <a:p>
            <a:pPr marL="914400" lvl="1" indent="-298450" algn="l" rtl="0">
              <a:spcBef>
                <a:spcPts val="0"/>
              </a:spcBef>
              <a:spcAft>
                <a:spcPts val="0"/>
              </a:spcAft>
              <a:buSzPts val="1100"/>
              <a:buChar char="-"/>
            </a:pPr>
            <a:r>
              <a:rPr lang="en" b="1"/>
              <a:t>These products are broken down by disaccharidase enzymes in the brush border of the small intestine</a:t>
            </a:r>
            <a:endParaRPr b="1"/>
          </a:p>
          <a:p>
            <a:pPr marL="0" lvl="0" indent="0" algn="l" rtl="0">
              <a:spcBef>
                <a:spcPts val="0"/>
              </a:spcBef>
              <a:spcAft>
                <a:spcPts val="0"/>
              </a:spcAft>
              <a:buNone/>
            </a:pPr>
            <a:r>
              <a:rPr lang="en"/>
              <a:t>“Carbohydrates that aren’t digested in the small intestine pass into the</a:t>
            </a:r>
            <a:r>
              <a:rPr lang="en" b="1"/>
              <a:t> large intestine</a:t>
            </a:r>
            <a:r>
              <a:rPr lang="en"/>
              <a:t>.   Here, they are digested by colonic bacteria, which results in the release of short chain fatty acids (SCFA) (propionate, butyrate and acetate) and methane.”--such is the case in lactose intolerance where lactose can’t be broken down, causing discomfort</a:t>
            </a:r>
            <a:endParaRPr/>
          </a:p>
          <a:p>
            <a:pPr marL="0" lvl="0" indent="0" algn="l" rtl="0">
              <a:spcBef>
                <a:spcPts val="0"/>
              </a:spcBef>
              <a:spcAft>
                <a:spcPts val="0"/>
              </a:spcAft>
              <a:buNone/>
            </a:pPr>
            <a:r>
              <a:rPr lang="en" b="1" i="1"/>
              <a:t>*Brush border</a:t>
            </a:r>
            <a:endParaRPr b="1" i="1"/>
          </a:p>
          <a:p>
            <a:pPr marL="0" lvl="0" indent="0" algn="l" rtl="0">
              <a:spcBef>
                <a:spcPts val="0"/>
              </a:spcBef>
              <a:spcAft>
                <a:spcPts val="0"/>
              </a:spcAft>
              <a:buNone/>
            </a:pPr>
            <a:r>
              <a:rPr lang="en" b="1">
                <a:solidFill>
                  <a:srgbClr val="1F1F1F"/>
                </a:solidFill>
                <a:highlight>
                  <a:srgbClr val="FFFFFF"/>
                </a:highlight>
              </a:rPr>
              <a:t>Disaccharidases: </a:t>
            </a:r>
            <a:r>
              <a:rPr lang="en">
                <a:solidFill>
                  <a:srgbClr val="1F1F1F"/>
                </a:solidFill>
                <a:highlight>
                  <a:srgbClr val="FFFFFF"/>
                </a:highlight>
              </a:rPr>
              <a:t>exoenzymes that cleave one monosaccharide at a time from the oligosaccharides or convert disaccharides into monosaccharides </a:t>
            </a:r>
            <a:endParaRPr>
              <a:solidFill>
                <a:srgbClr val="1F1F1F"/>
              </a:solidFill>
              <a:highlight>
                <a:srgbClr val="FFFFFF"/>
              </a:highlight>
            </a:endParaRPr>
          </a:p>
          <a:p>
            <a:pPr marL="457200" lvl="0" indent="-298450" algn="l" rtl="0">
              <a:spcBef>
                <a:spcPts val="0"/>
              </a:spcBef>
              <a:spcAft>
                <a:spcPts val="0"/>
              </a:spcAft>
              <a:buClr>
                <a:srgbClr val="1F1F1F"/>
              </a:buClr>
              <a:buSzPts val="1100"/>
              <a:buChar char="-"/>
            </a:pPr>
            <a:r>
              <a:rPr lang="en" b="1">
                <a:solidFill>
                  <a:srgbClr val="1F1F1F"/>
                </a:solidFill>
                <a:highlight>
                  <a:srgbClr val="FFFFFF"/>
                </a:highlight>
              </a:rPr>
              <a:t>Isomaltase </a:t>
            </a:r>
            <a:r>
              <a:rPr lang="en">
                <a:solidFill>
                  <a:srgbClr val="1F1F1F"/>
                </a:solidFill>
                <a:highlight>
                  <a:srgbClr val="FFFFFF"/>
                </a:highlight>
              </a:rPr>
              <a:t>(limit dextrinase or debranching enzyme): hydrolyzes α-1,6 glycosidic bonds at the branch points in a number of limit dextrins and α-1,4 linkages in maltose and maltotriose</a:t>
            </a:r>
            <a:endParaRPr>
              <a:solidFill>
                <a:srgbClr val="1F1F1F"/>
              </a:solidFill>
              <a:highlight>
                <a:srgbClr val="FFFFFF"/>
              </a:highlight>
            </a:endParaRPr>
          </a:p>
          <a:p>
            <a:pPr marL="457200" lvl="0" indent="-298450" algn="l" rtl="0">
              <a:spcBef>
                <a:spcPts val="0"/>
              </a:spcBef>
              <a:spcAft>
                <a:spcPts val="0"/>
              </a:spcAft>
              <a:buClr>
                <a:srgbClr val="1F1F1F"/>
              </a:buClr>
              <a:buSzPts val="1100"/>
              <a:buChar char="-"/>
            </a:pPr>
            <a:r>
              <a:rPr lang="en" b="1">
                <a:solidFill>
                  <a:srgbClr val="1F1F1F"/>
                </a:solidFill>
                <a:highlight>
                  <a:srgbClr val="FFFFFF"/>
                </a:highlight>
              </a:rPr>
              <a:t>Maltase:</a:t>
            </a:r>
            <a:r>
              <a:rPr lang="en">
                <a:solidFill>
                  <a:srgbClr val="1F1F1F"/>
                </a:solidFill>
                <a:highlight>
                  <a:srgbClr val="FFFFFF"/>
                </a:highlight>
              </a:rPr>
              <a:t> maltose to glucose and glucose. Hydrolyzes only α-1,4 glycosidic linkages between glucose molecules in maltose</a:t>
            </a:r>
            <a:endParaRPr>
              <a:solidFill>
                <a:srgbClr val="1F1F1F"/>
              </a:solidFill>
              <a:highlight>
                <a:srgbClr val="FFFFFF"/>
              </a:highlight>
            </a:endParaRPr>
          </a:p>
          <a:p>
            <a:pPr marL="457200" lvl="0" indent="-298450" algn="l" rtl="0">
              <a:spcBef>
                <a:spcPts val="0"/>
              </a:spcBef>
              <a:spcAft>
                <a:spcPts val="0"/>
              </a:spcAft>
              <a:buClr>
                <a:srgbClr val="1F1F1F"/>
              </a:buClr>
              <a:buSzPts val="1100"/>
              <a:buChar char="-"/>
            </a:pPr>
            <a:r>
              <a:rPr lang="en" b="1">
                <a:solidFill>
                  <a:srgbClr val="1F1F1F"/>
                </a:solidFill>
                <a:highlight>
                  <a:srgbClr val="FFFFFF"/>
                </a:highlight>
              </a:rPr>
              <a:t>Trehalase: </a:t>
            </a:r>
            <a:r>
              <a:rPr lang="en">
                <a:solidFill>
                  <a:srgbClr val="1F1F1F"/>
                </a:solidFill>
                <a:highlight>
                  <a:srgbClr val="FFFFFF"/>
                </a:highlight>
              </a:rPr>
              <a:t>trehalose to glucose and glucose</a:t>
            </a:r>
            <a:endParaRPr>
              <a:solidFill>
                <a:srgbClr val="1F1F1F"/>
              </a:solidFill>
              <a:highlight>
                <a:srgbClr val="FFFFFF"/>
              </a:highlight>
            </a:endParaRPr>
          </a:p>
          <a:p>
            <a:pPr marL="457200" lvl="0" indent="-298450" algn="l" rtl="0">
              <a:spcBef>
                <a:spcPts val="0"/>
              </a:spcBef>
              <a:spcAft>
                <a:spcPts val="0"/>
              </a:spcAft>
              <a:buClr>
                <a:srgbClr val="1F1F1F"/>
              </a:buClr>
              <a:buSzPts val="1100"/>
              <a:buChar char="-"/>
            </a:pPr>
            <a:r>
              <a:rPr lang="en" b="1">
                <a:solidFill>
                  <a:srgbClr val="1F1F1F"/>
                </a:solidFill>
                <a:highlight>
                  <a:srgbClr val="FFFFFF"/>
                </a:highlight>
              </a:rPr>
              <a:t>Sucrase:</a:t>
            </a:r>
            <a:r>
              <a:rPr lang="en">
                <a:solidFill>
                  <a:srgbClr val="1F1F1F"/>
                </a:solidFill>
                <a:highlight>
                  <a:srgbClr val="FFFFFF"/>
                </a:highlight>
              </a:rPr>
              <a:t> hydrolyzes α-1,2 glycosidic linkages between glucose and fructose molecules (splits sucrose)</a:t>
            </a:r>
            <a:endParaRPr>
              <a:solidFill>
                <a:srgbClr val="1F1F1F"/>
              </a:solidFill>
              <a:highlight>
                <a:srgbClr val="FFFFFF"/>
              </a:highlight>
            </a:endParaRPr>
          </a:p>
          <a:p>
            <a:pPr marL="457200" lvl="0" indent="-298450" algn="l" rtl="0">
              <a:spcBef>
                <a:spcPts val="0"/>
              </a:spcBef>
              <a:spcAft>
                <a:spcPts val="0"/>
              </a:spcAft>
              <a:buClr>
                <a:srgbClr val="1F1F1F"/>
              </a:buClr>
              <a:buSzPts val="1100"/>
              <a:buChar char="-"/>
            </a:pPr>
            <a:r>
              <a:rPr lang="en" b="1">
                <a:solidFill>
                  <a:srgbClr val="1F1F1F"/>
                </a:solidFill>
                <a:highlight>
                  <a:srgbClr val="FFFFFF"/>
                </a:highlight>
              </a:rPr>
              <a:t>β-glycosidase complex</a:t>
            </a:r>
            <a:r>
              <a:rPr lang="en">
                <a:solidFill>
                  <a:srgbClr val="1F1F1F"/>
                </a:solidFill>
                <a:highlight>
                  <a:srgbClr val="FFFFFF"/>
                </a:highlight>
              </a:rPr>
              <a:t> =  lactase and glucosyl-ceramidase</a:t>
            </a:r>
            <a:endParaRPr>
              <a:solidFill>
                <a:srgbClr val="1F1F1F"/>
              </a:solidFill>
              <a:highlight>
                <a:srgbClr val="FFFFFF"/>
              </a:highlight>
            </a:endParaRPr>
          </a:p>
          <a:p>
            <a:pPr marL="914400" lvl="1" indent="-298450" algn="l" rtl="0">
              <a:spcBef>
                <a:spcPts val="0"/>
              </a:spcBef>
              <a:spcAft>
                <a:spcPts val="0"/>
              </a:spcAft>
              <a:buClr>
                <a:srgbClr val="1F1F1F"/>
              </a:buClr>
              <a:buSzPts val="1100"/>
              <a:buChar char="-"/>
            </a:pPr>
            <a:r>
              <a:rPr lang="en" b="1">
                <a:solidFill>
                  <a:srgbClr val="1F1F1F"/>
                </a:solidFill>
                <a:highlight>
                  <a:srgbClr val="FFFFFF"/>
                </a:highlight>
              </a:rPr>
              <a:t>Glucosyl-ceramidase</a:t>
            </a:r>
            <a:r>
              <a:rPr lang="en">
                <a:solidFill>
                  <a:srgbClr val="1F1F1F"/>
                </a:solidFill>
                <a:highlight>
                  <a:srgbClr val="FFFFFF"/>
                </a:highlight>
              </a:rPr>
              <a:t> splits β-glycosidic bonds between glucose or galactose and hydrophobic residues such as those found in the glycolipids glucosylceramide and galatosylceramide.</a:t>
            </a:r>
            <a:endParaRPr>
              <a:solidFill>
                <a:srgbClr val="1F1F1F"/>
              </a:solidFill>
              <a:highlight>
                <a:srgbClr val="FFFFFF"/>
              </a:highlight>
            </a:endParaRPr>
          </a:p>
          <a:p>
            <a:pPr marL="914400" lvl="1" indent="-298450" algn="l" rtl="0">
              <a:spcBef>
                <a:spcPts val="0"/>
              </a:spcBef>
              <a:spcAft>
                <a:spcPts val="0"/>
              </a:spcAft>
              <a:buClr>
                <a:srgbClr val="1F1F1F"/>
              </a:buClr>
              <a:buSzPts val="1100"/>
              <a:buChar char="-"/>
            </a:pPr>
            <a:r>
              <a:rPr lang="en" b="1" u="sng">
                <a:solidFill>
                  <a:srgbClr val="1F1F1F"/>
                </a:solidFill>
                <a:highlight>
                  <a:srgbClr val="FFFFFF"/>
                </a:highlight>
              </a:rPr>
              <a:t>Lactase</a:t>
            </a:r>
            <a:r>
              <a:rPr lang="en" u="sng">
                <a:solidFill>
                  <a:srgbClr val="1F1F1F"/>
                </a:solidFill>
                <a:highlight>
                  <a:srgbClr val="FFFFFF"/>
                </a:highlight>
              </a:rPr>
              <a:t> splits β-1,4 bonds between glucose and galactose in milk sugar </a:t>
            </a:r>
            <a:endParaRPr u="sng">
              <a:solidFill>
                <a:srgbClr val="1F1F1F"/>
              </a:solidFill>
              <a:highlight>
                <a:srgbClr val="FFFFFF"/>
              </a:highlight>
            </a:endParaRPr>
          </a:p>
          <a:p>
            <a:pPr marL="0" lvl="0" indent="0" algn="l" rtl="0">
              <a:spcBef>
                <a:spcPts val="0"/>
              </a:spcBef>
              <a:spcAft>
                <a:spcPts val="0"/>
              </a:spcAft>
              <a:buNone/>
            </a:pPr>
            <a:r>
              <a:rPr lang="en">
                <a:highlight>
                  <a:srgbClr val="FFFFFF"/>
                </a:highlight>
                <a:latin typeface="Nunito"/>
                <a:ea typeface="Nunito"/>
                <a:cs typeface="Nunito"/>
                <a:sym typeface="Nunito"/>
              </a:rPr>
              <a:t>Once chemically broken into single sugar units —&gt; </a:t>
            </a:r>
            <a:r>
              <a:rPr lang="en">
                <a:latin typeface="Nunito"/>
                <a:ea typeface="Nunito"/>
                <a:cs typeface="Nunito"/>
                <a:sym typeface="Nunito"/>
              </a:rPr>
              <a:t>Monosaccharides are absorbed by cells in the small intestine</a:t>
            </a:r>
            <a:endParaRPr>
              <a:solidFill>
                <a:srgbClr val="1F1F1F"/>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3fc612e12_1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3fc612e12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u="sng">
                <a:solidFill>
                  <a:schemeClr val="accent5"/>
                </a:solidFill>
                <a:hlinkClick r:id="rId3"/>
              </a:rPr>
              <a:t>https://www.youtube.com/watch?v=o18UycWRsaA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41fca431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41fca431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3fc612e12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3fc612e12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The apical membrane of the small intestine consists of microvilli extending from the cells = </a:t>
            </a:r>
            <a:r>
              <a:rPr lang="en" sz="1300" b="1">
                <a:solidFill>
                  <a:schemeClr val="dk2"/>
                </a:solidFill>
                <a:latin typeface="Nunito"/>
                <a:ea typeface="Nunito"/>
                <a:cs typeface="Nunito"/>
                <a:sym typeface="Nunito"/>
              </a:rPr>
              <a:t>brush border</a:t>
            </a:r>
            <a:endParaRPr sz="1300" b="1">
              <a:solidFill>
                <a:schemeClr val="dk2"/>
              </a:solidFill>
              <a:latin typeface="Nunito"/>
              <a:ea typeface="Nunito"/>
              <a:cs typeface="Nunito"/>
              <a:sym typeface="Nunito"/>
            </a:endParaRPr>
          </a:p>
          <a:p>
            <a:pPr marL="0" lvl="0" indent="0" algn="l" rtl="0">
              <a:lnSpc>
                <a:spcPct val="115000"/>
              </a:lnSpc>
              <a:spcBef>
                <a:spcPts val="1600"/>
              </a:spcBef>
              <a:spcAft>
                <a:spcPts val="0"/>
              </a:spcAft>
              <a:buNone/>
            </a:pPr>
            <a:endParaRPr sz="1300">
              <a:solidFill>
                <a:schemeClr val="dk2"/>
              </a:solidFill>
              <a:latin typeface="Nunito"/>
              <a:ea typeface="Nunito"/>
              <a:cs typeface="Nunito"/>
              <a:sym typeface="Nunito"/>
            </a:endParaRPr>
          </a:p>
          <a:p>
            <a:pPr marL="0" lvl="0" indent="0" algn="l" rtl="0">
              <a:spcBef>
                <a:spcPts val="16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3fc612e12_1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3fc612e12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Font typeface="Nunito"/>
              <a:buChar char="-"/>
            </a:pPr>
            <a:r>
              <a:rPr lang="en" sz="1200">
                <a:latin typeface="Nunito"/>
                <a:ea typeface="Nunito"/>
                <a:cs typeface="Nunito"/>
                <a:sym typeface="Nunito"/>
              </a:rPr>
              <a:t>Liver is first organ to receive </a:t>
            </a:r>
            <a:r>
              <a:rPr lang="en" sz="1200">
                <a:highlight>
                  <a:srgbClr val="FFFFFF"/>
                </a:highlight>
                <a:latin typeface="Nunito"/>
                <a:ea typeface="Nunito"/>
                <a:cs typeface="Nunito"/>
                <a:sym typeface="Nunito"/>
              </a:rPr>
              <a:t>glucose, fructose, and galactose.  Stores as glycogen or exports back to blood</a:t>
            </a:r>
            <a:endParaRPr sz="1200">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5" name="Google Shape;275;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276" name="Google Shape;27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pressbooks-dev.oer.hawaii.edu/humannutrition/glossary/weigh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hyperlink" Target="https://www.healthline.com/health/carbohydrate-digestion#digestion-process" TargetMode="External"/><Relationship Id="rId13" Type="http://schemas.openxmlformats.org/officeDocument/2006/relationships/hyperlink" Target="https://en.wikipedia.org/wiki/Glycogen#/media/File:Glycogen_structure.svg" TargetMode="External"/><Relationship Id="rId18" Type="http://schemas.openxmlformats.org/officeDocument/2006/relationships/hyperlink" Target="https://courses.lumenlearning.com/wm-biology2/chapter/transport-of-carbon-dioxide-in-the-blood/" TargetMode="External"/><Relationship Id="rId3" Type="http://schemas.openxmlformats.org/officeDocument/2006/relationships/hyperlink" Target="https://www.niddk.nih.gov/health-information/digestive-diseases/lactose-intolerance/definition-facts" TargetMode="External"/><Relationship Id="rId7" Type="http://schemas.openxmlformats.org/officeDocument/2006/relationships/hyperlink" Target="https://www.ncbi.nlm.nih.gov/pubmed/14642859" TargetMode="External"/><Relationship Id="rId12" Type="http://schemas.openxmlformats.org/officeDocument/2006/relationships/hyperlink" Target="https://healthjade.com/types-of-carbohydrates/" TargetMode="External"/><Relationship Id="rId17" Type="http://schemas.openxmlformats.org/officeDocument/2006/relationships/hyperlink" Target="https://courses.lumenlearning.com/suny-ap2/chapter/carbohydrate-metabolism-no-content/" TargetMode="External"/><Relationship Id="rId2" Type="http://schemas.openxmlformats.org/officeDocument/2006/relationships/notesSlide" Target="../notesSlides/notesSlide38.xml"/><Relationship Id="rId16" Type="http://schemas.openxmlformats.org/officeDocument/2006/relationships/hyperlink" Target="https://www.ncbi.nlm.nih.gov/pmc/articles/PMC3093919/" TargetMode="External"/><Relationship Id="rId1" Type="http://schemas.openxmlformats.org/officeDocument/2006/relationships/slideLayout" Target="../slideLayouts/slideLayout3.xml"/><Relationship Id="rId6" Type="http://schemas.openxmlformats.org/officeDocument/2006/relationships/hyperlink" Target="https://www.ncbi.nlm.nih.gov/pubmed/8116552" TargetMode="External"/><Relationship Id="rId11" Type="http://schemas.openxmlformats.org/officeDocument/2006/relationships/hyperlink" Target="https://science.howstuffworks.com/life/cellular-microscopic/fat-cell2.htm" TargetMode="External"/><Relationship Id="rId5" Type="http://schemas.openxmlformats.org/officeDocument/2006/relationships/hyperlink" Target="https://opentextbc.ca/biology/chapter/15-3-digestive-system-processes/" TargetMode="External"/><Relationship Id="rId15" Type="http://schemas.openxmlformats.org/officeDocument/2006/relationships/hyperlink" Target="https://www.medicalnewstoday.com/articles/288177.php#cautions_about_supplements" TargetMode="External"/><Relationship Id="rId10" Type="http://schemas.openxmlformats.org/officeDocument/2006/relationships/hyperlink" Target="http://usmle.biochemistryformedics.com/low-body-fat-mass-and-hormonal-levels/" TargetMode="External"/><Relationship Id="rId4" Type="http://schemas.openxmlformats.org/officeDocument/2006/relationships/hyperlink" Target="http://www.vivo.colostate.edu/hbooks/pathphys/digestion/smallgut/bbenzymes.html" TargetMode="External"/><Relationship Id="rId9" Type="http://schemas.openxmlformats.org/officeDocument/2006/relationships/hyperlink" Target="https://schoolbag.info/chemistry/mcat_biochemistry/mcat_biochemistry.files/image205.jpg" TargetMode="External"/><Relationship Id="rId14" Type="http://schemas.openxmlformats.org/officeDocument/2006/relationships/hyperlink" Target="http://www.oapublishinglondon.com/article/12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18UycWRsa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82"/>
        <p:cNvGrpSpPr/>
        <p:nvPr/>
      </p:nvGrpSpPr>
      <p:grpSpPr>
        <a:xfrm>
          <a:off x="0" y="0"/>
          <a:ext cx="0" cy="0"/>
          <a:chOff x="0" y="0"/>
          <a:chExt cx="0" cy="0"/>
        </a:xfrm>
      </p:grpSpPr>
      <p:sp>
        <p:nvSpPr>
          <p:cNvPr id="283" name="Google Shape;283;p14"/>
          <p:cNvSpPr txBox="1">
            <a:spLocks noGrp="1"/>
          </p:cNvSpPr>
          <p:nvPr>
            <p:ph type="ctrTitle"/>
          </p:nvPr>
        </p:nvSpPr>
        <p:spPr>
          <a:xfrm>
            <a:off x="824000" y="1132575"/>
            <a:ext cx="5740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800">
                <a:solidFill>
                  <a:schemeClr val="accent1"/>
                </a:solidFill>
              </a:rPr>
              <a:t>Digestion of Carbohydrates</a:t>
            </a:r>
            <a:endParaRPr sz="5800">
              <a:solidFill>
                <a:schemeClr val="accent1"/>
              </a:solidFill>
            </a:endParaRPr>
          </a:p>
        </p:txBody>
      </p:sp>
      <p:sp>
        <p:nvSpPr>
          <p:cNvPr id="284" name="Google Shape;284;p14"/>
          <p:cNvSpPr txBox="1">
            <a:spLocks noGrp="1"/>
          </p:cNvSpPr>
          <p:nvPr>
            <p:ph type="subTitle" idx="1"/>
          </p:nvPr>
        </p:nvSpPr>
        <p:spPr>
          <a:xfrm>
            <a:off x="1324150" y="307730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accent3"/>
              </a:solidFill>
              <a:latin typeface="Calibri"/>
              <a:ea typeface="Calibri"/>
              <a:cs typeface="Calibri"/>
              <a:sym typeface="Calibri"/>
            </a:endParaRPr>
          </a:p>
        </p:txBody>
      </p:sp>
      <p:pic>
        <p:nvPicPr>
          <p:cNvPr id="285" name="Google Shape;285;p14"/>
          <p:cNvPicPr preferRelativeResize="0"/>
          <p:nvPr/>
        </p:nvPicPr>
        <p:blipFill>
          <a:blip r:embed="rId3">
            <a:alphaModFix/>
          </a:blip>
          <a:stretch>
            <a:fillRect/>
          </a:stretch>
        </p:blipFill>
        <p:spPr>
          <a:xfrm>
            <a:off x="6381300" y="1164850"/>
            <a:ext cx="2368175" cy="369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55"/>
        <p:cNvGrpSpPr/>
        <p:nvPr/>
      </p:nvGrpSpPr>
      <p:grpSpPr>
        <a:xfrm>
          <a:off x="0" y="0"/>
          <a:ext cx="0" cy="0"/>
          <a:chOff x="0" y="0"/>
          <a:chExt cx="0" cy="0"/>
        </a:xfrm>
      </p:grpSpPr>
      <p:pic>
        <p:nvPicPr>
          <p:cNvPr id="356" name="Google Shape;356;p23"/>
          <p:cNvPicPr preferRelativeResize="0"/>
          <p:nvPr/>
        </p:nvPicPr>
        <p:blipFill rotWithShape="1">
          <a:blip r:embed="rId3">
            <a:alphaModFix/>
          </a:blip>
          <a:srcRect t="6855" r="38537" b="3409"/>
          <a:stretch/>
        </p:blipFill>
        <p:spPr>
          <a:xfrm>
            <a:off x="133050" y="377450"/>
            <a:ext cx="3619126" cy="3300025"/>
          </a:xfrm>
          <a:prstGeom prst="rect">
            <a:avLst/>
          </a:prstGeom>
          <a:noFill/>
          <a:ln>
            <a:noFill/>
          </a:ln>
        </p:spPr>
      </p:pic>
      <p:pic>
        <p:nvPicPr>
          <p:cNvPr id="357" name="Google Shape;357;p23"/>
          <p:cNvPicPr preferRelativeResize="0"/>
          <p:nvPr/>
        </p:nvPicPr>
        <p:blipFill rotWithShape="1">
          <a:blip r:embed="rId4">
            <a:alphaModFix/>
          </a:blip>
          <a:srcRect r="1205"/>
          <a:stretch/>
        </p:blipFill>
        <p:spPr>
          <a:xfrm>
            <a:off x="3795476" y="1554650"/>
            <a:ext cx="5272317" cy="338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61"/>
        <p:cNvGrpSpPr/>
        <p:nvPr/>
      </p:nvGrpSpPr>
      <p:grpSpPr>
        <a:xfrm>
          <a:off x="0" y="0"/>
          <a:ext cx="0" cy="0"/>
          <a:chOff x="0" y="0"/>
          <a:chExt cx="0" cy="0"/>
        </a:xfrm>
      </p:grpSpPr>
      <p:sp>
        <p:nvSpPr>
          <p:cNvPr id="362" name="Google Shape;362;p24"/>
          <p:cNvSpPr txBox="1">
            <a:spLocks noGrp="1"/>
          </p:cNvSpPr>
          <p:nvPr>
            <p:ph type="body" idx="1"/>
          </p:nvPr>
        </p:nvSpPr>
        <p:spPr>
          <a:xfrm>
            <a:off x="1303800" y="1374200"/>
            <a:ext cx="7030500" cy="368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00"/>
                </a:solidFill>
              </a:rPr>
              <a:t>Almost all of the carbohydrates are digested and absorbed into body</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Excludes dietary fiber and resistant starches</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Dietary fiber and other complex carbohydrates are digested much less in the gastrointestinal tract than other simpler carbohydrate types </a:t>
            </a:r>
            <a:endParaRPr sz="1400">
              <a:solidFill>
                <a:srgbClr val="000000"/>
              </a:solidFill>
            </a:endParaRPr>
          </a:p>
          <a:p>
            <a:pPr marL="914400" lvl="0" indent="-317500" algn="l" rtl="0">
              <a:spcBef>
                <a:spcPts val="0"/>
              </a:spcBef>
              <a:spcAft>
                <a:spcPts val="0"/>
              </a:spcAft>
              <a:buClr>
                <a:srgbClr val="000000"/>
              </a:buClr>
              <a:buSzPts val="1400"/>
              <a:buChar char="-"/>
            </a:pPr>
            <a:r>
              <a:rPr lang="en" sz="1400">
                <a:solidFill>
                  <a:srgbClr val="000000"/>
                </a:solidFill>
              </a:rPr>
              <a:t>—&gt; Rise in blood glucose after eating them is less and slower</a:t>
            </a:r>
            <a:endParaRPr sz="1400">
              <a:solidFill>
                <a:srgbClr val="000000"/>
              </a:solidFill>
            </a:endParaRPr>
          </a:p>
          <a:p>
            <a:pPr marL="914400" lvl="0" indent="-317500" algn="l" rtl="0">
              <a:spcBef>
                <a:spcPts val="0"/>
              </a:spcBef>
              <a:spcAft>
                <a:spcPts val="0"/>
              </a:spcAft>
              <a:buClr>
                <a:srgbClr val="000000"/>
              </a:buClr>
              <a:buSzPts val="1400"/>
              <a:buChar char="-"/>
            </a:pPr>
            <a:r>
              <a:rPr lang="en" sz="1400">
                <a:solidFill>
                  <a:srgbClr val="000000"/>
                </a:solidFill>
              </a:rPr>
              <a:t>High-fiber foods linked to a decrease in </a:t>
            </a:r>
            <a:r>
              <a:rPr lang="en" sz="1400" u="sng">
                <a:solidFill>
                  <a:srgbClr val="000000"/>
                </a:solidFill>
                <a:hlinkClick r:id="rId3"/>
              </a:rPr>
              <a:t>weight</a:t>
            </a:r>
            <a:r>
              <a:rPr lang="en" sz="1400">
                <a:solidFill>
                  <a:srgbClr val="000000"/>
                </a:solidFill>
              </a:rPr>
              <a:t> gain and reduced risk of chronic diseases, such as Type 2 diabetes and cardiovascular disease</a:t>
            </a:r>
            <a:endParaRPr sz="1400">
              <a:solidFill>
                <a:srgbClr val="000000"/>
              </a:solidFill>
            </a:endParaRPr>
          </a:p>
          <a:p>
            <a:pPr marL="0" lvl="0" indent="0" algn="l" rtl="0">
              <a:lnSpc>
                <a:spcPct val="100000"/>
              </a:lnSpc>
              <a:spcBef>
                <a:spcPts val="0"/>
              </a:spcBef>
              <a:spcAft>
                <a:spcPts val="0"/>
              </a:spcAft>
              <a:buNone/>
            </a:pPr>
            <a:r>
              <a:rPr lang="en" sz="1400">
                <a:solidFill>
                  <a:srgbClr val="000000"/>
                </a:solidFill>
              </a:rPr>
              <a:t>Carbohydrates that aren’t digested in the small intestine pass into the</a:t>
            </a:r>
            <a:r>
              <a:rPr lang="en" sz="1400" b="1">
                <a:solidFill>
                  <a:srgbClr val="000000"/>
                </a:solidFill>
              </a:rPr>
              <a:t> large intestine</a:t>
            </a:r>
            <a:r>
              <a:rPr lang="en" sz="1400">
                <a:solidFill>
                  <a:srgbClr val="000000"/>
                </a:solidFill>
              </a:rPr>
              <a:t>  </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Digested by colonic bacteria</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Release of short chain fatty acids (SCFA) (propionate, butyrate and acetate) and methane</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SCFA are used as energy or growth source by bacteria, eliminated in feces, or absorbed into cells of colon</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b="1">
                <a:solidFill>
                  <a:srgbClr val="000000"/>
                </a:solidFill>
              </a:rPr>
              <a:t>Example: </a:t>
            </a:r>
            <a:r>
              <a:rPr lang="en" sz="1400">
                <a:solidFill>
                  <a:srgbClr val="000000"/>
                </a:solidFill>
              </a:rPr>
              <a:t>Lactose intolerance—lactose can’t be broken down, causing discomfort</a:t>
            </a:r>
            <a:endParaRPr sz="1400">
              <a:solidFill>
                <a:srgbClr val="000000"/>
              </a:solidFill>
            </a:endParaRPr>
          </a:p>
        </p:txBody>
      </p:sp>
      <p:sp>
        <p:nvSpPr>
          <p:cNvPr id="363" name="Google Shape;363;p24"/>
          <p:cNvSpPr/>
          <p:nvPr/>
        </p:nvSpPr>
        <p:spPr>
          <a:xfrm>
            <a:off x="5029675" y="613375"/>
            <a:ext cx="2717700" cy="5946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4"/>
          <p:cNvSpPr txBox="1">
            <a:spLocks noGrp="1"/>
          </p:cNvSpPr>
          <p:nvPr>
            <p:ph type="title"/>
          </p:nvPr>
        </p:nvSpPr>
        <p:spPr>
          <a:xfrm>
            <a:off x="1303800" y="598575"/>
            <a:ext cx="7030500" cy="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Carbohydrates in the </a:t>
            </a:r>
            <a:r>
              <a:rPr lang="en">
                <a:solidFill>
                  <a:schemeClr val="accent1"/>
                </a:solidFill>
              </a:rPr>
              <a:t>large intestine</a:t>
            </a:r>
            <a:endParaRPr>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68"/>
        <p:cNvGrpSpPr/>
        <p:nvPr/>
      </p:nvGrpSpPr>
      <p:grpSpPr>
        <a:xfrm>
          <a:off x="0" y="0"/>
          <a:ext cx="0" cy="0"/>
          <a:chOff x="0" y="0"/>
          <a:chExt cx="0" cy="0"/>
        </a:xfrm>
      </p:grpSpPr>
      <p:sp>
        <p:nvSpPr>
          <p:cNvPr id="369" name="Google Shape;369;p25"/>
          <p:cNvSpPr txBox="1">
            <a:spLocks noGrp="1"/>
          </p:cNvSpPr>
          <p:nvPr>
            <p:ph type="title"/>
          </p:nvPr>
        </p:nvSpPr>
        <p:spPr>
          <a:xfrm>
            <a:off x="1395050" y="237675"/>
            <a:ext cx="3672300" cy="591600"/>
          </a:xfrm>
          <a:prstGeom prst="rect">
            <a:avLst/>
          </a:prstGeom>
          <a:solidFill>
            <a:schemeClr val="lt2"/>
          </a:solidFill>
          <a:ln w="19050" cap="flat" cmpd="sng">
            <a:solidFill>
              <a:schemeClr val="accent1"/>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Lactose intolerance</a:t>
            </a:r>
            <a:endParaRPr>
              <a:solidFill>
                <a:schemeClr val="accent1"/>
              </a:solidFill>
            </a:endParaRPr>
          </a:p>
        </p:txBody>
      </p:sp>
      <p:sp>
        <p:nvSpPr>
          <p:cNvPr id="370" name="Google Shape;370;p25"/>
          <p:cNvSpPr txBox="1">
            <a:spLocks noGrp="1"/>
          </p:cNvSpPr>
          <p:nvPr>
            <p:ph type="body" idx="1"/>
          </p:nvPr>
        </p:nvSpPr>
        <p:spPr>
          <a:xfrm>
            <a:off x="1070400" y="905475"/>
            <a:ext cx="8226000" cy="44547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Char char="-"/>
            </a:pPr>
            <a:r>
              <a:rPr lang="en" sz="1400">
                <a:solidFill>
                  <a:srgbClr val="000000"/>
                </a:solidFill>
              </a:rPr>
              <a:t>Not milk allergy</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Lactose malabsorption and deficiency</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May or may not develop into lactose intolerance</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Montserrat"/>
              <a:buChar char="-"/>
            </a:pPr>
            <a:r>
              <a:rPr lang="en" sz="1400">
                <a:solidFill>
                  <a:srgbClr val="000000"/>
                </a:solidFill>
              </a:rPr>
              <a:t>Lack of </a:t>
            </a:r>
            <a:r>
              <a:rPr lang="en" sz="1400" b="1">
                <a:solidFill>
                  <a:srgbClr val="000000"/>
                </a:solidFill>
              </a:rPr>
              <a:t>lactase</a:t>
            </a:r>
            <a:r>
              <a:rPr lang="en" sz="1400">
                <a:solidFill>
                  <a:srgbClr val="000000"/>
                </a:solidFill>
              </a:rPr>
              <a:t> enzyme (breaks down lactose)</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Inability to digest milk sugar lactose</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Undigested lactose passes through to the colon, where bacteria ferment &amp; digest it</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b="1" u="sng">
                <a:solidFill>
                  <a:srgbClr val="000000"/>
                </a:solidFill>
              </a:rPr>
              <a:t>Causes: </a:t>
            </a:r>
            <a:endParaRPr sz="1400" b="1" u="sng">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i="1">
                <a:solidFill>
                  <a:srgbClr val="000000"/>
                </a:solidFill>
              </a:rPr>
              <a:t>Genetic</a:t>
            </a:r>
            <a:endParaRPr sz="1400" i="1">
              <a:solidFill>
                <a:srgbClr val="000000"/>
              </a:solidFill>
            </a:endParaRPr>
          </a:p>
          <a:p>
            <a:pPr marL="1371600" lvl="2" indent="-317500" algn="l" rtl="0">
              <a:lnSpc>
                <a:spcPct val="100000"/>
              </a:lnSpc>
              <a:spcBef>
                <a:spcPts val="0"/>
              </a:spcBef>
              <a:spcAft>
                <a:spcPts val="0"/>
              </a:spcAft>
              <a:buClr>
                <a:srgbClr val="000000"/>
              </a:buClr>
              <a:buSzPts val="1400"/>
              <a:buChar char="-"/>
            </a:pPr>
            <a:r>
              <a:rPr lang="en" sz="1400">
                <a:solidFill>
                  <a:srgbClr val="000000"/>
                </a:solidFill>
              </a:rPr>
              <a:t>Lactase nonpersistence</a:t>
            </a:r>
            <a:endParaRPr sz="1400">
              <a:solidFill>
                <a:srgbClr val="000000"/>
              </a:solidFill>
            </a:endParaRPr>
          </a:p>
          <a:p>
            <a:pPr marL="1371600" lvl="2" indent="-317500" algn="l" rtl="0">
              <a:lnSpc>
                <a:spcPct val="100000"/>
              </a:lnSpc>
              <a:spcBef>
                <a:spcPts val="0"/>
              </a:spcBef>
              <a:spcAft>
                <a:spcPts val="0"/>
              </a:spcAft>
              <a:buClr>
                <a:srgbClr val="000000"/>
              </a:buClr>
              <a:buSzPts val="1400"/>
              <a:buChar char="-"/>
            </a:pPr>
            <a:r>
              <a:rPr lang="en" sz="1400">
                <a:solidFill>
                  <a:srgbClr val="000000"/>
                </a:solidFill>
              </a:rPr>
              <a:t>Congenital lactase deficiency</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b="1" u="sng">
                <a:solidFill>
                  <a:srgbClr val="000000"/>
                </a:solidFill>
              </a:rPr>
              <a:t>Symptoms:</a:t>
            </a:r>
            <a:endParaRPr sz="1400" b="1" u="sng">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Gas      	   </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Bloating      </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Diarrhea</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Nausea </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Varying thresholds of lactose intake (person-dependent) </a:t>
            </a:r>
            <a:r>
              <a:rPr lang="en" sz="1200">
                <a:solidFill>
                  <a:srgbClr val="000000"/>
                </a:solidFill>
              </a:rPr>
              <a:t>→ </a:t>
            </a:r>
            <a:r>
              <a:rPr lang="en" sz="1400">
                <a:solidFill>
                  <a:srgbClr val="000000"/>
                </a:solidFill>
              </a:rPr>
              <a:t> tolerate different amounts of lactose before experiencing symptoms</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68% globally</a:t>
            </a:r>
            <a:endParaRPr sz="1400">
              <a:solidFill>
                <a:srgbClr val="000000"/>
              </a:solidFill>
            </a:endParaRPr>
          </a:p>
          <a:p>
            <a:pPr marL="0" lvl="0" indent="0" algn="l" rtl="0">
              <a:lnSpc>
                <a:spcPct val="100000"/>
              </a:lnSpc>
              <a:spcBef>
                <a:spcPts val="0"/>
              </a:spcBef>
              <a:spcAft>
                <a:spcPts val="0"/>
              </a:spcAft>
              <a:buNone/>
            </a:pPr>
            <a:endParaRPr sz="1400"/>
          </a:p>
        </p:txBody>
      </p:sp>
      <p:sp>
        <p:nvSpPr>
          <p:cNvPr id="371" name="Google Shape;371;p25"/>
          <p:cNvSpPr txBox="1"/>
          <p:nvPr/>
        </p:nvSpPr>
        <p:spPr>
          <a:xfrm>
            <a:off x="2974100" y="3274375"/>
            <a:ext cx="4589700" cy="949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Discomfort/pain in abdomen</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Vomiting</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Stomach rumbling/growling sounds</a:t>
            </a:r>
            <a:endParaRPr>
              <a:latin typeface="Nunito"/>
              <a:ea typeface="Nunito"/>
              <a:cs typeface="Nunito"/>
              <a:sym typeface="Nunito"/>
            </a:endParaRPr>
          </a:p>
        </p:txBody>
      </p:sp>
      <p:sp>
        <p:nvSpPr>
          <p:cNvPr id="372" name="Google Shape;372;p25"/>
          <p:cNvSpPr txBox="1"/>
          <p:nvPr/>
        </p:nvSpPr>
        <p:spPr>
          <a:xfrm>
            <a:off x="4657250" y="2397775"/>
            <a:ext cx="4151400" cy="949500"/>
          </a:xfrm>
          <a:prstGeom prst="rect">
            <a:avLst/>
          </a:prstGeom>
          <a:noFill/>
          <a:ln>
            <a:noFill/>
          </a:ln>
        </p:spPr>
        <p:txBody>
          <a:bodyPr spcFirstLastPara="1" wrap="square" lIns="91425" tIns="91425" rIns="91425" bIns="91425" anchor="t" anchorCtr="0">
            <a:noAutofit/>
          </a:bodyPr>
          <a:lstStyle/>
          <a:p>
            <a:pPr marL="914400" lvl="1" indent="-317500" algn="l" rtl="0">
              <a:spcBef>
                <a:spcPts val="0"/>
              </a:spcBef>
              <a:spcAft>
                <a:spcPts val="0"/>
              </a:spcAft>
              <a:buClr>
                <a:srgbClr val="000000"/>
              </a:buClr>
              <a:buSzPts val="1400"/>
              <a:buFont typeface="Nunito"/>
              <a:buChar char="-"/>
            </a:pPr>
            <a:r>
              <a:rPr lang="en" i="1">
                <a:latin typeface="Nunito"/>
                <a:ea typeface="Nunito"/>
                <a:cs typeface="Nunito"/>
                <a:sym typeface="Nunito"/>
              </a:rPr>
              <a:t>Non-genetic</a:t>
            </a:r>
            <a:endParaRPr i="1">
              <a:latin typeface="Nunito"/>
              <a:ea typeface="Nunito"/>
              <a:cs typeface="Nunito"/>
              <a:sym typeface="Nunito"/>
            </a:endParaRPr>
          </a:p>
          <a:p>
            <a:pPr marL="1371600" lvl="2" indent="-317500" algn="l" rtl="0">
              <a:spcBef>
                <a:spcPts val="0"/>
              </a:spcBef>
              <a:spcAft>
                <a:spcPts val="0"/>
              </a:spcAft>
              <a:buClr>
                <a:srgbClr val="000000"/>
              </a:buClr>
              <a:buSzPts val="1400"/>
              <a:buFont typeface="Nunito"/>
              <a:buChar char="-"/>
            </a:pPr>
            <a:r>
              <a:rPr lang="en">
                <a:latin typeface="Nunito"/>
                <a:ea typeface="Nunito"/>
                <a:cs typeface="Nunito"/>
                <a:sym typeface="Nunito"/>
              </a:rPr>
              <a:t>Injury to the small intestine</a:t>
            </a:r>
            <a:endParaRPr>
              <a:latin typeface="Nunito"/>
              <a:ea typeface="Nunito"/>
              <a:cs typeface="Nunito"/>
              <a:sym typeface="Nunito"/>
            </a:endParaRPr>
          </a:p>
          <a:p>
            <a:pPr marL="1371600" lvl="2" indent="-317500" algn="l" rtl="0">
              <a:spcBef>
                <a:spcPts val="0"/>
              </a:spcBef>
              <a:spcAft>
                <a:spcPts val="0"/>
              </a:spcAft>
              <a:buClr>
                <a:srgbClr val="000000"/>
              </a:buClr>
              <a:buSzPts val="1400"/>
              <a:buFont typeface="Nunito"/>
              <a:buChar char="-"/>
            </a:pPr>
            <a:r>
              <a:rPr lang="en">
                <a:latin typeface="Nunito"/>
                <a:ea typeface="Nunito"/>
                <a:cs typeface="Nunito"/>
                <a:sym typeface="Nunito"/>
              </a:rPr>
              <a:t>Premature birth</a:t>
            </a:r>
            <a:endParaRPr>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76"/>
        <p:cNvGrpSpPr/>
        <p:nvPr/>
      </p:nvGrpSpPr>
      <p:grpSpPr>
        <a:xfrm>
          <a:off x="0" y="0"/>
          <a:ext cx="0" cy="0"/>
          <a:chOff x="0" y="0"/>
          <a:chExt cx="0" cy="0"/>
        </a:xfrm>
      </p:grpSpPr>
      <p:pic>
        <p:nvPicPr>
          <p:cNvPr id="377" name="Google Shape;377;p26"/>
          <p:cNvPicPr preferRelativeResize="0"/>
          <p:nvPr/>
        </p:nvPicPr>
        <p:blipFill rotWithShape="1">
          <a:blip r:embed="rId3">
            <a:alphaModFix/>
          </a:blip>
          <a:srcRect l="2119" t="2749" r="1560" b="1105"/>
          <a:stretch/>
        </p:blipFill>
        <p:spPr>
          <a:xfrm>
            <a:off x="1377725" y="141550"/>
            <a:ext cx="6426275" cy="4944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81"/>
        <p:cNvGrpSpPr/>
        <p:nvPr/>
      </p:nvGrpSpPr>
      <p:grpSpPr>
        <a:xfrm>
          <a:off x="0" y="0"/>
          <a:ext cx="0" cy="0"/>
          <a:chOff x="0" y="0"/>
          <a:chExt cx="0" cy="0"/>
        </a:xfrm>
      </p:grpSpPr>
      <p:sp>
        <p:nvSpPr>
          <p:cNvPr id="382" name="Google Shape;382;p27"/>
          <p:cNvSpPr txBox="1">
            <a:spLocks noGrp="1"/>
          </p:cNvSpPr>
          <p:nvPr>
            <p:ph type="title"/>
          </p:nvPr>
        </p:nvSpPr>
        <p:spPr>
          <a:xfrm>
            <a:off x="1303800" y="598575"/>
            <a:ext cx="31596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Blood Sugar Levels High</a:t>
            </a:r>
            <a:endParaRPr/>
          </a:p>
        </p:txBody>
      </p:sp>
      <p:sp>
        <p:nvSpPr>
          <p:cNvPr id="383" name="Google Shape;383;p27"/>
          <p:cNvSpPr txBox="1">
            <a:spLocks noGrp="1"/>
          </p:cNvSpPr>
          <p:nvPr>
            <p:ph type="body" idx="1"/>
          </p:nvPr>
        </p:nvSpPr>
        <p:spPr>
          <a:xfrm>
            <a:off x="868150" y="1683525"/>
            <a:ext cx="3095700" cy="2567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Pancreas secretes INSULIN to trigger glucose storage</a:t>
            </a:r>
            <a:endParaRPr/>
          </a:p>
          <a:p>
            <a:pPr marL="0" lvl="0" indent="0" algn="l" rtl="0">
              <a:spcBef>
                <a:spcPts val="1600"/>
              </a:spcBef>
              <a:spcAft>
                <a:spcPts val="1600"/>
              </a:spcAft>
              <a:buNone/>
            </a:pPr>
            <a:endParaRPr/>
          </a:p>
        </p:txBody>
      </p:sp>
      <p:pic>
        <p:nvPicPr>
          <p:cNvPr id="384" name="Google Shape;384;p27" descr="See the source image"/>
          <p:cNvPicPr preferRelativeResize="0"/>
          <p:nvPr/>
        </p:nvPicPr>
        <p:blipFill>
          <a:blip r:embed="rId3">
            <a:alphaModFix/>
          </a:blip>
          <a:stretch>
            <a:fillRect/>
          </a:stretch>
        </p:blipFill>
        <p:spPr>
          <a:xfrm>
            <a:off x="4463400" y="76200"/>
            <a:ext cx="4623975" cy="4993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Glucose Through Blood to Liver</a:t>
            </a:r>
            <a:endParaRPr/>
          </a:p>
        </p:txBody>
      </p:sp>
      <p:sp>
        <p:nvSpPr>
          <p:cNvPr id="390" name="Google Shape;390;p28"/>
          <p:cNvSpPr txBox="1">
            <a:spLocks noGrp="1"/>
          </p:cNvSpPr>
          <p:nvPr>
            <p:ph type="body" idx="1"/>
          </p:nvPr>
        </p:nvSpPr>
        <p:spPr>
          <a:xfrm>
            <a:off x="171075" y="1414300"/>
            <a:ext cx="27333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Glucose travels through the hepatic portal vein to the liver</a:t>
            </a:r>
            <a:endParaRPr/>
          </a:p>
          <a:p>
            <a:pPr marL="457200" lvl="0" indent="0" algn="l" rtl="0">
              <a:spcBef>
                <a:spcPts val="1600"/>
              </a:spcBef>
              <a:spcAft>
                <a:spcPts val="1600"/>
              </a:spcAft>
              <a:buNone/>
            </a:pPr>
            <a:endParaRPr/>
          </a:p>
        </p:txBody>
      </p:sp>
      <p:pic>
        <p:nvPicPr>
          <p:cNvPr id="391" name="Google Shape;391;p28" descr="Image result for Hepatic Portal Vein Cadaver"/>
          <p:cNvPicPr preferRelativeResize="0"/>
          <p:nvPr/>
        </p:nvPicPr>
        <p:blipFill>
          <a:blip r:embed="rId3">
            <a:alphaModFix/>
          </a:blip>
          <a:stretch>
            <a:fillRect/>
          </a:stretch>
        </p:blipFill>
        <p:spPr>
          <a:xfrm>
            <a:off x="3003825" y="1414303"/>
            <a:ext cx="4987725" cy="318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95"/>
        <p:cNvGrpSpPr/>
        <p:nvPr/>
      </p:nvGrpSpPr>
      <p:grpSpPr>
        <a:xfrm>
          <a:off x="0" y="0"/>
          <a:ext cx="0" cy="0"/>
          <a:chOff x="0" y="0"/>
          <a:chExt cx="0" cy="0"/>
        </a:xfrm>
      </p:grpSpPr>
      <p:sp>
        <p:nvSpPr>
          <p:cNvPr id="396" name="Google Shape;396;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Glycogen</a:t>
            </a:r>
            <a:endParaRPr/>
          </a:p>
        </p:txBody>
      </p:sp>
      <p:sp>
        <p:nvSpPr>
          <p:cNvPr id="397" name="Google Shape;397;p29"/>
          <p:cNvSpPr txBox="1">
            <a:spLocks noGrp="1"/>
          </p:cNvSpPr>
          <p:nvPr>
            <p:ph type="body" idx="1"/>
          </p:nvPr>
        </p:nvSpPr>
        <p:spPr>
          <a:xfrm>
            <a:off x="570225" y="1371175"/>
            <a:ext cx="4417200" cy="3468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Glycogen is used to store energy from glucose</a:t>
            </a:r>
            <a:endParaRPr/>
          </a:p>
          <a:p>
            <a:pPr marL="914400" lvl="1" indent="-298450" algn="l" rtl="0">
              <a:spcBef>
                <a:spcPts val="0"/>
              </a:spcBef>
              <a:spcAft>
                <a:spcPts val="0"/>
              </a:spcAft>
              <a:buSzPts val="1100"/>
              <a:buChar char="-"/>
            </a:pPr>
            <a:r>
              <a:rPr lang="en"/>
              <a:t>Essentially a bunch of glucose molecules linked together</a:t>
            </a:r>
            <a:endParaRPr/>
          </a:p>
          <a:p>
            <a:pPr marL="914400" lvl="1" indent="-298450" algn="l" rtl="0">
              <a:spcBef>
                <a:spcPts val="0"/>
              </a:spcBef>
              <a:spcAft>
                <a:spcPts val="0"/>
              </a:spcAft>
              <a:buSzPts val="1100"/>
              <a:buChar char="-"/>
            </a:pPr>
            <a:r>
              <a:rPr lang="en"/>
              <a:t>Stored in the </a:t>
            </a:r>
            <a:endParaRPr/>
          </a:p>
          <a:p>
            <a:pPr marL="1371600" lvl="2" indent="-298450" algn="l" rtl="0">
              <a:spcBef>
                <a:spcPts val="0"/>
              </a:spcBef>
              <a:spcAft>
                <a:spcPts val="0"/>
              </a:spcAft>
              <a:buSzPts val="1100"/>
              <a:buChar char="-"/>
            </a:pPr>
            <a:r>
              <a:rPr lang="en"/>
              <a:t>Liver (higher concentration)</a:t>
            </a:r>
            <a:endParaRPr/>
          </a:p>
          <a:p>
            <a:pPr marL="1371600" lvl="2" indent="-298450" algn="l" rtl="0">
              <a:spcBef>
                <a:spcPts val="0"/>
              </a:spcBef>
              <a:spcAft>
                <a:spcPts val="0"/>
              </a:spcAft>
              <a:buSzPts val="1100"/>
              <a:buChar char="-"/>
            </a:pPr>
            <a:r>
              <a:rPr lang="en"/>
              <a:t>Skeletal muscles (lower concentration)</a:t>
            </a:r>
            <a:endParaRPr/>
          </a:p>
          <a:p>
            <a:pPr marL="0" lvl="0" indent="0" algn="l" rtl="0">
              <a:spcBef>
                <a:spcPts val="1600"/>
              </a:spcBef>
              <a:spcAft>
                <a:spcPts val="0"/>
              </a:spcAft>
              <a:buNone/>
            </a:pPr>
            <a:r>
              <a:rPr lang="en"/>
              <a:t>- Glycogen is composed of a core protein (glycogenin) surrounded by huge chains of glucose bonded together (polysaccharide)</a:t>
            </a:r>
            <a:endParaRPr/>
          </a:p>
          <a:p>
            <a:pPr marL="0" lvl="0" indent="0" algn="l" rtl="0">
              <a:spcBef>
                <a:spcPts val="1600"/>
              </a:spcBef>
              <a:spcAft>
                <a:spcPts val="0"/>
              </a:spcAft>
              <a:buNone/>
            </a:pPr>
            <a:r>
              <a:rPr lang="en"/>
              <a:t>- A glycogen granule contains around 300,000 glucose molecules!</a:t>
            </a:r>
            <a:endParaRPr sz="1100"/>
          </a:p>
          <a:p>
            <a:pPr marL="0" lvl="0" indent="0" algn="l" rtl="0">
              <a:spcBef>
                <a:spcPts val="1600"/>
              </a:spcBef>
              <a:spcAft>
                <a:spcPts val="1600"/>
              </a:spcAft>
              <a:buNone/>
            </a:pPr>
            <a:endParaRPr sz="1100"/>
          </a:p>
        </p:txBody>
      </p:sp>
      <p:pic>
        <p:nvPicPr>
          <p:cNvPr id="398" name="Google Shape;398;p29" descr="Image result for glycogen molecule"/>
          <p:cNvPicPr preferRelativeResize="0"/>
          <p:nvPr/>
        </p:nvPicPr>
        <p:blipFill>
          <a:blip r:embed="rId3">
            <a:alphaModFix/>
          </a:blip>
          <a:stretch>
            <a:fillRect/>
          </a:stretch>
        </p:blipFill>
        <p:spPr>
          <a:xfrm>
            <a:off x="4987500" y="1371175"/>
            <a:ext cx="4010956" cy="1363725"/>
          </a:xfrm>
          <a:prstGeom prst="rect">
            <a:avLst/>
          </a:prstGeom>
          <a:noFill/>
          <a:ln>
            <a:noFill/>
          </a:ln>
        </p:spPr>
      </p:pic>
      <p:pic>
        <p:nvPicPr>
          <p:cNvPr id="399" name="Google Shape;399;p29"/>
          <p:cNvPicPr preferRelativeResize="0"/>
          <p:nvPr/>
        </p:nvPicPr>
        <p:blipFill>
          <a:blip r:embed="rId4">
            <a:alphaModFix/>
          </a:blip>
          <a:stretch>
            <a:fillRect/>
          </a:stretch>
        </p:blipFill>
        <p:spPr>
          <a:xfrm>
            <a:off x="6117600" y="2901450"/>
            <a:ext cx="2127467" cy="2103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Glycogenesis</a:t>
            </a:r>
            <a:endParaRPr/>
          </a:p>
        </p:txBody>
      </p:sp>
      <p:sp>
        <p:nvSpPr>
          <p:cNvPr id="405" name="Google Shape;405;p30"/>
          <p:cNvSpPr txBox="1">
            <a:spLocks noGrp="1"/>
          </p:cNvSpPr>
          <p:nvPr>
            <p:ph type="body" idx="1"/>
          </p:nvPr>
        </p:nvSpPr>
        <p:spPr>
          <a:xfrm>
            <a:off x="786925" y="1406750"/>
            <a:ext cx="30813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formation of glycogen in liver and muscle cells</a:t>
            </a:r>
            <a:endParaRPr/>
          </a:p>
          <a:p>
            <a:pPr marL="0" lvl="0" indent="0" algn="l" rtl="0">
              <a:spcBef>
                <a:spcPts val="1600"/>
              </a:spcBef>
              <a:spcAft>
                <a:spcPts val="0"/>
              </a:spcAft>
              <a:buNone/>
            </a:pPr>
            <a:r>
              <a:rPr lang="en"/>
              <a:t>-Occurs when blood glucose levels are high (lowers blood sugar levels a bit)</a:t>
            </a:r>
            <a:endParaRPr/>
          </a:p>
          <a:p>
            <a:pPr marL="0" lvl="0" indent="0" algn="l" rtl="0">
              <a:spcBef>
                <a:spcPts val="1600"/>
              </a:spcBef>
              <a:spcAft>
                <a:spcPts val="1600"/>
              </a:spcAft>
              <a:buNone/>
            </a:pPr>
            <a:r>
              <a:rPr lang="en"/>
              <a:t>-Glycogen synthase is activated by insulin to link glucose subunits together</a:t>
            </a:r>
            <a:endParaRPr/>
          </a:p>
        </p:txBody>
      </p:sp>
      <p:pic>
        <p:nvPicPr>
          <p:cNvPr id="406" name="Google Shape;406;p30" descr="Glycogenesis.png"/>
          <p:cNvPicPr preferRelativeResize="0"/>
          <p:nvPr/>
        </p:nvPicPr>
        <p:blipFill>
          <a:blip r:embed="rId3">
            <a:alphaModFix/>
          </a:blip>
          <a:stretch>
            <a:fillRect/>
          </a:stretch>
        </p:blipFill>
        <p:spPr>
          <a:xfrm>
            <a:off x="3811500" y="1254350"/>
            <a:ext cx="4736125" cy="3552100"/>
          </a:xfrm>
          <a:prstGeom prst="rect">
            <a:avLst/>
          </a:prstGeom>
          <a:noFill/>
          <a:ln w="9525" cap="flat" cmpd="sng">
            <a:solidFill>
              <a:srgbClr val="C8CCD1"/>
            </a:solidFill>
            <a:prstDash val="solid"/>
            <a:miter lim="8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10"/>
        <p:cNvGrpSpPr/>
        <p:nvPr/>
      </p:nvGrpSpPr>
      <p:grpSpPr>
        <a:xfrm>
          <a:off x="0" y="0"/>
          <a:ext cx="0" cy="0"/>
          <a:chOff x="0" y="0"/>
          <a:chExt cx="0" cy="0"/>
        </a:xfrm>
      </p:grpSpPr>
      <p:sp>
        <p:nvSpPr>
          <p:cNvPr id="411" name="Google Shape;411;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Glucose into fat</a:t>
            </a:r>
            <a:endParaRPr/>
          </a:p>
        </p:txBody>
      </p:sp>
      <p:sp>
        <p:nvSpPr>
          <p:cNvPr id="412" name="Google Shape;412;p31"/>
          <p:cNvSpPr txBox="1">
            <a:spLocks noGrp="1"/>
          </p:cNvSpPr>
          <p:nvPr>
            <p:ph type="body" idx="1"/>
          </p:nvPr>
        </p:nvSpPr>
        <p:spPr>
          <a:xfrm>
            <a:off x="387775" y="1520100"/>
            <a:ext cx="39669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If there’s still a high concentration of glucose in the blood, insulin triggers glucose to be turned into fat for energy storage </a:t>
            </a:r>
            <a:endParaRPr/>
          </a:p>
          <a:p>
            <a:pPr marL="457200" lvl="0" indent="-311150" algn="l" rtl="0">
              <a:spcBef>
                <a:spcPts val="0"/>
              </a:spcBef>
              <a:spcAft>
                <a:spcPts val="0"/>
              </a:spcAft>
              <a:buSzPts val="1300"/>
              <a:buChar char="-"/>
            </a:pPr>
            <a:r>
              <a:rPr lang="en"/>
              <a:t>Glucose enters lipocytes and is converted into glucose-6-P → Fatty Acids → triglycerides </a:t>
            </a:r>
            <a:endParaRPr/>
          </a:p>
        </p:txBody>
      </p:sp>
      <p:pic>
        <p:nvPicPr>
          <p:cNvPr id="413" name="Google Shape;413;p31" descr="Image result for glucose turned into fat"/>
          <p:cNvPicPr preferRelativeResize="0"/>
          <p:nvPr/>
        </p:nvPicPr>
        <p:blipFill>
          <a:blip r:embed="rId3">
            <a:alphaModFix/>
          </a:blip>
          <a:stretch>
            <a:fillRect/>
          </a:stretch>
        </p:blipFill>
        <p:spPr>
          <a:xfrm>
            <a:off x="4572000" y="1371875"/>
            <a:ext cx="3772425" cy="345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17"/>
        <p:cNvGrpSpPr/>
        <p:nvPr/>
      </p:nvGrpSpPr>
      <p:grpSpPr>
        <a:xfrm>
          <a:off x="0" y="0"/>
          <a:ext cx="0" cy="0"/>
          <a:chOff x="0" y="0"/>
          <a:chExt cx="0" cy="0"/>
        </a:xfrm>
      </p:grpSpPr>
      <p:sp>
        <p:nvSpPr>
          <p:cNvPr id="418" name="Google Shape;418;p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Blood Sugar Levels Low</a:t>
            </a:r>
            <a:endParaRPr/>
          </a:p>
        </p:txBody>
      </p:sp>
      <p:sp>
        <p:nvSpPr>
          <p:cNvPr id="419" name="Google Shape;419;p32"/>
          <p:cNvSpPr txBox="1">
            <a:spLocks noGrp="1"/>
          </p:cNvSpPr>
          <p:nvPr>
            <p:ph type="body" idx="1"/>
          </p:nvPr>
        </p:nvSpPr>
        <p:spPr>
          <a:xfrm>
            <a:off x="864325" y="1317950"/>
            <a:ext cx="2434800" cy="3213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arenR"/>
            </a:pPr>
            <a:r>
              <a:rPr lang="en"/>
              <a:t>Glycogenolysis: breakdown of glycogen</a:t>
            </a:r>
            <a:endParaRPr/>
          </a:p>
          <a:p>
            <a:pPr marL="457200" lvl="0" indent="0" algn="l" rtl="0">
              <a:spcBef>
                <a:spcPts val="1600"/>
              </a:spcBef>
              <a:spcAft>
                <a:spcPts val="0"/>
              </a:spcAft>
              <a:buNone/>
            </a:pPr>
            <a:endParaRPr/>
          </a:p>
          <a:p>
            <a:pPr marL="457200" lvl="0" indent="-311150" algn="l" rtl="0">
              <a:spcBef>
                <a:spcPts val="1600"/>
              </a:spcBef>
              <a:spcAft>
                <a:spcPts val="0"/>
              </a:spcAft>
              <a:buSzPts val="1300"/>
              <a:buAutoNum type="arabicParenR"/>
            </a:pPr>
            <a:r>
              <a:rPr lang="en"/>
              <a:t>Gluconeogenesis: Formation of glucose from storage molecules:</a:t>
            </a:r>
            <a:endParaRPr/>
          </a:p>
          <a:p>
            <a:pPr marL="457200" lvl="0" indent="0" algn="l" rtl="0">
              <a:spcBef>
                <a:spcPts val="1600"/>
              </a:spcBef>
              <a:spcAft>
                <a:spcPts val="0"/>
              </a:spcAft>
              <a:buNone/>
            </a:pPr>
            <a:r>
              <a:rPr lang="en"/>
              <a:t>-Fat: mostly glycerol</a:t>
            </a:r>
            <a:endParaRPr/>
          </a:p>
          <a:p>
            <a:pPr marL="457200" lvl="0" indent="0" algn="l" rtl="0">
              <a:spcBef>
                <a:spcPts val="1600"/>
              </a:spcBef>
              <a:spcAft>
                <a:spcPts val="0"/>
              </a:spcAft>
              <a:buNone/>
            </a:pPr>
            <a:r>
              <a:rPr lang="en"/>
              <a:t>-Muscle: mostly alanine and glutamine amino acids</a:t>
            </a:r>
            <a:endParaRPr/>
          </a:p>
          <a:p>
            <a:pPr marL="0" lvl="0" indent="0" algn="l" rtl="0">
              <a:spcBef>
                <a:spcPts val="1600"/>
              </a:spcBef>
              <a:spcAft>
                <a:spcPts val="1600"/>
              </a:spcAft>
              <a:buNone/>
            </a:pPr>
            <a:r>
              <a:rPr lang="en"/>
              <a:t>Triggered by glucagon</a:t>
            </a:r>
            <a:endParaRPr/>
          </a:p>
        </p:txBody>
      </p:sp>
      <p:pic>
        <p:nvPicPr>
          <p:cNvPr id="420" name="Google Shape;420;p32" descr="Image result for gluconeogenesis from fat, glycogen and protein pictures"/>
          <p:cNvPicPr preferRelativeResize="0"/>
          <p:nvPr/>
        </p:nvPicPr>
        <p:blipFill>
          <a:blip r:embed="rId3">
            <a:alphaModFix/>
          </a:blip>
          <a:stretch>
            <a:fillRect/>
          </a:stretch>
        </p:blipFill>
        <p:spPr>
          <a:xfrm>
            <a:off x="3299058" y="1317950"/>
            <a:ext cx="5429917" cy="345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89"/>
        <p:cNvGrpSpPr/>
        <p:nvPr/>
      </p:nvGrpSpPr>
      <p:grpSpPr>
        <a:xfrm>
          <a:off x="0" y="0"/>
          <a:ext cx="0" cy="0"/>
          <a:chOff x="0" y="0"/>
          <a:chExt cx="0" cy="0"/>
        </a:xfrm>
      </p:grpSpPr>
      <p:pic>
        <p:nvPicPr>
          <p:cNvPr id="290" name="Google Shape;290;p15"/>
          <p:cNvPicPr preferRelativeResize="0"/>
          <p:nvPr/>
        </p:nvPicPr>
        <p:blipFill rotWithShape="1">
          <a:blip r:embed="rId3">
            <a:alphaModFix/>
          </a:blip>
          <a:srcRect l="30419" t="4503" r="36294" b="10520"/>
          <a:stretch/>
        </p:blipFill>
        <p:spPr>
          <a:xfrm>
            <a:off x="6564250" y="110550"/>
            <a:ext cx="2147551" cy="4111475"/>
          </a:xfrm>
          <a:prstGeom prst="rect">
            <a:avLst/>
          </a:prstGeom>
          <a:noFill/>
          <a:ln>
            <a:noFill/>
          </a:ln>
        </p:spPr>
      </p:pic>
      <p:sp>
        <p:nvSpPr>
          <p:cNvPr id="291" name="Google Shape;291;p15"/>
          <p:cNvSpPr txBox="1"/>
          <p:nvPr/>
        </p:nvSpPr>
        <p:spPr>
          <a:xfrm>
            <a:off x="683650" y="113950"/>
            <a:ext cx="6333300" cy="9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solidFill>
                  <a:schemeClr val="accent1"/>
                </a:solidFill>
                <a:latin typeface="Maven Pro Black"/>
                <a:ea typeface="Maven Pro Black"/>
                <a:cs typeface="Maven Pro Black"/>
                <a:sym typeface="Maven Pro Black"/>
              </a:rPr>
              <a:t>Overview</a:t>
            </a:r>
            <a:endParaRPr sz="5000">
              <a:solidFill>
                <a:schemeClr val="accent1"/>
              </a:solidFill>
              <a:latin typeface="Maven Pro Black"/>
              <a:ea typeface="Maven Pro Black"/>
              <a:cs typeface="Maven Pro Black"/>
              <a:sym typeface="Maven Pro Black"/>
            </a:endParaRPr>
          </a:p>
        </p:txBody>
      </p:sp>
      <p:sp>
        <p:nvSpPr>
          <p:cNvPr id="292" name="Google Shape;292;p15"/>
          <p:cNvSpPr txBox="1"/>
          <p:nvPr/>
        </p:nvSpPr>
        <p:spPr>
          <a:xfrm>
            <a:off x="594500" y="1103950"/>
            <a:ext cx="5926200" cy="382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Digestion and absorption</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Mouth</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Stomach</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Small intestine</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Large intestine</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Liver </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Pancreas</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Metabolism </a:t>
            </a:r>
            <a:endParaRPr>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Use and abnormalities of carbohydrates in the body</a:t>
            </a:r>
            <a:endParaRPr>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24"/>
        <p:cNvGrpSpPr/>
        <p:nvPr/>
      </p:nvGrpSpPr>
      <p:grpSpPr>
        <a:xfrm>
          <a:off x="0" y="0"/>
          <a:ext cx="0" cy="0"/>
          <a:chOff x="0" y="0"/>
          <a:chExt cx="0" cy="0"/>
        </a:xfrm>
      </p:grpSpPr>
      <p:sp>
        <p:nvSpPr>
          <p:cNvPr id="425" name="Google Shape;425;p3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Glycogenolysis</a:t>
            </a:r>
            <a:endParaRPr/>
          </a:p>
        </p:txBody>
      </p:sp>
      <p:sp>
        <p:nvSpPr>
          <p:cNvPr id="426" name="Google Shape;426;p33"/>
          <p:cNvSpPr txBox="1">
            <a:spLocks noGrp="1"/>
          </p:cNvSpPr>
          <p:nvPr>
            <p:ph type="body" idx="1"/>
          </p:nvPr>
        </p:nvSpPr>
        <p:spPr>
          <a:xfrm>
            <a:off x="1019150" y="1306550"/>
            <a:ext cx="3384000" cy="3225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Glycogen broken apart into glucose subunits by glycogen phosphorylase </a:t>
            </a:r>
            <a:endParaRPr/>
          </a:p>
        </p:txBody>
      </p:sp>
      <p:pic>
        <p:nvPicPr>
          <p:cNvPr id="427" name="Google Shape;427;p33" descr="See the source image"/>
          <p:cNvPicPr preferRelativeResize="0"/>
          <p:nvPr/>
        </p:nvPicPr>
        <p:blipFill>
          <a:blip r:embed="rId3">
            <a:alphaModFix/>
          </a:blip>
          <a:stretch>
            <a:fillRect/>
          </a:stretch>
        </p:blipFill>
        <p:spPr>
          <a:xfrm>
            <a:off x="4403100" y="604575"/>
            <a:ext cx="4495349" cy="3934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31"/>
        <p:cNvGrpSpPr/>
        <p:nvPr/>
      </p:nvGrpSpPr>
      <p:grpSpPr>
        <a:xfrm>
          <a:off x="0" y="0"/>
          <a:ext cx="0" cy="0"/>
          <a:chOff x="0" y="0"/>
          <a:chExt cx="0" cy="0"/>
        </a:xfrm>
      </p:grpSpPr>
      <p:sp>
        <p:nvSpPr>
          <p:cNvPr id="432" name="Google Shape;432;p3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Lipolysis</a:t>
            </a:r>
            <a:endParaRPr/>
          </a:p>
        </p:txBody>
      </p:sp>
      <p:pic>
        <p:nvPicPr>
          <p:cNvPr id="433" name="Google Shape;433;p34" descr="See the source image"/>
          <p:cNvPicPr preferRelativeResize="0"/>
          <p:nvPr/>
        </p:nvPicPr>
        <p:blipFill>
          <a:blip r:embed="rId3">
            <a:alphaModFix/>
          </a:blip>
          <a:stretch>
            <a:fillRect/>
          </a:stretch>
        </p:blipFill>
        <p:spPr>
          <a:xfrm>
            <a:off x="4727875" y="289841"/>
            <a:ext cx="4335600" cy="4563809"/>
          </a:xfrm>
          <a:prstGeom prst="rect">
            <a:avLst/>
          </a:prstGeom>
          <a:noFill/>
          <a:ln>
            <a:noFill/>
          </a:ln>
        </p:spPr>
      </p:pic>
      <p:sp>
        <p:nvSpPr>
          <p:cNvPr id="434" name="Google Shape;434;p34"/>
          <p:cNvSpPr txBox="1">
            <a:spLocks noGrp="1"/>
          </p:cNvSpPr>
          <p:nvPr>
            <p:ph type="body" idx="1"/>
          </p:nvPr>
        </p:nvSpPr>
        <p:spPr>
          <a:xfrm>
            <a:off x="830425" y="1115925"/>
            <a:ext cx="3897600" cy="1675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Fat broken down  by lipase enzyme</a:t>
            </a:r>
            <a:endParaRPr/>
          </a:p>
          <a:p>
            <a:pPr marL="457200" lvl="0" indent="-311150" algn="l" rtl="0">
              <a:spcBef>
                <a:spcPts val="0"/>
              </a:spcBef>
              <a:spcAft>
                <a:spcPts val="0"/>
              </a:spcAft>
              <a:buSzPts val="1300"/>
              <a:buChar char="-"/>
            </a:pPr>
            <a:r>
              <a:rPr lang="en"/>
              <a:t>Glycerol and some fatty acids can be broken down into pyruvate then  built into glucose  (form of gluconeogenesis)</a:t>
            </a:r>
            <a:endParaRPr/>
          </a:p>
        </p:txBody>
      </p:sp>
      <p:pic>
        <p:nvPicPr>
          <p:cNvPr id="435" name="Google Shape;435;p34" descr="Image result for fat breakdown into glucose"/>
          <p:cNvPicPr preferRelativeResize="0"/>
          <p:nvPr/>
        </p:nvPicPr>
        <p:blipFill>
          <a:blip r:embed="rId4">
            <a:alphaModFix/>
          </a:blip>
          <a:stretch>
            <a:fillRect/>
          </a:stretch>
        </p:blipFill>
        <p:spPr>
          <a:xfrm>
            <a:off x="1303788" y="2348875"/>
            <a:ext cx="3197925" cy="262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39"/>
        <p:cNvGrpSpPr/>
        <p:nvPr/>
      </p:nvGrpSpPr>
      <p:grpSpPr>
        <a:xfrm>
          <a:off x="0" y="0"/>
          <a:ext cx="0" cy="0"/>
          <a:chOff x="0" y="0"/>
          <a:chExt cx="0" cy="0"/>
        </a:xfrm>
      </p:grpSpPr>
      <p:sp>
        <p:nvSpPr>
          <p:cNvPr id="440" name="Google Shape;440;p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Protein Breakdown</a:t>
            </a:r>
            <a:endParaRPr/>
          </a:p>
        </p:txBody>
      </p:sp>
      <p:sp>
        <p:nvSpPr>
          <p:cNvPr id="441" name="Google Shape;441;p35"/>
          <p:cNvSpPr txBox="1">
            <a:spLocks noGrp="1"/>
          </p:cNvSpPr>
          <p:nvPr>
            <p:ph type="body" idx="1"/>
          </p:nvPr>
        </p:nvSpPr>
        <p:spPr>
          <a:xfrm>
            <a:off x="311400" y="1475350"/>
            <a:ext cx="3585900" cy="3208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Occurs when blood glucose levels are extremely low (starvation)</a:t>
            </a:r>
            <a:endParaRPr/>
          </a:p>
          <a:p>
            <a:pPr marL="457200" lvl="0" indent="-311150" algn="l" rtl="0">
              <a:spcBef>
                <a:spcPts val="0"/>
              </a:spcBef>
              <a:spcAft>
                <a:spcPts val="0"/>
              </a:spcAft>
              <a:buSzPts val="1300"/>
              <a:buChar char="-"/>
            </a:pPr>
            <a:r>
              <a:rPr lang="en"/>
              <a:t>Glucogenic amino acids: broken down into glucose</a:t>
            </a:r>
            <a:endParaRPr/>
          </a:p>
          <a:p>
            <a:pPr marL="457200" lvl="0" indent="-311150" algn="l" rtl="0">
              <a:spcBef>
                <a:spcPts val="0"/>
              </a:spcBef>
              <a:spcAft>
                <a:spcPts val="0"/>
              </a:spcAft>
              <a:buSzPts val="1300"/>
              <a:buChar char="-"/>
            </a:pPr>
            <a:r>
              <a:rPr lang="en"/>
              <a:t>Ketogenic amino acids: broken down into ketone bodies</a:t>
            </a:r>
            <a:endParaRPr/>
          </a:p>
        </p:txBody>
      </p:sp>
      <p:pic>
        <p:nvPicPr>
          <p:cNvPr id="442" name="Google Shape;442;p35"/>
          <p:cNvPicPr preferRelativeResize="0"/>
          <p:nvPr/>
        </p:nvPicPr>
        <p:blipFill>
          <a:blip r:embed="rId3">
            <a:alphaModFix/>
          </a:blip>
          <a:stretch>
            <a:fillRect/>
          </a:stretch>
        </p:blipFill>
        <p:spPr>
          <a:xfrm>
            <a:off x="3995775" y="1388550"/>
            <a:ext cx="4831650" cy="3398250"/>
          </a:xfrm>
          <a:prstGeom prst="rect">
            <a:avLst/>
          </a:prstGeom>
          <a:noFill/>
          <a:ln w="9525" cap="flat" cmpd="sng">
            <a:solidFill>
              <a:srgbClr val="C8CCD1"/>
            </a:solidFill>
            <a:prstDash val="solid"/>
            <a:miter lim="8000"/>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46"/>
        <p:cNvGrpSpPr/>
        <p:nvPr/>
      </p:nvGrpSpPr>
      <p:grpSpPr>
        <a:xfrm>
          <a:off x="0" y="0"/>
          <a:ext cx="0" cy="0"/>
          <a:chOff x="0" y="0"/>
          <a:chExt cx="0" cy="0"/>
        </a:xfrm>
      </p:grpSpPr>
      <p:sp>
        <p:nvSpPr>
          <p:cNvPr id="447" name="Google Shape;447;p36"/>
          <p:cNvSpPr txBox="1">
            <a:spLocks noGrp="1"/>
          </p:cNvSpPr>
          <p:nvPr>
            <p:ph type="title"/>
          </p:nvPr>
        </p:nvSpPr>
        <p:spPr>
          <a:xfrm>
            <a:off x="3837659" y="471950"/>
            <a:ext cx="4817100" cy="1257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Islets of the Pancreas</a:t>
            </a:r>
            <a:endParaRPr/>
          </a:p>
        </p:txBody>
      </p:sp>
      <p:sp>
        <p:nvSpPr>
          <p:cNvPr id="448" name="Google Shape;448;p36"/>
          <p:cNvSpPr/>
          <p:nvPr/>
        </p:nvSpPr>
        <p:spPr>
          <a:xfrm>
            <a:off x="0" y="0"/>
            <a:ext cx="3477000" cy="5143500"/>
          </a:xfrm>
          <a:prstGeom prst="rect">
            <a:avLst/>
          </a:prstGeom>
          <a:solidFill>
            <a:srgbClr val="5538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49" name="Google Shape;449;p36"/>
          <p:cNvSpPr/>
          <p:nvPr/>
        </p:nvSpPr>
        <p:spPr>
          <a:xfrm>
            <a:off x="363474" y="363474"/>
            <a:ext cx="2749800" cy="43044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450" name="Google Shape;450;p36"/>
          <p:cNvPicPr preferRelativeResize="0"/>
          <p:nvPr/>
        </p:nvPicPr>
        <p:blipFill rotWithShape="1">
          <a:blip r:embed="rId3">
            <a:alphaModFix/>
          </a:blip>
          <a:srcRect/>
          <a:stretch/>
        </p:blipFill>
        <p:spPr>
          <a:xfrm>
            <a:off x="723129" y="602287"/>
            <a:ext cx="2030748" cy="1853058"/>
          </a:xfrm>
          <a:prstGeom prst="rect">
            <a:avLst/>
          </a:prstGeom>
          <a:noFill/>
          <a:ln>
            <a:noFill/>
          </a:ln>
        </p:spPr>
      </p:pic>
      <p:pic>
        <p:nvPicPr>
          <p:cNvPr id="451" name="Google Shape;451;p36" descr="A picture containing pizza, sitting, pink, fish&#10;&#10;Description automatically generated"/>
          <p:cNvPicPr preferRelativeResize="0"/>
          <p:nvPr/>
        </p:nvPicPr>
        <p:blipFill rotWithShape="1">
          <a:blip r:embed="rId4">
            <a:alphaModFix/>
          </a:blip>
          <a:srcRect/>
          <a:stretch/>
        </p:blipFill>
        <p:spPr>
          <a:xfrm>
            <a:off x="603504" y="2602409"/>
            <a:ext cx="2269998" cy="1815998"/>
          </a:xfrm>
          <a:prstGeom prst="rect">
            <a:avLst/>
          </a:prstGeom>
          <a:noFill/>
          <a:ln>
            <a:noFill/>
          </a:ln>
        </p:spPr>
      </p:pic>
      <p:sp>
        <p:nvSpPr>
          <p:cNvPr id="452" name="Google Shape;452;p36"/>
          <p:cNvSpPr txBox="1">
            <a:spLocks noGrp="1"/>
          </p:cNvSpPr>
          <p:nvPr>
            <p:ph type="body" idx="1"/>
          </p:nvPr>
        </p:nvSpPr>
        <p:spPr>
          <a:xfrm>
            <a:off x="3837660" y="1828800"/>
            <a:ext cx="4817100" cy="28392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1800"/>
              <a:buChar char="●"/>
            </a:pPr>
            <a:r>
              <a:rPr lang="en" sz="1800"/>
              <a:t>The </a:t>
            </a:r>
            <a:r>
              <a:rPr lang="en" sz="1800" b="1"/>
              <a:t>pancreas </a:t>
            </a:r>
            <a:r>
              <a:rPr lang="en" sz="1800"/>
              <a:t>regulates blood glucose by secreting hormones into the bloodstream.</a:t>
            </a:r>
            <a:endParaRPr sz="1800"/>
          </a:p>
          <a:p>
            <a:pPr marL="177800" lvl="0" indent="-190500" algn="l" rtl="0">
              <a:lnSpc>
                <a:spcPct val="90000"/>
              </a:lnSpc>
              <a:spcBef>
                <a:spcPts val="800"/>
              </a:spcBef>
              <a:spcAft>
                <a:spcPts val="0"/>
              </a:spcAft>
              <a:buClr>
                <a:schemeClr val="dk1"/>
              </a:buClr>
              <a:buSzPts val="1800"/>
              <a:buChar char="●"/>
            </a:pPr>
            <a:r>
              <a:rPr lang="en" sz="1800"/>
              <a:t>Islands of hormone-secreting cells (</a:t>
            </a:r>
            <a:r>
              <a:rPr lang="en" sz="1800" b="1"/>
              <a:t>islets of Langerhans</a:t>
            </a:r>
            <a:r>
              <a:rPr lang="en" sz="1800"/>
              <a:t>) secrete these hormones</a:t>
            </a:r>
            <a:endParaRPr sz="1800"/>
          </a:p>
          <a:p>
            <a:pPr marL="520700" lvl="1" indent="-190500" algn="l" rtl="0">
              <a:lnSpc>
                <a:spcPct val="90000"/>
              </a:lnSpc>
              <a:spcBef>
                <a:spcPts val="400"/>
              </a:spcBef>
              <a:spcAft>
                <a:spcPts val="0"/>
              </a:spcAft>
              <a:buClr>
                <a:schemeClr val="dk1"/>
              </a:buClr>
              <a:buSzPts val="1800"/>
              <a:buChar char="○"/>
            </a:pPr>
            <a:r>
              <a:rPr lang="en" sz="1800" b="1"/>
              <a:t>Beta cells</a:t>
            </a:r>
            <a:r>
              <a:rPr lang="en" sz="1800"/>
              <a:t>: Insulin</a:t>
            </a:r>
            <a:endParaRPr sz="1800"/>
          </a:p>
          <a:p>
            <a:pPr marL="520700" lvl="1" indent="-190500" algn="l" rtl="0">
              <a:lnSpc>
                <a:spcPct val="90000"/>
              </a:lnSpc>
              <a:spcBef>
                <a:spcPts val="400"/>
              </a:spcBef>
              <a:spcAft>
                <a:spcPts val="0"/>
              </a:spcAft>
              <a:buClr>
                <a:schemeClr val="dk1"/>
              </a:buClr>
              <a:buSzPts val="1800"/>
              <a:buChar char="○"/>
            </a:pPr>
            <a:r>
              <a:rPr lang="en" sz="1800" b="1"/>
              <a:t>Alpha cells</a:t>
            </a:r>
            <a:r>
              <a:rPr lang="en" sz="1800"/>
              <a:t>: Glucagon</a:t>
            </a:r>
            <a:endParaRPr sz="1800"/>
          </a:p>
          <a:p>
            <a:pPr marL="177800" lvl="0" indent="-203200" algn="l" rtl="0">
              <a:lnSpc>
                <a:spcPct val="90000"/>
              </a:lnSpc>
              <a:spcBef>
                <a:spcPts val="400"/>
              </a:spcBef>
              <a:spcAft>
                <a:spcPts val="0"/>
              </a:spcAft>
              <a:buClr>
                <a:srgbClr val="434343"/>
              </a:buClr>
              <a:buSzPts val="1800"/>
              <a:buChar char="●"/>
            </a:pPr>
            <a:r>
              <a:rPr lang="en" sz="1800" b="1">
                <a:solidFill>
                  <a:srgbClr val="434343"/>
                </a:solidFill>
                <a:latin typeface="Calibri"/>
                <a:ea typeface="Calibri"/>
                <a:cs typeface="Calibri"/>
                <a:sym typeface="Calibri"/>
              </a:rPr>
              <a:t>Blood glucose homeostasis </a:t>
            </a:r>
            <a:r>
              <a:rPr lang="en" sz="1800">
                <a:solidFill>
                  <a:srgbClr val="434343"/>
                </a:solidFill>
                <a:latin typeface="Calibri"/>
                <a:ea typeface="Calibri"/>
                <a:cs typeface="Calibri"/>
                <a:sym typeface="Calibri"/>
              </a:rPr>
              <a:t>is achieved by the opposing and balanced actions of glucagon and insulin.</a:t>
            </a:r>
            <a:endParaRPr sz="1800">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56"/>
        <p:cNvGrpSpPr/>
        <p:nvPr/>
      </p:nvGrpSpPr>
      <p:grpSpPr>
        <a:xfrm>
          <a:off x="0" y="0"/>
          <a:ext cx="0" cy="0"/>
          <a:chOff x="0" y="0"/>
          <a:chExt cx="0" cy="0"/>
        </a:xfrm>
      </p:grpSpPr>
      <p:sp>
        <p:nvSpPr>
          <p:cNvPr id="457" name="Google Shape;457;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a:t>Blood Glucose Regulation</a:t>
            </a:r>
            <a:endParaRPr/>
          </a:p>
        </p:txBody>
      </p:sp>
      <p:grpSp>
        <p:nvGrpSpPr>
          <p:cNvPr id="458" name="Google Shape;458;p37"/>
          <p:cNvGrpSpPr/>
          <p:nvPr/>
        </p:nvGrpSpPr>
        <p:grpSpPr>
          <a:xfrm>
            <a:off x="628650" y="1376474"/>
            <a:ext cx="7886700" cy="3254723"/>
            <a:chOff x="0" y="6498"/>
            <a:chExt cx="10515600" cy="4339631"/>
          </a:xfrm>
        </p:grpSpPr>
        <p:sp>
          <p:nvSpPr>
            <p:cNvPr id="459" name="Google Shape;459;p37"/>
            <p:cNvSpPr/>
            <p:nvPr/>
          </p:nvSpPr>
          <p:spPr>
            <a:xfrm>
              <a:off x="0" y="6498"/>
              <a:ext cx="10515600" cy="13986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 name="Google Shape;460;p37"/>
            <p:cNvSpPr txBox="1"/>
            <p:nvPr/>
          </p:nvSpPr>
          <p:spPr>
            <a:xfrm>
              <a:off x="68270" y="74768"/>
              <a:ext cx="10379100" cy="1262100"/>
            </a:xfrm>
            <a:prstGeom prst="rect">
              <a:avLst/>
            </a:prstGeom>
            <a:noFill/>
            <a:ln>
              <a:noFill/>
            </a:ln>
          </p:spPr>
          <p:txBody>
            <a:bodyPr spcFirstLastPara="1" wrap="square" lIns="71450" tIns="71450" rIns="71450" bIns="7145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 sz="1900" b="1" i="0" u="none" strike="noStrike" cap="none">
                  <a:solidFill>
                    <a:schemeClr val="lt1"/>
                  </a:solidFill>
                  <a:latin typeface="Calibri"/>
                  <a:ea typeface="Calibri"/>
                  <a:cs typeface="Calibri"/>
                  <a:sym typeface="Calibri"/>
                </a:rPr>
                <a:t>Blood glucose homeostasis </a:t>
              </a:r>
              <a:r>
                <a:rPr lang="en" sz="1900" b="0" i="0" u="none" strike="noStrike" cap="none">
                  <a:solidFill>
                    <a:schemeClr val="lt1"/>
                  </a:solidFill>
                  <a:latin typeface="Calibri"/>
                  <a:ea typeface="Calibri"/>
                  <a:cs typeface="Calibri"/>
                  <a:sym typeface="Calibri"/>
                </a:rPr>
                <a:t>is achieved by the opposing and balanced actions of glucagon and insulin.</a:t>
              </a:r>
              <a:endParaRPr sz="1100"/>
            </a:p>
          </p:txBody>
        </p:sp>
        <p:sp>
          <p:nvSpPr>
            <p:cNvPr id="461" name="Google Shape;461;p37"/>
            <p:cNvSpPr/>
            <p:nvPr/>
          </p:nvSpPr>
          <p:spPr>
            <a:xfrm>
              <a:off x="0" y="1477014"/>
              <a:ext cx="10515600" cy="13986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2" name="Google Shape;462;p37"/>
            <p:cNvSpPr txBox="1"/>
            <p:nvPr/>
          </p:nvSpPr>
          <p:spPr>
            <a:xfrm>
              <a:off x="68270" y="1545284"/>
              <a:ext cx="10379100" cy="1262100"/>
            </a:xfrm>
            <a:prstGeom prst="rect">
              <a:avLst/>
            </a:prstGeom>
            <a:noFill/>
            <a:ln>
              <a:noFill/>
            </a:ln>
          </p:spPr>
          <p:txBody>
            <a:bodyPr spcFirstLastPara="1" wrap="square" lIns="71450" tIns="71450" rIns="71450" bIns="7145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 sz="1900" b="1" i="0" u="none" strike="noStrike" cap="none">
                  <a:solidFill>
                    <a:schemeClr val="lt1"/>
                  </a:solidFill>
                  <a:latin typeface="Calibri"/>
                  <a:ea typeface="Calibri"/>
                  <a:cs typeface="Calibri"/>
                  <a:sym typeface="Calibri"/>
                </a:rPr>
                <a:t>Insulin </a:t>
              </a:r>
              <a:endParaRPr sz="1900">
                <a:solidFill>
                  <a:schemeClr val="lt1"/>
                </a:solidFill>
                <a:latin typeface="Calibri"/>
                <a:ea typeface="Calibri"/>
                <a:cs typeface="Calibri"/>
                <a:sym typeface="Calibri"/>
              </a:endParaRPr>
            </a:p>
            <a:p>
              <a:pPr marL="457200" marR="0" lvl="0" indent="-349250" algn="l" rtl="0">
                <a:lnSpc>
                  <a:spcPct val="90000"/>
                </a:lnSpc>
                <a:spcBef>
                  <a:spcPts val="0"/>
                </a:spcBef>
                <a:spcAft>
                  <a:spcPts val="0"/>
                </a:spcAft>
                <a:buClr>
                  <a:schemeClr val="lt1"/>
                </a:buClr>
                <a:buSzPts val="1900"/>
                <a:buFont typeface="Calibri"/>
                <a:buChar char="-"/>
              </a:pPr>
              <a:r>
                <a:rPr lang="en" sz="1900">
                  <a:solidFill>
                    <a:schemeClr val="lt1"/>
                  </a:solidFill>
                  <a:latin typeface="Calibri"/>
                  <a:ea typeface="Calibri"/>
                  <a:cs typeface="Calibri"/>
                  <a:sym typeface="Calibri"/>
                </a:rPr>
                <a:t>S</a:t>
              </a:r>
              <a:r>
                <a:rPr lang="en" sz="1900" b="0" i="0" u="none" strike="noStrike" cap="none">
                  <a:solidFill>
                    <a:schemeClr val="lt1"/>
                  </a:solidFill>
                  <a:latin typeface="Calibri"/>
                  <a:ea typeface="Calibri"/>
                  <a:cs typeface="Calibri"/>
                  <a:sym typeface="Calibri"/>
                </a:rPr>
                <a:t>timulated by a rise in the plasma glucose concentration</a:t>
              </a:r>
              <a:endParaRPr sz="1900">
                <a:solidFill>
                  <a:schemeClr val="lt1"/>
                </a:solidFill>
                <a:latin typeface="Calibri"/>
                <a:ea typeface="Calibri"/>
                <a:cs typeface="Calibri"/>
                <a:sym typeface="Calibri"/>
              </a:endParaRPr>
            </a:p>
            <a:p>
              <a:pPr marL="457200" marR="0" lvl="0" indent="-349250" algn="l" rtl="0">
                <a:lnSpc>
                  <a:spcPct val="90000"/>
                </a:lnSpc>
                <a:spcBef>
                  <a:spcPts val="0"/>
                </a:spcBef>
                <a:spcAft>
                  <a:spcPts val="0"/>
                </a:spcAft>
                <a:buClr>
                  <a:schemeClr val="lt1"/>
                </a:buClr>
                <a:buSzPts val="1900"/>
                <a:buFont typeface="Calibri"/>
                <a:buChar char="-"/>
              </a:pPr>
              <a:r>
                <a:rPr lang="en" sz="1900">
                  <a:solidFill>
                    <a:schemeClr val="lt1"/>
                  </a:solidFill>
                  <a:latin typeface="Calibri"/>
                  <a:ea typeface="Calibri"/>
                  <a:cs typeface="Calibri"/>
                  <a:sym typeface="Calibri"/>
                </a:rPr>
                <a:t>L</a:t>
              </a:r>
              <a:r>
                <a:rPr lang="en" sz="1900" b="0" i="0" u="none" strike="noStrike" cap="none">
                  <a:solidFill>
                    <a:schemeClr val="lt1"/>
                  </a:solidFill>
                  <a:latin typeface="Calibri"/>
                  <a:ea typeface="Calibri"/>
                  <a:cs typeface="Calibri"/>
                  <a:sym typeface="Calibri"/>
                </a:rPr>
                <a:t>owers blood glucose while it promotes the synthesis of glycogen and fat. </a:t>
              </a:r>
              <a:endParaRPr sz="1100"/>
            </a:p>
          </p:txBody>
        </p:sp>
        <p:sp>
          <p:nvSpPr>
            <p:cNvPr id="463" name="Google Shape;463;p37"/>
            <p:cNvSpPr/>
            <p:nvPr/>
          </p:nvSpPr>
          <p:spPr>
            <a:xfrm>
              <a:off x="0" y="2947529"/>
              <a:ext cx="10515600" cy="13986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4" name="Google Shape;464;p37"/>
            <p:cNvSpPr txBox="1"/>
            <p:nvPr/>
          </p:nvSpPr>
          <p:spPr>
            <a:xfrm>
              <a:off x="68270" y="3015799"/>
              <a:ext cx="10379100" cy="1262100"/>
            </a:xfrm>
            <a:prstGeom prst="rect">
              <a:avLst/>
            </a:prstGeom>
            <a:noFill/>
            <a:ln>
              <a:noFill/>
            </a:ln>
          </p:spPr>
          <p:txBody>
            <a:bodyPr spcFirstLastPara="1" wrap="square" lIns="71450" tIns="71450" rIns="71450" bIns="7145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 sz="1900" b="1" i="0" u="none" strike="noStrike" cap="none">
                  <a:solidFill>
                    <a:schemeClr val="lt1"/>
                  </a:solidFill>
                  <a:latin typeface="Calibri"/>
                  <a:ea typeface="Calibri"/>
                  <a:cs typeface="Calibri"/>
                  <a:sym typeface="Calibri"/>
                </a:rPr>
                <a:t>Glucagon </a:t>
              </a:r>
              <a:endParaRPr sz="1900">
                <a:solidFill>
                  <a:schemeClr val="lt1"/>
                </a:solidFill>
                <a:latin typeface="Calibri"/>
                <a:ea typeface="Calibri"/>
                <a:cs typeface="Calibri"/>
                <a:sym typeface="Calibri"/>
              </a:endParaRPr>
            </a:p>
            <a:p>
              <a:pPr marL="457200" marR="0" lvl="0" indent="-349250" algn="l" rtl="0">
                <a:lnSpc>
                  <a:spcPct val="90000"/>
                </a:lnSpc>
                <a:spcBef>
                  <a:spcPts val="0"/>
                </a:spcBef>
                <a:spcAft>
                  <a:spcPts val="0"/>
                </a:spcAft>
                <a:buClr>
                  <a:schemeClr val="lt1"/>
                </a:buClr>
                <a:buSzPts val="1900"/>
                <a:buFont typeface="Calibri"/>
                <a:buChar char="-"/>
              </a:pPr>
              <a:r>
                <a:rPr lang="en" sz="1900">
                  <a:solidFill>
                    <a:schemeClr val="lt1"/>
                  </a:solidFill>
                  <a:latin typeface="Calibri"/>
                  <a:ea typeface="Calibri"/>
                  <a:cs typeface="Calibri"/>
                  <a:sym typeface="Calibri"/>
                </a:rPr>
                <a:t>S</a:t>
              </a:r>
              <a:r>
                <a:rPr lang="en" sz="1900" b="0" i="0" u="none" strike="noStrike" cap="none">
                  <a:solidFill>
                    <a:schemeClr val="lt1"/>
                  </a:solidFill>
                  <a:latin typeface="Calibri"/>
                  <a:ea typeface="Calibri"/>
                  <a:cs typeface="Calibri"/>
                  <a:sym typeface="Calibri"/>
                </a:rPr>
                <a:t>timulated by a fall in the plasma glucose concentration</a:t>
              </a:r>
              <a:endParaRPr sz="1900">
                <a:solidFill>
                  <a:schemeClr val="lt1"/>
                </a:solidFill>
                <a:latin typeface="Calibri"/>
                <a:ea typeface="Calibri"/>
                <a:cs typeface="Calibri"/>
                <a:sym typeface="Calibri"/>
              </a:endParaRPr>
            </a:p>
            <a:p>
              <a:pPr marL="457200" marR="0" lvl="0" indent="-349250" algn="l" rtl="0">
                <a:lnSpc>
                  <a:spcPct val="90000"/>
                </a:lnSpc>
                <a:spcBef>
                  <a:spcPts val="0"/>
                </a:spcBef>
                <a:spcAft>
                  <a:spcPts val="0"/>
                </a:spcAft>
                <a:buClr>
                  <a:schemeClr val="lt1"/>
                </a:buClr>
                <a:buSzPts val="1900"/>
                <a:buFont typeface="Calibri"/>
                <a:buChar char="-"/>
              </a:pPr>
              <a:r>
                <a:rPr lang="en" sz="1900">
                  <a:solidFill>
                    <a:schemeClr val="lt1"/>
                  </a:solidFill>
                  <a:latin typeface="Calibri"/>
                  <a:ea typeface="Calibri"/>
                  <a:cs typeface="Calibri"/>
                  <a:sym typeface="Calibri"/>
                </a:rPr>
                <a:t>Increases</a:t>
              </a:r>
              <a:r>
                <a:rPr lang="en" sz="1900" b="0" i="0" u="none" strike="noStrike" cap="none">
                  <a:solidFill>
                    <a:schemeClr val="lt1"/>
                  </a:solidFill>
                  <a:latin typeface="Calibri"/>
                  <a:ea typeface="Calibri"/>
                  <a:cs typeface="Calibri"/>
                  <a:sym typeface="Calibri"/>
                </a:rPr>
                <a:t> blood glucose due to hepatic glycogenolysis in the liver. </a:t>
              </a:r>
              <a:endParaRPr sz="11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68"/>
        <p:cNvGrpSpPr/>
        <p:nvPr/>
      </p:nvGrpSpPr>
      <p:grpSpPr>
        <a:xfrm>
          <a:off x="0" y="0"/>
          <a:ext cx="0" cy="0"/>
          <a:chOff x="0" y="0"/>
          <a:chExt cx="0" cy="0"/>
        </a:xfrm>
      </p:grpSpPr>
      <p:sp>
        <p:nvSpPr>
          <p:cNvPr id="469" name="Google Shape;469;p38"/>
          <p:cNvSpPr/>
          <p:nvPr/>
        </p:nvSpPr>
        <p:spPr>
          <a:xfrm rot="-5400000">
            <a:off x="4246950" y="-2808842"/>
            <a:ext cx="1016400" cy="8062500"/>
          </a:xfrm>
          <a:prstGeom prst="downArrow">
            <a:avLst>
              <a:gd name="adj1" fmla="val 100000"/>
              <a:gd name="adj2" fmla="val 22582"/>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70" name="Google Shape;470;p38"/>
          <p:cNvSpPr txBox="1">
            <a:spLocks noGrp="1"/>
          </p:cNvSpPr>
          <p:nvPr>
            <p:ph type="title"/>
          </p:nvPr>
        </p:nvSpPr>
        <p:spPr>
          <a:xfrm>
            <a:off x="965199" y="903082"/>
            <a:ext cx="7517400" cy="643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3000"/>
              <a:buFont typeface="Calibri"/>
              <a:buNone/>
            </a:pPr>
            <a:r>
              <a:rPr lang="en" sz="3000">
                <a:solidFill>
                  <a:srgbClr val="FFFFFF"/>
                </a:solidFill>
              </a:rPr>
              <a:t>Insulin</a:t>
            </a:r>
            <a:endParaRPr/>
          </a:p>
        </p:txBody>
      </p:sp>
      <p:sp>
        <p:nvSpPr>
          <p:cNvPr id="471" name="Google Shape;471;p38"/>
          <p:cNvSpPr txBox="1">
            <a:spLocks noGrp="1"/>
          </p:cNvSpPr>
          <p:nvPr>
            <p:ph type="body" idx="1"/>
          </p:nvPr>
        </p:nvSpPr>
        <p:spPr>
          <a:xfrm>
            <a:off x="965200" y="1883175"/>
            <a:ext cx="3615300" cy="29442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200"/>
              <a:buChar char="●"/>
            </a:pPr>
            <a:r>
              <a:rPr lang="en" sz="1200"/>
              <a:t>An increase in blood glucose levels (post-meal) stimulates the beta cells to secrete vesicles containing </a:t>
            </a:r>
            <a:r>
              <a:rPr lang="en" sz="1200" b="1"/>
              <a:t>insulin</a:t>
            </a:r>
            <a:r>
              <a:rPr lang="en" sz="1200"/>
              <a:t> by exocytosis.</a:t>
            </a:r>
            <a:endParaRPr sz="1200"/>
          </a:p>
          <a:p>
            <a:pPr marL="177800" lvl="0" indent="-177800" algn="l" rtl="0">
              <a:lnSpc>
                <a:spcPct val="90000"/>
              </a:lnSpc>
              <a:spcBef>
                <a:spcPts val="800"/>
              </a:spcBef>
              <a:spcAft>
                <a:spcPts val="0"/>
              </a:spcAft>
              <a:buClr>
                <a:schemeClr val="dk1"/>
              </a:buClr>
              <a:buSzPts val="1200"/>
              <a:buChar char="●"/>
            </a:pPr>
            <a:r>
              <a:rPr lang="en" sz="1200"/>
              <a:t>Insulin stimulates the insertion of </a:t>
            </a:r>
            <a:r>
              <a:rPr lang="en" sz="1200" b="1"/>
              <a:t>GLUT4</a:t>
            </a:r>
            <a:r>
              <a:rPr lang="en" sz="1200"/>
              <a:t> carrier proteins into the plasma membrane of its target cells. </a:t>
            </a:r>
            <a:endParaRPr sz="1200"/>
          </a:p>
          <a:p>
            <a:pPr marL="520700" lvl="1" indent="-165100" algn="l" rtl="0">
              <a:lnSpc>
                <a:spcPct val="90000"/>
              </a:lnSpc>
              <a:spcBef>
                <a:spcPts val="800"/>
              </a:spcBef>
              <a:spcAft>
                <a:spcPts val="0"/>
              </a:spcAft>
              <a:buClr>
                <a:schemeClr val="dk1"/>
              </a:buClr>
              <a:buSzPts val="1200"/>
              <a:buChar char="○"/>
            </a:pPr>
            <a:r>
              <a:rPr lang="en" sz="1200"/>
              <a:t>Skeletal and cardiac muscles, adipose tissue, and liver</a:t>
            </a:r>
            <a:endParaRPr sz="1200"/>
          </a:p>
          <a:p>
            <a:pPr marL="520700" lvl="1" indent="-177800" algn="l" rtl="0">
              <a:lnSpc>
                <a:spcPct val="90000"/>
              </a:lnSpc>
              <a:spcBef>
                <a:spcPts val="400"/>
              </a:spcBef>
              <a:spcAft>
                <a:spcPts val="0"/>
              </a:spcAft>
              <a:buClr>
                <a:schemeClr val="dk1"/>
              </a:buClr>
              <a:buSzPts val="1200"/>
              <a:buChar char="○"/>
            </a:pPr>
            <a:r>
              <a:rPr lang="en" sz="1200"/>
              <a:t>Carrier proteins allow entry of glucose by facilitated diffusion. </a:t>
            </a:r>
            <a:endParaRPr sz="1200"/>
          </a:p>
          <a:p>
            <a:pPr marL="0" lvl="0" indent="0" algn="l" rtl="0">
              <a:spcBef>
                <a:spcPts val="800"/>
              </a:spcBef>
              <a:spcAft>
                <a:spcPts val="0"/>
              </a:spcAft>
              <a:buNone/>
            </a:pPr>
            <a:r>
              <a:rPr lang="en" sz="1800"/>
              <a:t> </a:t>
            </a:r>
            <a:r>
              <a:rPr lang="en" sz="1400"/>
              <a:t>→ Blood glucose decreases!</a:t>
            </a:r>
            <a:endParaRPr sz="1400"/>
          </a:p>
          <a:p>
            <a:pPr marL="177800" lvl="0" indent="-101600" algn="l" rtl="0">
              <a:lnSpc>
                <a:spcPct val="90000"/>
              </a:lnSpc>
              <a:spcBef>
                <a:spcPts val="800"/>
              </a:spcBef>
              <a:spcAft>
                <a:spcPts val="1600"/>
              </a:spcAft>
              <a:buClr>
                <a:schemeClr val="dk1"/>
              </a:buClr>
              <a:buSzPts val="1100"/>
              <a:buNone/>
            </a:pPr>
            <a:endParaRPr sz="1200"/>
          </a:p>
        </p:txBody>
      </p:sp>
      <p:pic>
        <p:nvPicPr>
          <p:cNvPr id="472" name="Google Shape;472;p38"/>
          <p:cNvPicPr preferRelativeResize="0"/>
          <p:nvPr/>
        </p:nvPicPr>
        <p:blipFill rotWithShape="1">
          <a:blip r:embed="rId3">
            <a:alphaModFix/>
          </a:blip>
          <a:srcRect/>
          <a:stretch/>
        </p:blipFill>
        <p:spPr>
          <a:xfrm>
            <a:off x="4686584" y="2221838"/>
            <a:ext cx="3615400" cy="21150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76"/>
        <p:cNvGrpSpPr/>
        <p:nvPr/>
      </p:nvGrpSpPr>
      <p:grpSpPr>
        <a:xfrm>
          <a:off x="0" y="0"/>
          <a:ext cx="0" cy="0"/>
          <a:chOff x="0" y="0"/>
          <a:chExt cx="0" cy="0"/>
        </a:xfrm>
      </p:grpSpPr>
      <p:sp>
        <p:nvSpPr>
          <p:cNvPr id="477" name="Google Shape;477;p39"/>
          <p:cNvSpPr/>
          <p:nvPr/>
        </p:nvSpPr>
        <p:spPr>
          <a:xfrm>
            <a:off x="241173" y="240030"/>
            <a:ext cx="8661600" cy="4663500"/>
          </a:xfrm>
          <a:prstGeom prst="rect">
            <a:avLst/>
          </a:prstGeom>
          <a:solidFill>
            <a:schemeClr val="dk1">
              <a:alpha val="784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78" name="Google Shape;478;p39"/>
          <p:cNvSpPr txBox="1">
            <a:spLocks noGrp="1"/>
          </p:cNvSpPr>
          <p:nvPr>
            <p:ph type="title"/>
          </p:nvPr>
        </p:nvSpPr>
        <p:spPr>
          <a:xfrm>
            <a:off x="628650" y="722908"/>
            <a:ext cx="2620800" cy="3697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chemeClr val="accent1"/>
              </a:buClr>
              <a:buSzPts val="3300"/>
              <a:buFont typeface="Calibri"/>
              <a:buNone/>
            </a:pPr>
            <a:r>
              <a:rPr lang="en">
                <a:solidFill>
                  <a:schemeClr val="accent1"/>
                </a:solidFill>
              </a:rPr>
              <a:t>Insulin, continued</a:t>
            </a:r>
            <a:endParaRPr/>
          </a:p>
        </p:txBody>
      </p:sp>
      <p:cxnSp>
        <p:nvCxnSpPr>
          <p:cNvPr id="479" name="Google Shape;479;p39"/>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480" name="Google Shape;480;p39"/>
          <p:cNvSpPr txBox="1">
            <a:spLocks noGrp="1"/>
          </p:cNvSpPr>
          <p:nvPr>
            <p:ph type="body" idx="1"/>
          </p:nvPr>
        </p:nvSpPr>
        <p:spPr>
          <a:xfrm>
            <a:off x="3732025" y="1543050"/>
            <a:ext cx="4783200" cy="2877600"/>
          </a:xfrm>
          <a:prstGeom prst="rect">
            <a:avLst/>
          </a:prstGeom>
          <a:noFill/>
          <a:ln>
            <a:noFill/>
          </a:ln>
        </p:spPr>
        <p:txBody>
          <a:bodyPr spcFirstLastPara="1" wrap="square" lIns="68575" tIns="34275" rIns="68575" bIns="34275" anchor="ctr" anchorCtr="0">
            <a:noAutofit/>
          </a:bodyPr>
          <a:lstStyle/>
          <a:p>
            <a:pPr marL="177800" lvl="0" indent="-177800" algn="l" rtl="0">
              <a:lnSpc>
                <a:spcPct val="90000"/>
              </a:lnSpc>
              <a:spcBef>
                <a:spcPts val="0"/>
              </a:spcBef>
              <a:spcAft>
                <a:spcPts val="0"/>
              </a:spcAft>
              <a:buClr>
                <a:schemeClr val="dk1"/>
              </a:buClr>
              <a:buSzPts val="1800"/>
              <a:buChar char="●"/>
            </a:pPr>
            <a:r>
              <a:rPr lang="en" sz="1800"/>
              <a:t>Insulin </a:t>
            </a:r>
            <a:r>
              <a:rPr lang="en" sz="1800" i="1"/>
              <a:t>promotes</a:t>
            </a:r>
            <a:r>
              <a:rPr lang="en" sz="1800"/>
              <a:t> glycogenesis, lipogenesis, and protein formation; thus, it is an </a:t>
            </a:r>
            <a:r>
              <a:rPr lang="en" sz="1800" b="1"/>
              <a:t>anabolic</a:t>
            </a:r>
            <a:r>
              <a:rPr lang="en" sz="1800"/>
              <a:t> hormone. </a:t>
            </a:r>
            <a:endParaRPr/>
          </a:p>
          <a:p>
            <a:pPr marL="177800" lvl="0" indent="-177800" algn="l" rtl="0">
              <a:lnSpc>
                <a:spcPct val="90000"/>
              </a:lnSpc>
              <a:spcBef>
                <a:spcPts val="800"/>
              </a:spcBef>
              <a:spcAft>
                <a:spcPts val="0"/>
              </a:spcAft>
              <a:buClr>
                <a:schemeClr val="dk1"/>
              </a:buClr>
              <a:buSzPts val="1800"/>
              <a:buChar char="●"/>
            </a:pPr>
            <a:r>
              <a:rPr lang="en" sz="1800"/>
              <a:t>Insulin also </a:t>
            </a:r>
            <a:r>
              <a:rPr lang="en" sz="1800" i="1"/>
              <a:t>inhibits</a:t>
            </a:r>
            <a:r>
              <a:rPr lang="en" sz="1800"/>
              <a:t> the breakdown of fat and the breakdown of muscle proteins.</a:t>
            </a:r>
            <a:endParaRPr/>
          </a:p>
          <a:p>
            <a:pPr marL="0" lvl="0" indent="0" algn="l" rtl="0">
              <a:lnSpc>
                <a:spcPct val="90000"/>
              </a:lnSpc>
              <a:spcBef>
                <a:spcPts val="800"/>
              </a:spcBef>
              <a:spcAft>
                <a:spcPts val="0"/>
              </a:spcAft>
              <a:buClr>
                <a:schemeClr val="dk1"/>
              </a:buClr>
              <a:buSzPts val="1800"/>
              <a:buNone/>
            </a:pPr>
            <a:endParaRPr sz="1800"/>
          </a:p>
          <a:p>
            <a:pPr marL="177800" lvl="0" indent="-63500" algn="l" rtl="0">
              <a:lnSpc>
                <a:spcPct val="90000"/>
              </a:lnSpc>
              <a:spcBef>
                <a:spcPts val="800"/>
              </a:spcBef>
              <a:spcAft>
                <a:spcPts val="1600"/>
              </a:spcAft>
              <a:buClr>
                <a:schemeClr val="dk1"/>
              </a:buClr>
              <a:buSzPts val="1800"/>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84"/>
        <p:cNvGrpSpPr/>
        <p:nvPr/>
      </p:nvGrpSpPr>
      <p:grpSpPr>
        <a:xfrm>
          <a:off x="0" y="0"/>
          <a:ext cx="0" cy="0"/>
          <a:chOff x="0" y="0"/>
          <a:chExt cx="0" cy="0"/>
        </a:xfrm>
      </p:grpSpPr>
      <p:sp>
        <p:nvSpPr>
          <p:cNvPr id="485" name="Google Shape;485;p40"/>
          <p:cNvSpPr/>
          <p:nvPr/>
        </p:nvSpPr>
        <p:spPr>
          <a:xfrm>
            <a:off x="363072" y="353194"/>
            <a:ext cx="3285757" cy="4419078"/>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6" name="Google Shape;486;p40"/>
          <p:cNvSpPr txBox="1">
            <a:spLocks noGrp="1"/>
          </p:cNvSpPr>
          <p:nvPr>
            <p:ph type="title"/>
          </p:nvPr>
        </p:nvSpPr>
        <p:spPr>
          <a:xfrm>
            <a:off x="647272" y="759003"/>
            <a:ext cx="2562000" cy="3596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3300"/>
              <a:buFont typeface="Calibri"/>
              <a:buNone/>
            </a:pPr>
            <a:r>
              <a:rPr lang="en">
                <a:solidFill>
                  <a:srgbClr val="FFFFFF"/>
                </a:solidFill>
              </a:rPr>
              <a:t>Glucagon </a:t>
            </a:r>
            <a:endParaRPr/>
          </a:p>
        </p:txBody>
      </p:sp>
      <p:grpSp>
        <p:nvGrpSpPr>
          <p:cNvPr id="487" name="Google Shape;487;p40"/>
          <p:cNvGrpSpPr/>
          <p:nvPr/>
        </p:nvGrpSpPr>
        <p:grpSpPr>
          <a:xfrm>
            <a:off x="3895725" y="424797"/>
            <a:ext cx="4885200" cy="4118416"/>
            <a:chOff x="0" y="95472"/>
            <a:chExt cx="6513600" cy="5491221"/>
          </a:xfrm>
        </p:grpSpPr>
        <p:sp>
          <p:nvSpPr>
            <p:cNvPr id="488" name="Google Shape;488;p40"/>
            <p:cNvSpPr/>
            <p:nvPr/>
          </p:nvSpPr>
          <p:spPr>
            <a:xfrm>
              <a:off x="0" y="95472"/>
              <a:ext cx="6513600" cy="8751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9" name="Google Shape;489;p40"/>
            <p:cNvSpPr txBox="1"/>
            <p:nvPr/>
          </p:nvSpPr>
          <p:spPr>
            <a:xfrm>
              <a:off x="42722" y="138194"/>
              <a:ext cx="64281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When blood glucose levels are low, alpha cells release glucagon. </a:t>
              </a:r>
              <a:endParaRPr sz="1100"/>
            </a:p>
          </p:txBody>
        </p:sp>
        <p:sp>
          <p:nvSpPr>
            <p:cNvPr id="490" name="Google Shape;490;p40"/>
            <p:cNvSpPr/>
            <p:nvPr/>
          </p:nvSpPr>
          <p:spPr>
            <a:xfrm>
              <a:off x="0" y="1033992"/>
              <a:ext cx="6513600" cy="87510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1" name="Google Shape;491;p40"/>
            <p:cNvSpPr txBox="1"/>
            <p:nvPr/>
          </p:nvSpPr>
          <p:spPr>
            <a:xfrm>
              <a:off x="42722" y="1076714"/>
              <a:ext cx="64281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b="0" i="0" u="none" strike="noStrike" cap="none">
                  <a:solidFill>
                    <a:schemeClr val="lt1"/>
                  </a:solidFill>
                  <a:latin typeface="Calibri"/>
                  <a:ea typeface="Calibri"/>
                  <a:cs typeface="Calibri"/>
                  <a:sym typeface="Calibri"/>
                </a:rPr>
                <a:t>Glucagon:</a:t>
              </a:r>
              <a:endParaRPr sz="1100"/>
            </a:p>
          </p:txBody>
        </p:sp>
        <p:sp>
          <p:nvSpPr>
            <p:cNvPr id="492" name="Google Shape;492;p40"/>
            <p:cNvSpPr/>
            <p:nvPr/>
          </p:nvSpPr>
          <p:spPr>
            <a:xfrm>
              <a:off x="0" y="1909153"/>
              <a:ext cx="6513600" cy="3005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3" name="Google Shape;493;p40"/>
            <p:cNvSpPr txBox="1"/>
            <p:nvPr/>
          </p:nvSpPr>
          <p:spPr>
            <a:xfrm>
              <a:off x="0" y="1909143"/>
              <a:ext cx="6513600" cy="2854200"/>
            </a:xfrm>
            <a:prstGeom prst="rect">
              <a:avLst/>
            </a:prstGeom>
            <a:noFill/>
            <a:ln>
              <a:noFill/>
            </a:ln>
          </p:spPr>
          <p:txBody>
            <a:bodyPr spcFirstLastPara="1" wrap="square" lIns="155100" tIns="20950" rIns="117350" bIns="20950" anchor="t" anchorCtr="0">
              <a:noAutofit/>
            </a:bodyPr>
            <a:lstStyle/>
            <a:p>
              <a:pPr marL="127000" marR="0" lvl="1" indent="-139700" algn="l" rtl="0">
                <a:lnSpc>
                  <a:spcPct val="90000"/>
                </a:lnSpc>
                <a:spcBef>
                  <a:spcPts val="0"/>
                </a:spcBef>
                <a:spcAft>
                  <a:spcPts val="0"/>
                </a:spcAft>
                <a:buClr>
                  <a:schemeClr val="dk1"/>
                </a:buClr>
                <a:buSzPts val="1400"/>
                <a:buFont typeface="Calibri"/>
                <a:buChar char="•"/>
              </a:pPr>
              <a:r>
                <a:rPr lang="en" b="0" i="1" u="none" strike="noStrike" cap="none">
                  <a:solidFill>
                    <a:schemeClr val="dk1"/>
                  </a:solidFill>
                  <a:latin typeface="Calibri"/>
                  <a:ea typeface="Calibri"/>
                  <a:cs typeface="Calibri"/>
                  <a:sym typeface="Calibri"/>
                </a:rPr>
                <a:t>Stimulates</a:t>
              </a:r>
              <a:r>
                <a:rPr lang="en" b="0" i="0" u="none" strike="noStrike" cap="none">
                  <a:solidFill>
                    <a:schemeClr val="dk1"/>
                  </a:solidFill>
                  <a:latin typeface="Calibri"/>
                  <a:ea typeface="Calibri"/>
                  <a:cs typeface="Calibri"/>
                  <a:sym typeface="Calibri"/>
                </a:rPr>
                <a:t> liver cells to break down glycogen to glucose and release it into the blood (</a:t>
              </a:r>
              <a:r>
                <a:rPr lang="en" b="1" i="0" u="none" strike="noStrike" cap="none">
                  <a:solidFill>
                    <a:schemeClr val="dk1"/>
                  </a:solidFill>
                  <a:latin typeface="Calibri"/>
                  <a:ea typeface="Calibri"/>
                  <a:cs typeface="Calibri"/>
                  <a:sym typeface="Calibri"/>
                </a:rPr>
                <a:t>hepatic glycogenolysis</a:t>
              </a:r>
              <a:r>
                <a:rPr lang="en" b="0" i="0" u="none" strike="noStrike" cap="none">
                  <a:solidFill>
                    <a:schemeClr val="dk1"/>
                  </a:solidFill>
                  <a:latin typeface="Calibri"/>
                  <a:ea typeface="Calibri"/>
                  <a:cs typeface="Calibri"/>
                  <a:sym typeface="Calibri"/>
                </a:rPr>
                <a:t>) </a:t>
              </a:r>
              <a:endParaRPr/>
            </a:p>
            <a:p>
              <a:pPr marL="127000" marR="0" lvl="1" indent="-139700" algn="l" rtl="0">
                <a:lnSpc>
                  <a:spcPct val="90000"/>
                </a:lnSpc>
                <a:spcBef>
                  <a:spcPts val="300"/>
                </a:spcBef>
                <a:spcAft>
                  <a:spcPts val="0"/>
                </a:spcAft>
                <a:buClr>
                  <a:schemeClr val="dk1"/>
                </a:buClr>
                <a:buSzPts val="1400"/>
                <a:buFont typeface="Calibri"/>
                <a:buChar char="•"/>
              </a:pPr>
              <a:r>
                <a:rPr lang="en" b="0" i="1" u="none" strike="noStrike" cap="none">
                  <a:solidFill>
                    <a:schemeClr val="dk1"/>
                  </a:solidFill>
                  <a:latin typeface="Calibri"/>
                  <a:ea typeface="Calibri"/>
                  <a:cs typeface="Calibri"/>
                  <a:sym typeface="Calibri"/>
                </a:rPr>
                <a:t>Prevents</a:t>
              </a:r>
              <a:r>
                <a:rPr lang="en" b="0" i="0" u="none" strike="noStrike" cap="none">
                  <a:solidFill>
                    <a:schemeClr val="dk1"/>
                  </a:solidFill>
                  <a:latin typeface="Calibri"/>
                  <a:ea typeface="Calibri"/>
                  <a:cs typeface="Calibri"/>
                  <a:sym typeface="Calibri"/>
                </a:rPr>
                <a:t> the uptake of blood glucose into muscle, liver, and adipose tissue </a:t>
              </a:r>
              <a:endParaRPr/>
            </a:p>
            <a:p>
              <a:pPr marL="127000" marR="0" lvl="1" indent="-139700" algn="l" rtl="0">
                <a:lnSpc>
                  <a:spcPct val="90000"/>
                </a:lnSpc>
                <a:spcBef>
                  <a:spcPts val="300"/>
                </a:spcBef>
                <a:spcAft>
                  <a:spcPts val="0"/>
                </a:spcAft>
                <a:buClr>
                  <a:schemeClr val="dk1"/>
                </a:buClr>
                <a:buSzPts val="1400"/>
                <a:buFont typeface="Calibri"/>
                <a:buChar char="•"/>
              </a:pPr>
              <a:r>
                <a:rPr lang="en" b="1" i="0" u="none" strike="noStrike" cap="none">
                  <a:solidFill>
                    <a:schemeClr val="dk1"/>
                  </a:solidFill>
                  <a:latin typeface="Calibri"/>
                  <a:ea typeface="Calibri"/>
                  <a:cs typeface="Calibri"/>
                  <a:sym typeface="Calibri"/>
                </a:rPr>
                <a:t>Catabolic</a:t>
              </a:r>
              <a:r>
                <a:rPr lang="en" b="0" i="0" u="none" strike="noStrike" cap="none">
                  <a:solidFill>
                    <a:schemeClr val="dk1"/>
                  </a:solidFill>
                  <a:latin typeface="Calibri"/>
                  <a:ea typeface="Calibri"/>
                  <a:cs typeface="Calibri"/>
                  <a:sym typeface="Calibri"/>
                </a:rPr>
                <a:t> hormone </a:t>
              </a:r>
              <a:endParaRPr>
                <a:solidFill>
                  <a:schemeClr val="dk1"/>
                </a:solidFill>
                <a:latin typeface="Calibri"/>
                <a:ea typeface="Calibri"/>
                <a:cs typeface="Calibri"/>
                <a:sym typeface="Calibri"/>
              </a:endParaRPr>
            </a:p>
            <a:p>
              <a:pPr marL="127000" marR="0" lvl="1" indent="-139700" algn="l" rtl="0">
                <a:lnSpc>
                  <a:spcPct val="90000"/>
                </a:lnSpc>
                <a:spcBef>
                  <a:spcPts val="300"/>
                </a:spcBef>
                <a:spcAft>
                  <a:spcPts val="0"/>
                </a:spcAft>
                <a:buClr>
                  <a:schemeClr val="dk1"/>
                </a:buClr>
                <a:buSzPts val="1400"/>
                <a:buFont typeface="Calibri"/>
                <a:buChar char="•"/>
              </a:pPr>
              <a:r>
                <a:rPr lang="en">
                  <a:solidFill>
                    <a:schemeClr val="dk1"/>
                  </a:solidFill>
                  <a:latin typeface="Calibri"/>
                  <a:ea typeface="Calibri"/>
                  <a:cs typeface="Calibri"/>
                  <a:sym typeface="Calibri"/>
                </a:rPr>
                <a:t>During prolonged fasting: </a:t>
              </a:r>
              <a:r>
                <a:rPr lang="en" i="1">
                  <a:solidFill>
                    <a:schemeClr val="dk1"/>
                  </a:solidFill>
                  <a:latin typeface="Calibri"/>
                  <a:ea typeface="Calibri"/>
                  <a:cs typeface="Calibri"/>
                  <a:sym typeface="Calibri"/>
                </a:rPr>
                <a:t>Promotes</a:t>
              </a:r>
              <a:r>
                <a:rPr lang="en">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gluconeogenesis </a:t>
              </a:r>
              <a:r>
                <a:rPr lang="en">
                  <a:solidFill>
                    <a:schemeClr val="dk1"/>
                  </a:solidFill>
                  <a:latin typeface="Calibri"/>
                  <a:ea typeface="Calibri"/>
                  <a:cs typeface="Calibri"/>
                  <a:sym typeface="Calibri"/>
                </a:rPr>
                <a:t>(conversion of noncarbohydrate molecules into glucose)</a:t>
              </a:r>
              <a:r>
                <a:rPr lang="en"/>
                <a:t>, </a:t>
              </a:r>
              <a:r>
                <a:rPr lang="en" b="1">
                  <a:solidFill>
                    <a:schemeClr val="dk1"/>
                  </a:solidFill>
                  <a:latin typeface="Calibri"/>
                  <a:ea typeface="Calibri"/>
                  <a:cs typeface="Calibri"/>
                  <a:sym typeface="Calibri"/>
                </a:rPr>
                <a:t>lipolysis</a:t>
              </a:r>
              <a:r>
                <a:rPr lang="en" i="1">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(hydrolysis of stored fat) and </a:t>
              </a:r>
              <a:r>
                <a:rPr lang="en" b="1">
                  <a:solidFill>
                    <a:schemeClr val="dk1"/>
                  </a:solidFill>
                  <a:latin typeface="Calibri"/>
                  <a:ea typeface="Calibri"/>
                  <a:cs typeface="Calibri"/>
                  <a:sym typeface="Calibri"/>
                </a:rPr>
                <a:t>ketogenesis</a:t>
              </a:r>
              <a:r>
                <a:rPr lang="en">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ketone bodies </a:t>
              </a:r>
              <a:r>
                <a:rPr lang="en">
                  <a:solidFill>
                    <a:schemeClr val="dk1"/>
                  </a:solidFill>
                  <a:latin typeface="Calibri"/>
                  <a:ea typeface="Calibri"/>
                  <a:cs typeface="Calibri"/>
                  <a:sym typeface="Calibri"/>
                </a:rPr>
                <a:t>from free fatty acids in the liver) </a:t>
              </a:r>
              <a:endParaRPr>
                <a:solidFill>
                  <a:schemeClr val="dk1"/>
                </a:solidFill>
                <a:latin typeface="Calibri"/>
                <a:ea typeface="Calibri"/>
                <a:cs typeface="Calibri"/>
                <a:sym typeface="Calibri"/>
              </a:endParaRPr>
            </a:p>
          </p:txBody>
        </p:sp>
        <p:sp>
          <p:nvSpPr>
            <p:cNvPr id="494" name="Google Shape;494;p40"/>
            <p:cNvSpPr/>
            <p:nvPr/>
          </p:nvSpPr>
          <p:spPr>
            <a:xfrm>
              <a:off x="0" y="4711593"/>
              <a:ext cx="6513600" cy="87510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5" name="Google Shape;495;p40"/>
            <p:cNvSpPr txBox="1"/>
            <p:nvPr/>
          </p:nvSpPr>
          <p:spPr>
            <a:xfrm>
              <a:off x="42722" y="4652715"/>
              <a:ext cx="6428100" cy="789600"/>
            </a:xfrm>
            <a:prstGeom prst="rect">
              <a:avLst/>
            </a:prstGeom>
            <a:noFill/>
            <a:ln>
              <a:noFill/>
            </a:ln>
          </p:spPr>
          <p:txBody>
            <a:bodyPr spcFirstLastPara="1" wrap="square" lIns="62850" tIns="62850" rIns="62850" bIns="628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 </a:t>
              </a:r>
              <a:r>
                <a:rPr lang="en" sz="1700" b="0" i="0" u="none" strike="noStrike" cap="none">
                  <a:solidFill>
                    <a:schemeClr val="lt1"/>
                  </a:solidFill>
                  <a:latin typeface="Calibri"/>
                  <a:ea typeface="Calibri"/>
                  <a:cs typeface="Calibri"/>
                  <a:sym typeface="Calibri"/>
                </a:rPr>
                <a:t>Blood glucose increases!</a:t>
              </a:r>
              <a:endParaRPr sz="110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99"/>
        <p:cNvGrpSpPr/>
        <p:nvPr/>
      </p:nvGrpSpPr>
      <p:grpSpPr>
        <a:xfrm>
          <a:off x="0" y="0"/>
          <a:ext cx="0" cy="0"/>
          <a:chOff x="0" y="0"/>
          <a:chExt cx="0" cy="0"/>
        </a:xfrm>
      </p:grpSpPr>
      <p:pic>
        <p:nvPicPr>
          <p:cNvPr id="500" name="Google Shape;500;p41" descr="A picture containing text, map&#10;&#10;Description automatically generated"/>
          <p:cNvPicPr preferRelativeResize="0"/>
          <p:nvPr/>
        </p:nvPicPr>
        <p:blipFill rotWithShape="1">
          <a:blip r:embed="rId3">
            <a:alphaModFix/>
          </a:blip>
          <a:srcRect/>
          <a:stretch/>
        </p:blipFill>
        <p:spPr>
          <a:xfrm>
            <a:off x="2237754" y="482600"/>
            <a:ext cx="4668491" cy="41783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04"/>
        <p:cNvGrpSpPr/>
        <p:nvPr/>
      </p:nvGrpSpPr>
      <p:grpSpPr>
        <a:xfrm>
          <a:off x="0" y="0"/>
          <a:ext cx="0" cy="0"/>
          <a:chOff x="0" y="0"/>
          <a:chExt cx="0" cy="0"/>
        </a:xfrm>
      </p:grpSpPr>
      <p:sp>
        <p:nvSpPr>
          <p:cNvPr id="505" name="Google Shape;505;p42"/>
          <p:cNvSpPr/>
          <p:nvPr/>
        </p:nvSpPr>
        <p:spPr>
          <a:xfrm>
            <a:off x="363072" y="353194"/>
            <a:ext cx="3285757" cy="4419078"/>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6" name="Google Shape;506;p42"/>
          <p:cNvSpPr txBox="1">
            <a:spLocks noGrp="1"/>
          </p:cNvSpPr>
          <p:nvPr>
            <p:ph type="title"/>
          </p:nvPr>
        </p:nvSpPr>
        <p:spPr>
          <a:xfrm>
            <a:off x="647272" y="759003"/>
            <a:ext cx="2562000" cy="3596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3300"/>
              <a:buFont typeface="Calibri"/>
              <a:buNone/>
            </a:pPr>
            <a:r>
              <a:rPr lang="en">
                <a:solidFill>
                  <a:srgbClr val="FFFFFF"/>
                </a:solidFill>
              </a:rPr>
              <a:t>Blood Glucose Concentration</a:t>
            </a:r>
            <a:endParaRPr/>
          </a:p>
        </p:txBody>
      </p:sp>
      <p:grpSp>
        <p:nvGrpSpPr>
          <p:cNvPr id="507" name="Google Shape;507;p42"/>
          <p:cNvGrpSpPr/>
          <p:nvPr/>
        </p:nvGrpSpPr>
        <p:grpSpPr>
          <a:xfrm>
            <a:off x="3895725" y="446703"/>
            <a:ext cx="4885200" cy="4422703"/>
            <a:chOff x="0" y="124672"/>
            <a:chExt cx="6513600" cy="5636171"/>
          </a:xfrm>
        </p:grpSpPr>
        <p:sp>
          <p:nvSpPr>
            <p:cNvPr id="508" name="Google Shape;508;p42"/>
            <p:cNvSpPr/>
            <p:nvPr/>
          </p:nvSpPr>
          <p:spPr>
            <a:xfrm>
              <a:off x="0" y="124672"/>
              <a:ext cx="6513600" cy="7152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9" name="Google Shape;509;p42"/>
            <p:cNvSpPr txBox="1"/>
            <p:nvPr/>
          </p:nvSpPr>
          <p:spPr>
            <a:xfrm>
              <a:off x="34906" y="159578"/>
              <a:ext cx="6443700" cy="645300"/>
            </a:xfrm>
            <a:prstGeom prst="rect">
              <a:avLst/>
            </a:prstGeom>
            <a:noFill/>
            <a:ln>
              <a:noFill/>
            </a:ln>
          </p:spPr>
          <p:txBody>
            <a:bodyPr spcFirstLastPara="1" wrap="square" lIns="51425" tIns="51425" rIns="51425" bIns="51425"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 sz="1400" b="1" i="0" u="none" strike="noStrike" cap="none">
                  <a:solidFill>
                    <a:schemeClr val="lt1"/>
                  </a:solidFill>
                  <a:latin typeface="Calibri"/>
                  <a:ea typeface="Calibri"/>
                  <a:cs typeface="Calibri"/>
                  <a:sym typeface="Calibri"/>
                </a:rPr>
                <a:t>Normal blood glucose concentration:</a:t>
              </a:r>
              <a:r>
                <a:rPr lang="en" sz="1400" b="0" i="0" u="none" strike="noStrike" cap="none">
                  <a:solidFill>
                    <a:schemeClr val="lt1"/>
                  </a:solidFill>
                  <a:latin typeface="Calibri"/>
                  <a:ea typeface="Calibri"/>
                  <a:cs typeface="Calibri"/>
                  <a:sym typeface="Calibri"/>
                </a:rPr>
                <a:t> </a:t>
              </a:r>
              <a:endParaRPr sz="1100"/>
            </a:p>
          </p:txBody>
        </p:sp>
        <p:sp>
          <p:nvSpPr>
            <p:cNvPr id="510" name="Google Shape;510;p42"/>
            <p:cNvSpPr/>
            <p:nvPr/>
          </p:nvSpPr>
          <p:spPr>
            <a:xfrm>
              <a:off x="0" y="839725"/>
              <a:ext cx="6513600" cy="484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1" name="Google Shape;511;p42"/>
            <p:cNvSpPr txBox="1"/>
            <p:nvPr/>
          </p:nvSpPr>
          <p:spPr>
            <a:xfrm>
              <a:off x="0" y="839725"/>
              <a:ext cx="6513600" cy="484500"/>
            </a:xfrm>
            <a:prstGeom prst="rect">
              <a:avLst/>
            </a:prstGeom>
            <a:noFill/>
            <a:ln>
              <a:noFill/>
            </a:ln>
          </p:spPr>
          <p:txBody>
            <a:bodyPr spcFirstLastPara="1" wrap="square" lIns="155100" tIns="17150" rIns="96000" bIns="17150" anchor="t" anchorCtr="0">
              <a:noAutofit/>
            </a:bodyPr>
            <a:lstStyle/>
            <a:p>
              <a:pPr marL="88900" marR="0" lvl="1" indent="-95250" algn="l" rtl="0">
                <a:lnSpc>
                  <a:spcPct val="90000"/>
                </a:lnSpc>
                <a:spcBef>
                  <a:spcPts val="0"/>
                </a:spcBef>
                <a:spcAft>
                  <a:spcPts val="0"/>
                </a:spcAft>
                <a:buClr>
                  <a:schemeClr val="dk1"/>
                </a:buClr>
                <a:buSzPts val="1100"/>
                <a:buFont typeface="Calibri"/>
                <a:buChar char="•"/>
              </a:pPr>
              <a:r>
                <a:rPr lang="en" sz="1100" b="0" i="0" u="none" strike="noStrike" cap="none">
                  <a:solidFill>
                    <a:schemeClr val="dk1"/>
                  </a:solidFill>
                  <a:latin typeface="Calibri"/>
                  <a:ea typeface="Calibri"/>
                  <a:cs typeface="Calibri"/>
                  <a:sym typeface="Calibri"/>
                </a:rPr>
                <a:t>Fasting: 65 to 105 mg/dl</a:t>
              </a:r>
              <a:endParaRPr sz="1100"/>
            </a:p>
            <a:p>
              <a:pPr marL="88900" marR="0" lvl="1" indent="-95250" algn="l" rtl="0">
                <a:lnSpc>
                  <a:spcPct val="90000"/>
                </a:lnSpc>
                <a:spcBef>
                  <a:spcPts val="200"/>
                </a:spcBef>
                <a:spcAft>
                  <a:spcPts val="0"/>
                </a:spcAft>
                <a:buClr>
                  <a:schemeClr val="dk1"/>
                </a:buClr>
                <a:buSzPts val="1100"/>
                <a:buFont typeface="Calibri"/>
                <a:buChar char="•"/>
              </a:pPr>
              <a:r>
                <a:rPr lang="en" sz="1100" b="0" i="0" u="none" strike="noStrike" cap="none">
                  <a:solidFill>
                    <a:schemeClr val="dk1"/>
                  </a:solidFill>
                  <a:latin typeface="Calibri"/>
                  <a:ea typeface="Calibri"/>
                  <a:cs typeface="Calibri"/>
                  <a:sym typeface="Calibri"/>
                </a:rPr>
                <a:t>Post-meal: 140 and 150 mg/dl</a:t>
              </a:r>
              <a:endParaRPr sz="1100"/>
            </a:p>
          </p:txBody>
        </p:sp>
        <p:sp>
          <p:nvSpPr>
            <p:cNvPr id="512" name="Google Shape;512;p42"/>
            <p:cNvSpPr/>
            <p:nvPr/>
          </p:nvSpPr>
          <p:spPr>
            <a:xfrm>
              <a:off x="0" y="1324105"/>
              <a:ext cx="6513600" cy="715200"/>
            </a:xfrm>
            <a:prstGeom prst="roundRect">
              <a:avLst>
                <a:gd name="adj" fmla="val 16667"/>
              </a:avLst>
            </a:prstGeom>
            <a:solidFill>
              <a:srgbClr val="D07A5B"/>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3" name="Google Shape;513;p42"/>
            <p:cNvSpPr txBox="1"/>
            <p:nvPr/>
          </p:nvSpPr>
          <p:spPr>
            <a:xfrm>
              <a:off x="34906" y="1359011"/>
              <a:ext cx="6443700" cy="645300"/>
            </a:xfrm>
            <a:prstGeom prst="rect">
              <a:avLst/>
            </a:prstGeom>
            <a:noFill/>
            <a:ln>
              <a:noFill/>
            </a:ln>
          </p:spPr>
          <p:txBody>
            <a:bodyPr spcFirstLastPara="1" wrap="square" lIns="51425" tIns="51425" rIns="51425" bIns="51425"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 sz="1400" b="1" i="0" u="none" strike="noStrike" cap="none">
                  <a:solidFill>
                    <a:schemeClr val="lt1"/>
                  </a:solidFill>
                  <a:latin typeface="Calibri"/>
                  <a:ea typeface="Calibri"/>
                  <a:cs typeface="Calibri"/>
                  <a:sym typeface="Calibri"/>
                </a:rPr>
                <a:t>Hypoglycemia</a:t>
              </a:r>
              <a:r>
                <a:rPr lang="en" sz="1400" b="0" i="0" u="none" strike="noStrike" cap="none">
                  <a:solidFill>
                    <a:schemeClr val="lt1"/>
                  </a:solidFill>
                  <a:latin typeface="Calibri"/>
                  <a:ea typeface="Calibri"/>
                  <a:cs typeface="Calibri"/>
                  <a:sym typeface="Calibri"/>
                </a:rPr>
                <a:t> - Blood glucose levels are too low </a:t>
              </a:r>
              <a:endParaRPr sz="1100"/>
            </a:p>
          </p:txBody>
        </p:sp>
        <p:sp>
          <p:nvSpPr>
            <p:cNvPr id="514" name="Google Shape;514;p42"/>
            <p:cNvSpPr/>
            <p:nvPr/>
          </p:nvSpPr>
          <p:spPr>
            <a:xfrm>
              <a:off x="0" y="2039157"/>
              <a:ext cx="6513600" cy="931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5" name="Google Shape;515;p42"/>
            <p:cNvSpPr txBox="1"/>
            <p:nvPr/>
          </p:nvSpPr>
          <p:spPr>
            <a:xfrm>
              <a:off x="0" y="2039157"/>
              <a:ext cx="6513600" cy="931500"/>
            </a:xfrm>
            <a:prstGeom prst="rect">
              <a:avLst/>
            </a:prstGeom>
            <a:noFill/>
            <a:ln>
              <a:noFill/>
            </a:ln>
          </p:spPr>
          <p:txBody>
            <a:bodyPr spcFirstLastPara="1" wrap="square" lIns="155100" tIns="17150" rIns="96000" bIns="17150" anchor="t" anchorCtr="0">
              <a:noAutofit/>
            </a:bodyPr>
            <a:lstStyle/>
            <a:p>
              <a:pPr marL="88900" marR="0" lvl="1" indent="-95250" algn="l" rtl="0">
                <a:lnSpc>
                  <a:spcPct val="90000"/>
                </a:lnSpc>
                <a:spcBef>
                  <a:spcPts val="20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Brain damage</a:t>
              </a:r>
              <a:endParaRPr sz="1100">
                <a:solidFill>
                  <a:schemeClr val="dk1"/>
                </a:solidFill>
                <a:latin typeface="Calibri"/>
                <a:ea typeface="Calibri"/>
                <a:cs typeface="Calibri"/>
                <a:sym typeface="Calibri"/>
              </a:endParaRPr>
            </a:p>
            <a:p>
              <a:pPr marL="88900" marR="0" lvl="1" indent="-95250" algn="l" rtl="0">
                <a:lnSpc>
                  <a:spcPct val="90000"/>
                </a:lnSpc>
                <a:spcBef>
                  <a:spcPts val="200"/>
                </a:spcBef>
                <a:spcAft>
                  <a:spcPts val="0"/>
                </a:spcAft>
                <a:buClr>
                  <a:schemeClr val="dk1"/>
                </a:buClr>
                <a:buSzPts val="1100"/>
                <a:buFont typeface="Calibri"/>
                <a:buChar char="•"/>
              </a:pPr>
              <a:r>
                <a:rPr lang="en" sz="1100" b="0" i="0" u="none" strike="noStrike" cap="none">
                  <a:solidFill>
                    <a:schemeClr val="dk1"/>
                  </a:solidFill>
                  <a:latin typeface="Calibri"/>
                  <a:ea typeface="Calibri"/>
                  <a:cs typeface="Calibri"/>
                  <a:sym typeface="Calibri"/>
                </a:rPr>
                <a:t>Weakness, dizziness, personality changes, coma, and death </a:t>
              </a:r>
              <a:endParaRPr sz="1100"/>
            </a:p>
            <a:p>
              <a:pPr marL="88900" marR="0" lvl="1" indent="-95250" algn="l" rtl="0">
                <a:lnSpc>
                  <a:spcPct val="90000"/>
                </a:lnSpc>
                <a:spcBef>
                  <a:spcPts val="200"/>
                </a:spcBef>
                <a:spcAft>
                  <a:spcPts val="0"/>
                </a:spcAft>
                <a:buClr>
                  <a:schemeClr val="dk1"/>
                </a:buClr>
                <a:buSzPts val="1100"/>
                <a:buFont typeface="Calibri"/>
                <a:buChar char="•"/>
              </a:pPr>
              <a:r>
                <a:rPr lang="en" sz="1100" b="1" i="0" u="none" strike="noStrike" cap="none">
                  <a:solidFill>
                    <a:schemeClr val="dk1"/>
                  </a:solidFill>
                  <a:latin typeface="Calibri"/>
                  <a:ea typeface="Calibri"/>
                  <a:cs typeface="Calibri"/>
                  <a:sym typeface="Calibri"/>
                </a:rPr>
                <a:t>Reactive hypoglycemia: </a:t>
              </a:r>
              <a:r>
                <a:rPr lang="en" sz="1100" b="0" i="0" u="none" strike="noStrike" cap="none">
                  <a:solidFill>
                    <a:schemeClr val="dk1"/>
                  </a:solidFill>
                  <a:latin typeface="Calibri"/>
                  <a:ea typeface="Calibri"/>
                  <a:cs typeface="Calibri"/>
                  <a:sym typeface="Calibri"/>
                </a:rPr>
                <a:t>Exaggerated response of the beta cells to a rise in blood glucose. Occurs in type 2 diabetes.</a:t>
              </a:r>
              <a:endParaRPr sz="1100"/>
            </a:p>
          </p:txBody>
        </p:sp>
        <p:sp>
          <p:nvSpPr>
            <p:cNvPr id="516" name="Google Shape;516;p42"/>
            <p:cNvSpPr/>
            <p:nvPr/>
          </p:nvSpPr>
          <p:spPr>
            <a:xfrm>
              <a:off x="0" y="2970657"/>
              <a:ext cx="6513600" cy="715200"/>
            </a:xfrm>
            <a:prstGeom prst="roundRect">
              <a:avLst>
                <a:gd name="adj" fmla="val 16667"/>
              </a:avLst>
            </a:prstGeom>
            <a:solidFill>
              <a:srgbClr val="B8888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7" name="Google Shape;517;p42"/>
            <p:cNvSpPr txBox="1"/>
            <p:nvPr/>
          </p:nvSpPr>
          <p:spPr>
            <a:xfrm>
              <a:off x="34906" y="3005563"/>
              <a:ext cx="6443700" cy="645300"/>
            </a:xfrm>
            <a:prstGeom prst="rect">
              <a:avLst/>
            </a:prstGeom>
            <a:noFill/>
            <a:ln>
              <a:noFill/>
            </a:ln>
          </p:spPr>
          <p:txBody>
            <a:bodyPr spcFirstLastPara="1" wrap="square" lIns="51425" tIns="51425" rIns="51425" bIns="51425"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 sz="1400" b="1" i="0" u="none" strike="noStrike" cap="none">
                  <a:solidFill>
                    <a:schemeClr val="lt1"/>
                  </a:solidFill>
                  <a:latin typeface="Calibri"/>
                  <a:ea typeface="Calibri"/>
                  <a:cs typeface="Calibri"/>
                  <a:sym typeface="Calibri"/>
                </a:rPr>
                <a:t>Hyperglycemia</a:t>
              </a:r>
              <a:r>
                <a:rPr lang="en" sz="1400" b="0" i="0" u="none" strike="noStrike" cap="none">
                  <a:solidFill>
                    <a:schemeClr val="lt1"/>
                  </a:solidFill>
                  <a:latin typeface="Calibri"/>
                  <a:ea typeface="Calibri"/>
                  <a:cs typeface="Calibri"/>
                  <a:sym typeface="Calibri"/>
                </a:rPr>
                <a:t> - Blood glucose levels are too high</a:t>
              </a:r>
              <a:endParaRPr sz="1100"/>
            </a:p>
          </p:txBody>
        </p:sp>
        <p:sp>
          <p:nvSpPr>
            <p:cNvPr id="518" name="Google Shape;518;p42"/>
            <p:cNvSpPr/>
            <p:nvPr/>
          </p:nvSpPr>
          <p:spPr>
            <a:xfrm>
              <a:off x="0" y="3685710"/>
              <a:ext cx="6513600" cy="484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9" name="Google Shape;519;p42"/>
            <p:cNvSpPr txBox="1"/>
            <p:nvPr/>
          </p:nvSpPr>
          <p:spPr>
            <a:xfrm>
              <a:off x="0" y="3685710"/>
              <a:ext cx="6513600" cy="484500"/>
            </a:xfrm>
            <a:prstGeom prst="rect">
              <a:avLst/>
            </a:prstGeom>
            <a:noFill/>
            <a:ln>
              <a:noFill/>
            </a:ln>
          </p:spPr>
          <p:txBody>
            <a:bodyPr spcFirstLastPara="1" wrap="square" lIns="155100" tIns="17150" rIns="96000" bIns="17150" anchor="t" anchorCtr="0">
              <a:noAutofit/>
            </a:bodyPr>
            <a:lstStyle/>
            <a:p>
              <a:pPr marL="88900" lvl="1" indent="-95250" algn="l" rtl="0">
                <a:lnSpc>
                  <a:spcPct val="90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Tissue damage, nerve damage, eye problems, legs and feet</a:t>
              </a:r>
              <a:endParaRPr sz="1100"/>
            </a:p>
            <a:p>
              <a:pPr marL="88900" marR="0" lvl="1" indent="-95250" algn="l" rtl="0">
                <a:lnSpc>
                  <a:spcPct val="90000"/>
                </a:lnSpc>
                <a:spcBef>
                  <a:spcPts val="200"/>
                </a:spcBef>
                <a:spcAft>
                  <a:spcPts val="0"/>
                </a:spcAft>
                <a:buClr>
                  <a:schemeClr val="dk1"/>
                </a:buClr>
                <a:buSzPts val="1100"/>
                <a:buFont typeface="Calibri"/>
                <a:buChar char="•"/>
              </a:pPr>
              <a:r>
                <a:rPr lang="en" sz="1100" b="0" i="0" u="none" strike="noStrike" cap="none">
                  <a:solidFill>
                    <a:schemeClr val="dk1"/>
                  </a:solidFill>
                  <a:latin typeface="Calibri"/>
                  <a:ea typeface="Calibri"/>
                  <a:cs typeface="Calibri"/>
                  <a:sym typeface="Calibri"/>
                </a:rPr>
                <a:t>Fatigue. </a:t>
              </a:r>
              <a:r>
                <a:rPr lang="en" sz="1100">
                  <a:solidFill>
                    <a:schemeClr val="dk1"/>
                  </a:solidFill>
                  <a:latin typeface="Calibri"/>
                  <a:ea typeface="Calibri"/>
                  <a:cs typeface="Calibri"/>
                  <a:sym typeface="Calibri"/>
                </a:rPr>
                <a:t>H</a:t>
              </a:r>
              <a:r>
                <a:rPr lang="en" sz="1100" b="0" i="0" u="none" strike="noStrike" cap="none">
                  <a:solidFill>
                    <a:schemeClr val="dk1"/>
                  </a:solidFill>
                  <a:latin typeface="Calibri"/>
                  <a:ea typeface="Calibri"/>
                  <a:cs typeface="Calibri"/>
                  <a:sym typeface="Calibri"/>
                </a:rPr>
                <a:t>unger, blurry</a:t>
              </a:r>
              <a:r>
                <a:rPr lang="en" sz="1100">
                  <a:solidFill>
                    <a:schemeClr val="dk1"/>
                  </a:solidFill>
                  <a:latin typeface="Calibri"/>
                  <a:ea typeface="Calibri"/>
                  <a:cs typeface="Calibri"/>
                  <a:sym typeface="Calibri"/>
                </a:rPr>
                <a:t> vision, frequent urination, dry skin</a:t>
              </a:r>
              <a:endParaRPr sz="1100"/>
            </a:p>
          </p:txBody>
        </p:sp>
        <p:sp>
          <p:nvSpPr>
            <p:cNvPr id="520" name="Google Shape;520;p42"/>
            <p:cNvSpPr/>
            <p:nvPr/>
          </p:nvSpPr>
          <p:spPr>
            <a:xfrm>
              <a:off x="0" y="4885143"/>
              <a:ext cx="6513600" cy="875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1" name="Google Shape;521;p42"/>
            <p:cNvSpPr txBox="1"/>
            <p:nvPr/>
          </p:nvSpPr>
          <p:spPr>
            <a:xfrm>
              <a:off x="0" y="4885143"/>
              <a:ext cx="6513600" cy="875700"/>
            </a:xfrm>
            <a:prstGeom prst="rect">
              <a:avLst/>
            </a:prstGeom>
            <a:noFill/>
            <a:ln>
              <a:noFill/>
            </a:ln>
          </p:spPr>
          <p:txBody>
            <a:bodyPr spcFirstLastPara="1" wrap="square" lIns="155100" tIns="17150" rIns="96000" bIns="17150" anchor="t" anchorCtr="0">
              <a:noAutofit/>
            </a:bodyPr>
            <a:lstStyle/>
            <a:p>
              <a:pPr marL="685800" marR="0" lvl="0" indent="0" algn="l" rtl="0">
                <a:lnSpc>
                  <a:spcPct val="90000"/>
                </a:lnSpc>
                <a:spcBef>
                  <a:spcPts val="0"/>
                </a:spcBef>
                <a:spcAft>
                  <a:spcPts val="0"/>
                </a:spcAft>
                <a:buNone/>
              </a:pPr>
              <a:endParaRPr sz="11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1303800" y="312850"/>
            <a:ext cx="70305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Disaccharides + </a:t>
            </a:r>
            <a:endParaRPr>
              <a:solidFill>
                <a:schemeClr val="accent3"/>
              </a:solidFill>
            </a:endParaRPr>
          </a:p>
          <a:p>
            <a:pPr marL="0" lvl="0" indent="0" algn="l" rtl="0">
              <a:spcBef>
                <a:spcPts val="0"/>
              </a:spcBef>
              <a:spcAft>
                <a:spcPts val="0"/>
              </a:spcAft>
              <a:buNone/>
            </a:pPr>
            <a:r>
              <a:rPr lang="en">
                <a:solidFill>
                  <a:schemeClr val="accent3"/>
                </a:solidFill>
              </a:rPr>
              <a:t>                 Monosaccharides</a:t>
            </a:r>
            <a:endParaRPr>
              <a:solidFill>
                <a:schemeClr val="accent3"/>
              </a:solidFill>
            </a:endParaRPr>
          </a:p>
        </p:txBody>
      </p:sp>
      <p:sp>
        <p:nvSpPr>
          <p:cNvPr id="298" name="Google Shape;298;p16"/>
          <p:cNvSpPr txBox="1">
            <a:spLocks noGrp="1"/>
          </p:cNvSpPr>
          <p:nvPr>
            <p:ph type="body" idx="1"/>
          </p:nvPr>
        </p:nvSpPr>
        <p:spPr>
          <a:xfrm>
            <a:off x="190525" y="1473525"/>
            <a:ext cx="7030500" cy="3608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Char char="-"/>
            </a:pPr>
            <a:r>
              <a:rPr lang="en" sz="1400" b="1">
                <a:solidFill>
                  <a:srgbClr val="000000"/>
                </a:solidFill>
              </a:rPr>
              <a:t>Lactose</a:t>
            </a:r>
            <a:endParaRPr sz="1400" b="1">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Glucose + galactose</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b="1">
                <a:solidFill>
                  <a:srgbClr val="000000"/>
                </a:solidFill>
              </a:rPr>
              <a:t>Maltose</a:t>
            </a:r>
            <a:endParaRPr sz="1400" b="1">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Glucose + glucose</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b="1">
                <a:solidFill>
                  <a:srgbClr val="000000"/>
                </a:solidFill>
              </a:rPr>
              <a:t>Sucrose</a:t>
            </a:r>
            <a:endParaRPr sz="1400" b="1">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Glucose + fructose</a:t>
            </a:r>
            <a:endParaRPr sz="1400">
              <a:solidFill>
                <a:srgbClr val="000000"/>
              </a:solidFill>
            </a:endParaRPr>
          </a:p>
          <a:p>
            <a:pPr marL="457200" lvl="0" indent="0" algn="l" rtl="0">
              <a:lnSpc>
                <a:spcPct val="100000"/>
              </a:lnSpc>
              <a:spcBef>
                <a:spcPts val="0"/>
              </a:spcBef>
              <a:spcAft>
                <a:spcPts val="0"/>
              </a:spcAft>
              <a:buNone/>
            </a:pPr>
            <a:endParaRPr sz="1400">
              <a:solidFill>
                <a:srgbClr val="000000"/>
              </a:solidFill>
            </a:endParaRPr>
          </a:p>
          <a:p>
            <a:pPr marL="457200" lvl="0" indent="0" algn="l" rtl="0">
              <a:lnSpc>
                <a:spcPct val="100000"/>
              </a:lnSpc>
              <a:spcBef>
                <a:spcPts val="0"/>
              </a:spcBef>
              <a:spcAft>
                <a:spcPts val="0"/>
              </a:spcAft>
              <a:buNone/>
            </a:pP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Carbohydrates are ultimately broken down into </a:t>
            </a:r>
            <a:r>
              <a:rPr lang="en" sz="1400" b="1">
                <a:solidFill>
                  <a:srgbClr val="000000"/>
                </a:solidFill>
              </a:rPr>
              <a:t>3</a:t>
            </a:r>
            <a:r>
              <a:rPr lang="en" sz="1400">
                <a:solidFill>
                  <a:srgbClr val="000000"/>
                </a:solidFill>
              </a:rPr>
              <a:t> monosaccharides:</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Fructose</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Glucose</a:t>
            </a:r>
            <a:endParaRPr sz="1400">
              <a:solidFill>
                <a:srgbClr val="000000"/>
              </a:solidFill>
            </a:endParaRPr>
          </a:p>
          <a:p>
            <a:pPr marL="914400" lvl="1" indent="-317500" algn="l" rtl="0">
              <a:lnSpc>
                <a:spcPct val="100000"/>
              </a:lnSpc>
              <a:spcBef>
                <a:spcPts val="0"/>
              </a:spcBef>
              <a:spcAft>
                <a:spcPts val="0"/>
              </a:spcAft>
              <a:buClr>
                <a:srgbClr val="000000"/>
              </a:buClr>
              <a:buSzPts val="1400"/>
              <a:buChar char="-"/>
            </a:pPr>
            <a:r>
              <a:rPr lang="en" sz="1400">
                <a:solidFill>
                  <a:srgbClr val="000000"/>
                </a:solidFill>
              </a:rPr>
              <a:t>Galactose </a:t>
            </a:r>
            <a:endParaRPr sz="1400">
              <a:solidFill>
                <a:srgbClr val="000000"/>
              </a:solidFill>
            </a:endParaRPr>
          </a:p>
          <a:p>
            <a:pPr marL="0" lvl="0" indent="0" algn="l" rtl="0">
              <a:spcBef>
                <a:spcPts val="0"/>
              </a:spcBef>
              <a:spcAft>
                <a:spcPts val="1600"/>
              </a:spcAft>
              <a:buNone/>
            </a:pPr>
            <a:endParaRPr sz="1400"/>
          </a:p>
        </p:txBody>
      </p:sp>
      <p:pic>
        <p:nvPicPr>
          <p:cNvPr id="299" name="Google Shape;299;p16"/>
          <p:cNvPicPr preferRelativeResize="0"/>
          <p:nvPr/>
        </p:nvPicPr>
        <p:blipFill>
          <a:blip r:embed="rId3">
            <a:alphaModFix/>
          </a:blip>
          <a:stretch>
            <a:fillRect/>
          </a:stretch>
        </p:blipFill>
        <p:spPr>
          <a:xfrm>
            <a:off x="6112125" y="236650"/>
            <a:ext cx="3031875" cy="1758475"/>
          </a:xfrm>
          <a:prstGeom prst="rect">
            <a:avLst/>
          </a:prstGeom>
          <a:noFill/>
          <a:ln>
            <a:noFill/>
          </a:ln>
        </p:spPr>
      </p:pic>
      <p:pic>
        <p:nvPicPr>
          <p:cNvPr id="300" name="Google Shape;300;p16"/>
          <p:cNvPicPr preferRelativeResize="0"/>
          <p:nvPr/>
        </p:nvPicPr>
        <p:blipFill>
          <a:blip r:embed="rId4">
            <a:alphaModFix/>
          </a:blip>
          <a:stretch>
            <a:fillRect/>
          </a:stretch>
        </p:blipFill>
        <p:spPr>
          <a:xfrm>
            <a:off x="6194222" y="2163397"/>
            <a:ext cx="2809500" cy="1530375"/>
          </a:xfrm>
          <a:prstGeom prst="rect">
            <a:avLst/>
          </a:prstGeom>
          <a:noFill/>
          <a:ln>
            <a:noFill/>
          </a:ln>
        </p:spPr>
      </p:pic>
      <p:pic>
        <p:nvPicPr>
          <p:cNvPr id="301" name="Google Shape;301;p16"/>
          <p:cNvPicPr preferRelativeResize="0"/>
          <p:nvPr/>
        </p:nvPicPr>
        <p:blipFill rotWithShape="1">
          <a:blip r:embed="rId5">
            <a:alphaModFix/>
          </a:blip>
          <a:srcRect l="13505" t="9466" r="5378" b="7710"/>
          <a:stretch/>
        </p:blipFill>
        <p:spPr>
          <a:xfrm>
            <a:off x="6354257" y="3613125"/>
            <a:ext cx="2821542" cy="1530375"/>
          </a:xfrm>
          <a:prstGeom prst="rect">
            <a:avLst/>
          </a:prstGeom>
          <a:noFill/>
          <a:ln>
            <a:noFill/>
          </a:ln>
        </p:spPr>
      </p:pic>
      <p:sp>
        <p:nvSpPr>
          <p:cNvPr id="302" name="Google Shape;302;p16"/>
          <p:cNvSpPr txBox="1"/>
          <p:nvPr/>
        </p:nvSpPr>
        <p:spPr>
          <a:xfrm>
            <a:off x="7072500" y="1709800"/>
            <a:ext cx="829200" cy="3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Lactose</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25"/>
        <p:cNvGrpSpPr/>
        <p:nvPr/>
      </p:nvGrpSpPr>
      <p:grpSpPr>
        <a:xfrm>
          <a:off x="0" y="0"/>
          <a:ext cx="0" cy="0"/>
          <a:chOff x="0" y="0"/>
          <a:chExt cx="0" cy="0"/>
        </a:xfrm>
      </p:grpSpPr>
      <p:sp>
        <p:nvSpPr>
          <p:cNvPr id="526" name="Google Shape;526;p43"/>
          <p:cNvSpPr txBox="1">
            <a:spLocks noGrp="1"/>
          </p:cNvSpPr>
          <p:nvPr>
            <p:ph type="title"/>
          </p:nvPr>
        </p:nvSpPr>
        <p:spPr>
          <a:xfrm>
            <a:off x="720075" y="492426"/>
            <a:ext cx="7941300" cy="7968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alibri"/>
              <a:buNone/>
            </a:pPr>
            <a:r>
              <a:rPr lang="en"/>
              <a:t>Development of Diabetes Mellitus</a:t>
            </a:r>
            <a:endParaRPr/>
          </a:p>
        </p:txBody>
      </p:sp>
      <p:cxnSp>
        <p:nvCxnSpPr>
          <p:cNvPr id="527" name="Google Shape;527;p43"/>
          <p:cNvCxnSpPr/>
          <p:nvPr/>
        </p:nvCxnSpPr>
        <p:spPr>
          <a:xfrm>
            <a:off x="785718" y="1393978"/>
            <a:ext cx="7593900" cy="0"/>
          </a:xfrm>
          <a:prstGeom prst="straightConnector1">
            <a:avLst/>
          </a:prstGeom>
          <a:noFill/>
          <a:ln w="15875" cap="flat" cmpd="sng">
            <a:solidFill>
              <a:srgbClr val="595959"/>
            </a:solidFill>
            <a:prstDash val="solid"/>
            <a:miter lim="800000"/>
            <a:headEnd type="none" w="sm" len="sm"/>
            <a:tailEnd type="none" w="sm" len="sm"/>
          </a:ln>
        </p:spPr>
      </p:cxnSp>
      <p:pic>
        <p:nvPicPr>
          <p:cNvPr id="528" name="Google Shape;528;p43"/>
          <p:cNvPicPr preferRelativeResize="0"/>
          <p:nvPr/>
        </p:nvPicPr>
        <p:blipFill rotWithShape="1">
          <a:blip r:embed="rId3">
            <a:alphaModFix/>
          </a:blip>
          <a:srcRect/>
          <a:stretch/>
        </p:blipFill>
        <p:spPr>
          <a:xfrm>
            <a:off x="785725" y="1753675"/>
            <a:ext cx="2515650" cy="2492775"/>
          </a:xfrm>
          <a:prstGeom prst="rect">
            <a:avLst/>
          </a:prstGeom>
          <a:noFill/>
          <a:ln>
            <a:noFill/>
          </a:ln>
        </p:spPr>
      </p:pic>
      <p:sp>
        <p:nvSpPr>
          <p:cNvPr id="529" name="Google Shape;529;p43"/>
          <p:cNvSpPr txBox="1">
            <a:spLocks noGrp="1"/>
          </p:cNvSpPr>
          <p:nvPr>
            <p:ph type="body" idx="1"/>
          </p:nvPr>
        </p:nvSpPr>
        <p:spPr>
          <a:xfrm>
            <a:off x="3716525" y="1641950"/>
            <a:ext cx="4711800" cy="27816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1500"/>
              <a:buChar char="●"/>
            </a:pPr>
            <a:r>
              <a:rPr lang="en" sz="1500"/>
              <a:t>Chronic hyperglycemia → diabetes mellitus </a:t>
            </a:r>
            <a:endParaRPr/>
          </a:p>
          <a:p>
            <a:pPr marL="177800" lvl="0" indent="-171450" algn="l" rtl="0">
              <a:lnSpc>
                <a:spcPct val="90000"/>
              </a:lnSpc>
              <a:spcBef>
                <a:spcPts val="800"/>
              </a:spcBef>
              <a:spcAft>
                <a:spcPts val="0"/>
              </a:spcAft>
              <a:buClr>
                <a:schemeClr val="dk1"/>
              </a:buClr>
              <a:buSzPts val="1500"/>
              <a:buChar char="●"/>
            </a:pPr>
            <a:r>
              <a:rPr lang="en" sz="1500" b="1"/>
              <a:t>Diabetes mellitus</a:t>
            </a:r>
            <a:r>
              <a:rPr lang="en" sz="1500"/>
              <a:t>: Insufficient insulin or resistance to insulin</a:t>
            </a:r>
            <a:endParaRPr/>
          </a:p>
          <a:p>
            <a:pPr marL="520700" lvl="1" indent="-171450" algn="l" rtl="0">
              <a:lnSpc>
                <a:spcPct val="90000"/>
              </a:lnSpc>
              <a:spcBef>
                <a:spcPts val="400"/>
              </a:spcBef>
              <a:spcAft>
                <a:spcPts val="0"/>
              </a:spcAft>
              <a:buClr>
                <a:schemeClr val="dk1"/>
              </a:buClr>
              <a:buSzPts val="1500"/>
              <a:buChar char="○"/>
            </a:pPr>
            <a:r>
              <a:rPr lang="en" sz="1500"/>
              <a:t>Glucose regulation falters </a:t>
            </a:r>
            <a:endParaRPr/>
          </a:p>
          <a:p>
            <a:pPr marL="520700" lvl="1" indent="-171450" algn="l" rtl="0">
              <a:lnSpc>
                <a:spcPct val="90000"/>
              </a:lnSpc>
              <a:spcBef>
                <a:spcPts val="400"/>
              </a:spcBef>
              <a:spcAft>
                <a:spcPts val="0"/>
              </a:spcAft>
              <a:buClr>
                <a:schemeClr val="dk1"/>
              </a:buClr>
              <a:buSzPts val="1500"/>
              <a:buChar char="○"/>
            </a:pPr>
            <a:r>
              <a:rPr lang="en" sz="1500"/>
              <a:t>Type 1 or Type 2</a:t>
            </a:r>
            <a:endParaRPr/>
          </a:p>
          <a:p>
            <a:pPr marL="177800" lvl="0" indent="-171450" algn="l" rtl="0">
              <a:lnSpc>
                <a:spcPct val="90000"/>
              </a:lnSpc>
              <a:spcBef>
                <a:spcPts val="800"/>
              </a:spcBef>
              <a:spcAft>
                <a:spcPts val="0"/>
              </a:spcAft>
              <a:buClr>
                <a:schemeClr val="dk1"/>
              </a:buClr>
              <a:buSzPts val="1500"/>
              <a:buChar char="●"/>
            </a:pPr>
            <a:r>
              <a:rPr lang="en" sz="1500"/>
              <a:t>Features:</a:t>
            </a:r>
            <a:endParaRPr/>
          </a:p>
          <a:p>
            <a:pPr marL="520700" lvl="1" indent="-171450" algn="l" rtl="0">
              <a:lnSpc>
                <a:spcPct val="90000"/>
              </a:lnSpc>
              <a:spcBef>
                <a:spcPts val="400"/>
              </a:spcBef>
              <a:spcAft>
                <a:spcPts val="0"/>
              </a:spcAft>
              <a:buClr>
                <a:schemeClr val="dk1"/>
              </a:buClr>
              <a:buSzPts val="1500"/>
              <a:buChar char="○"/>
            </a:pPr>
            <a:r>
              <a:rPr lang="en" sz="1500"/>
              <a:t>Fasting hyperglycemia </a:t>
            </a:r>
            <a:endParaRPr/>
          </a:p>
          <a:p>
            <a:pPr marL="520700" lvl="1" indent="-171450" algn="l" rtl="0">
              <a:lnSpc>
                <a:spcPct val="90000"/>
              </a:lnSpc>
              <a:spcBef>
                <a:spcPts val="400"/>
              </a:spcBef>
              <a:spcAft>
                <a:spcPts val="0"/>
              </a:spcAft>
              <a:buClr>
                <a:schemeClr val="dk1"/>
              </a:buClr>
              <a:buSzPts val="1500"/>
              <a:buChar char="○"/>
            </a:pPr>
            <a:r>
              <a:rPr lang="en" sz="1500"/>
              <a:t>Glucose in the urine</a:t>
            </a:r>
            <a:endParaRPr/>
          </a:p>
          <a:p>
            <a:pPr marL="520700" lvl="1" indent="-171450" algn="l" rtl="0">
              <a:lnSpc>
                <a:spcPct val="90000"/>
              </a:lnSpc>
              <a:spcBef>
                <a:spcPts val="400"/>
              </a:spcBef>
              <a:spcAft>
                <a:spcPts val="1600"/>
              </a:spcAft>
              <a:buClr>
                <a:schemeClr val="dk1"/>
              </a:buClr>
              <a:buSzPts val="1500"/>
              <a:buChar char="○"/>
            </a:pPr>
            <a:r>
              <a:rPr lang="en" sz="1500"/>
              <a:t>Metabolic changes</a:t>
            </a:r>
            <a:endParaRPr sz="1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33"/>
        <p:cNvGrpSpPr/>
        <p:nvPr/>
      </p:nvGrpSpPr>
      <p:grpSpPr>
        <a:xfrm>
          <a:off x="0" y="0"/>
          <a:ext cx="0" cy="0"/>
          <a:chOff x="0" y="0"/>
          <a:chExt cx="0" cy="0"/>
        </a:xfrm>
      </p:grpSpPr>
      <p:sp>
        <p:nvSpPr>
          <p:cNvPr id="534" name="Google Shape;534;p44"/>
          <p:cNvSpPr txBox="1">
            <a:spLocks noGrp="1"/>
          </p:cNvSpPr>
          <p:nvPr>
            <p:ph type="title"/>
          </p:nvPr>
        </p:nvSpPr>
        <p:spPr>
          <a:xfrm>
            <a:off x="486697" y="245475"/>
            <a:ext cx="3708300" cy="1216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Type 1 Diabetes</a:t>
            </a:r>
            <a:endParaRPr/>
          </a:p>
        </p:txBody>
      </p:sp>
      <p:sp>
        <p:nvSpPr>
          <p:cNvPr id="535" name="Google Shape;535;p44"/>
          <p:cNvSpPr txBox="1">
            <a:spLocks noGrp="1"/>
          </p:cNvSpPr>
          <p:nvPr>
            <p:ph type="body" idx="1"/>
          </p:nvPr>
        </p:nvSpPr>
        <p:spPr>
          <a:xfrm>
            <a:off x="486700" y="1330550"/>
            <a:ext cx="3708300" cy="3337500"/>
          </a:xfrm>
          <a:prstGeom prst="rect">
            <a:avLst/>
          </a:prstGeom>
          <a:noFill/>
          <a:ln>
            <a:noFill/>
          </a:ln>
        </p:spPr>
        <p:txBody>
          <a:bodyPr spcFirstLastPara="1" wrap="square" lIns="68575" tIns="34275" rIns="68575" bIns="34275" anchor="t" anchorCtr="0">
            <a:noAutofit/>
          </a:bodyPr>
          <a:lstStyle/>
          <a:p>
            <a:pPr marL="177800" lvl="0" indent="-196850" algn="l" rtl="0">
              <a:lnSpc>
                <a:spcPct val="90000"/>
              </a:lnSpc>
              <a:spcBef>
                <a:spcPts val="0"/>
              </a:spcBef>
              <a:spcAft>
                <a:spcPts val="0"/>
              </a:spcAft>
              <a:buClr>
                <a:schemeClr val="dk1"/>
              </a:buClr>
              <a:buSzPts val="1500"/>
              <a:buChar char="●"/>
            </a:pPr>
            <a:r>
              <a:rPr lang="en" sz="1500"/>
              <a:t>Type 1 - Insulin-Dependent (IDDM) </a:t>
            </a:r>
            <a:endParaRPr sz="1500"/>
          </a:p>
          <a:p>
            <a:pPr marL="177800" lvl="0" indent="-196850" algn="l" rtl="0">
              <a:lnSpc>
                <a:spcPct val="90000"/>
              </a:lnSpc>
              <a:spcBef>
                <a:spcPts val="800"/>
              </a:spcBef>
              <a:spcAft>
                <a:spcPts val="0"/>
              </a:spcAft>
              <a:buClr>
                <a:schemeClr val="dk1"/>
              </a:buClr>
              <a:buSzPts val="1500"/>
              <a:buChar char="●"/>
            </a:pPr>
            <a:r>
              <a:rPr lang="en" sz="1500"/>
              <a:t>5-10% of cases</a:t>
            </a:r>
            <a:endParaRPr sz="1500"/>
          </a:p>
          <a:p>
            <a:pPr marL="177800" lvl="0" indent="-196850" algn="l" rtl="0">
              <a:lnSpc>
                <a:spcPct val="90000"/>
              </a:lnSpc>
              <a:spcBef>
                <a:spcPts val="800"/>
              </a:spcBef>
              <a:spcAft>
                <a:spcPts val="0"/>
              </a:spcAft>
              <a:buClr>
                <a:schemeClr val="dk1"/>
              </a:buClr>
              <a:buSzPts val="1500"/>
              <a:buChar char="●"/>
            </a:pPr>
            <a:r>
              <a:rPr lang="en" sz="1500"/>
              <a:t>Typically childhood onset</a:t>
            </a:r>
            <a:endParaRPr sz="1500"/>
          </a:p>
          <a:p>
            <a:pPr marL="177800" lvl="0" indent="-196850" algn="l" rtl="0">
              <a:lnSpc>
                <a:spcPct val="90000"/>
              </a:lnSpc>
              <a:spcBef>
                <a:spcPts val="800"/>
              </a:spcBef>
              <a:spcAft>
                <a:spcPts val="0"/>
              </a:spcAft>
              <a:buClr>
                <a:schemeClr val="dk1"/>
              </a:buClr>
              <a:buSzPts val="1500"/>
              <a:buChar char="●"/>
            </a:pPr>
            <a:r>
              <a:rPr lang="en" sz="1500" b="1"/>
              <a:t>Cause</a:t>
            </a:r>
            <a:r>
              <a:rPr lang="en" sz="1500"/>
              <a:t>: Destruction of beta cells in pancreas, leading to inability to produce adequate insulin and reduce blood sugar. Abnormally high secretion of glucagon from the alpha cells. </a:t>
            </a:r>
            <a:endParaRPr sz="1500"/>
          </a:p>
          <a:p>
            <a:pPr marL="177800" lvl="0" indent="-196850" algn="l" rtl="0">
              <a:lnSpc>
                <a:spcPct val="90000"/>
              </a:lnSpc>
              <a:spcBef>
                <a:spcPts val="800"/>
              </a:spcBef>
              <a:spcAft>
                <a:spcPts val="0"/>
              </a:spcAft>
              <a:buClr>
                <a:schemeClr val="dk1"/>
              </a:buClr>
              <a:buSzPts val="1500"/>
              <a:buChar char="●"/>
            </a:pPr>
            <a:r>
              <a:rPr lang="en" sz="1500" b="1"/>
              <a:t>Treatment</a:t>
            </a:r>
            <a:r>
              <a:rPr lang="en" sz="1500"/>
              <a:t>: Insulin injections, diet monitoring. </a:t>
            </a:r>
            <a:endParaRPr sz="1500"/>
          </a:p>
        </p:txBody>
      </p:sp>
      <p:sp>
        <p:nvSpPr>
          <p:cNvPr id="536" name="Google Shape;536;p44"/>
          <p:cNvSpPr/>
          <p:nvPr/>
        </p:nvSpPr>
        <p:spPr>
          <a:xfrm>
            <a:off x="4569713" y="0"/>
            <a:ext cx="4574400" cy="5143500"/>
          </a:xfrm>
          <a:prstGeom prst="rect">
            <a:avLst/>
          </a:prstGeom>
          <a:solidFill>
            <a:srgbClr val="C8CAC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7" name="Google Shape;537;p44"/>
          <p:cNvSpPr/>
          <p:nvPr/>
        </p:nvSpPr>
        <p:spPr>
          <a:xfrm>
            <a:off x="4933187" y="363474"/>
            <a:ext cx="3847800" cy="43044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8" name="Google Shape;538;p44" descr="A close up of a mans face&#10;&#10;Description automatically generated"/>
          <p:cNvPicPr preferRelativeResize="0"/>
          <p:nvPr/>
        </p:nvPicPr>
        <p:blipFill rotWithShape="1">
          <a:blip r:embed="rId3">
            <a:alphaModFix/>
          </a:blip>
          <a:srcRect r="2085"/>
          <a:stretch/>
        </p:blipFill>
        <p:spPr>
          <a:xfrm>
            <a:off x="5295517" y="920970"/>
            <a:ext cx="3122993" cy="318939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42"/>
        <p:cNvGrpSpPr/>
        <p:nvPr/>
      </p:nvGrpSpPr>
      <p:grpSpPr>
        <a:xfrm>
          <a:off x="0" y="0"/>
          <a:ext cx="0" cy="0"/>
          <a:chOff x="0" y="0"/>
          <a:chExt cx="0" cy="0"/>
        </a:xfrm>
      </p:grpSpPr>
      <p:sp>
        <p:nvSpPr>
          <p:cNvPr id="543" name="Google Shape;543;p45"/>
          <p:cNvSpPr txBox="1">
            <a:spLocks noGrp="1"/>
          </p:cNvSpPr>
          <p:nvPr>
            <p:ph type="title"/>
          </p:nvPr>
        </p:nvSpPr>
        <p:spPr>
          <a:xfrm>
            <a:off x="486700" y="261950"/>
            <a:ext cx="3708300" cy="95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a:t>Type 2 Diabetes</a:t>
            </a:r>
            <a:endParaRPr/>
          </a:p>
        </p:txBody>
      </p:sp>
      <p:sp>
        <p:nvSpPr>
          <p:cNvPr id="544" name="Google Shape;544;p45"/>
          <p:cNvSpPr txBox="1">
            <a:spLocks noGrp="1"/>
          </p:cNvSpPr>
          <p:nvPr>
            <p:ph type="body" idx="1"/>
          </p:nvPr>
        </p:nvSpPr>
        <p:spPr>
          <a:xfrm>
            <a:off x="486700" y="1217450"/>
            <a:ext cx="3708300" cy="34506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1500"/>
              <a:buChar char="●"/>
            </a:pPr>
            <a:r>
              <a:rPr lang="en" sz="1500"/>
              <a:t>Type 2 - Non-Insulin Dependent (NIDDM) </a:t>
            </a:r>
            <a:endParaRPr/>
          </a:p>
          <a:p>
            <a:pPr marL="177800" lvl="0" indent="-171450" algn="l" rtl="0">
              <a:lnSpc>
                <a:spcPct val="90000"/>
              </a:lnSpc>
              <a:spcBef>
                <a:spcPts val="800"/>
              </a:spcBef>
              <a:spcAft>
                <a:spcPts val="0"/>
              </a:spcAft>
              <a:buClr>
                <a:schemeClr val="dk1"/>
              </a:buClr>
              <a:buSzPts val="1500"/>
              <a:buChar char="●"/>
            </a:pPr>
            <a:r>
              <a:rPr lang="en" sz="1500"/>
              <a:t>90-95% of cases</a:t>
            </a:r>
            <a:endParaRPr/>
          </a:p>
          <a:p>
            <a:pPr marL="177800" lvl="0" indent="-171450" algn="l" rtl="0">
              <a:lnSpc>
                <a:spcPct val="90000"/>
              </a:lnSpc>
              <a:spcBef>
                <a:spcPts val="800"/>
              </a:spcBef>
              <a:spcAft>
                <a:spcPts val="0"/>
              </a:spcAft>
              <a:buClr>
                <a:schemeClr val="dk1"/>
              </a:buClr>
              <a:buSzPts val="1500"/>
              <a:buChar char="●"/>
            </a:pPr>
            <a:r>
              <a:rPr lang="en" sz="1500"/>
              <a:t>Usually adult onset, but increasingly found in children</a:t>
            </a:r>
            <a:endParaRPr/>
          </a:p>
          <a:p>
            <a:pPr marL="177800" lvl="0" indent="-171450" algn="l" rtl="0">
              <a:lnSpc>
                <a:spcPct val="90000"/>
              </a:lnSpc>
              <a:spcBef>
                <a:spcPts val="800"/>
              </a:spcBef>
              <a:spcAft>
                <a:spcPts val="0"/>
              </a:spcAft>
              <a:buClr>
                <a:schemeClr val="dk1"/>
              </a:buClr>
              <a:buSzPts val="1500"/>
              <a:buChar char="●"/>
            </a:pPr>
            <a:r>
              <a:rPr lang="en" sz="1500" b="1"/>
              <a:t>Cause</a:t>
            </a:r>
            <a:r>
              <a:rPr lang="en" sz="1500"/>
              <a:t>: Insulin insensitivity/resistance. Insulin resistance reduces the ability of insulin to stimulate skeletal muscle and adipose tissue to take glucose out of the blood. Also, insulin is less able to inhibit the liver from producing more blood glucose. </a:t>
            </a:r>
            <a:endParaRPr/>
          </a:p>
          <a:p>
            <a:pPr marL="177800" lvl="0" indent="-171450" algn="l" rtl="0">
              <a:lnSpc>
                <a:spcPct val="90000"/>
              </a:lnSpc>
              <a:spcBef>
                <a:spcPts val="800"/>
              </a:spcBef>
              <a:spcAft>
                <a:spcPts val="0"/>
              </a:spcAft>
              <a:buClr>
                <a:schemeClr val="dk1"/>
              </a:buClr>
              <a:buSzPts val="1500"/>
              <a:buChar char="●"/>
            </a:pPr>
            <a:r>
              <a:rPr lang="en" sz="1500" b="1"/>
              <a:t>Treatment</a:t>
            </a:r>
            <a:r>
              <a:rPr lang="en" sz="1500"/>
              <a:t>: Diet and exercise, possibly diabetes medications and/or insulin.</a:t>
            </a:r>
            <a:endParaRPr/>
          </a:p>
          <a:p>
            <a:pPr marL="177800" lvl="0" indent="-76200" algn="l" rtl="0">
              <a:lnSpc>
                <a:spcPct val="90000"/>
              </a:lnSpc>
              <a:spcBef>
                <a:spcPts val="800"/>
              </a:spcBef>
              <a:spcAft>
                <a:spcPts val="1600"/>
              </a:spcAft>
              <a:buClr>
                <a:schemeClr val="dk1"/>
              </a:buClr>
              <a:buSzPts val="1500"/>
              <a:buNone/>
            </a:pPr>
            <a:endParaRPr sz="1500"/>
          </a:p>
        </p:txBody>
      </p:sp>
      <p:sp>
        <p:nvSpPr>
          <p:cNvPr id="545" name="Google Shape;545;p45"/>
          <p:cNvSpPr/>
          <p:nvPr/>
        </p:nvSpPr>
        <p:spPr>
          <a:xfrm>
            <a:off x="4569713" y="0"/>
            <a:ext cx="4574400" cy="5143500"/>
          </a:xfrm>
          <a:prstGeom prst="rect">
            <a:avLst/>
          </a:prstGeom>
          <a:solidFill>
            <a:srgbClr val="C8CAC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6" name="Google Shape;546;p45"/>
          <p:cNvSpPr/>
          <p:nvPr/>
        </p:nvSpPr>
        <p:spPr>
          <a:xfrm>
            <a:off x="4933187" y="363474"/>
            <a:ext cx="3847800" cy="43044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7" name="Google Shape;547;p45"/>
          <p:cNvPicPr preferRelativeResize="0"/>
          <p:nvPr/>
        </p:nvPicPr>
        <p:blipFill rotWithShape="1">
          <a:blip r:embed="rId3">
            <a:alphaModFix/>
          </a:blip>
          <a:srcRect l="2085"/>
          <a:stretch/>
        </p:blipFill>
        <p:spPr>
          <a:xfrm>
            <a:off x="5295517" y="920970"/>
            <a:ext cx="3122992" cy="31893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51"/>
        <p:cNvGrpSpPr/>
        <p:nvPr/>
      </p:nvGrpSpPr>
      <p:grpSpPr>
        <a:xfrm>
          <a:off x="0" y="0"/>
          <a:ext cx="0" cy="0"/>
          <a:chOff x="0" y="0"/>
          <a:chExt cx="0" cy="0"/>
        </a:xfrm>
      </p:grpSpPr>
      <p:sp>
        <p:nvSpPr>
          <p:cNvPr id="552" name="Google Shape;552;p4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Cellular Metabolism </a:t>
            </a:r>
            <a:endParaRPr/>
          </a:p>
        </p:txBody>
      </p:sp>
      <p:sp>
        <p:nvSpPr>
          <p:cNvPr id="553" name="Google Shape;553;p46"/>
          <p:cNvSpPr txBox="1">
            <a:spLocks noGrp="1"/>
          </p:cNvSpPr>
          <p:nvPr>
            <p:ph type="body" idx="1"/>
          </p:nvPr>
        </p:nvSpPr>
        <p:spPr>
          <a:xfrm>
            <a:off x="702850" y="1804475"/>
            <a:ext cx="7030500" cy="25416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rgbClr val="000000"/>
              </a:buClr>
              <a:buSzPts val="1500"/>
              <a:buChar char="●"/>
            </a:pPr>
            <a:r>
              <a:rPr lang="en" sz="1500"/>
              <a:t>Cellular metabolism v.s. Cellular respiration</a:t>
            </a:r>
            <a:endParaRPr sz="1500"/>
          </a:p>
          <a:p>
            <a:pPr marL="457200" lvl="0" indent="-323850" algn="l" rtl="0">
              <a:lnSpc>
                <a:spcPct val="150000"/>
              </a:lnSpc>
              <a:spcBef>
                <a:spcPts val="0"/>
              </a:spcBef>
              <a:spcAft>
                <a:spcPts val="0"/>
              </a:spcAft>
              <a:buClr>
                <a:srgbClr val="000000"/>
              </a:buClr>
              <a:buSzPts val="1500"/>
              <a:buChar char="●"/>
            </a:pPr>
            <a:r>
              <a:rPr lang="en" sz="1500"/>
              <a:t>Catabolic reactions</a:t>
            </a:r>
            <a:endParaRPr sz="1500"/>
          </a:p>
          <a:p>
            <a:pPr marL="457200" lvl="0" indent="-323850" algn="l" rtl="0">
              <a:lnSpc>
                <a:spcPct val="150000"/>
              </a:lnSpc>
              <a:spcBef>
                <a:spcPts val="0"/>
              </a:spcBef>
              <a:spcAft>
                <a:spcPts val="0"/>
              </a:spcAft>
              <a:buClr>
                <a:srgbClr val="000000"/>
              </a:buClr>
              <a:buSzPts val="1500"/>
              <a:buChar char="●"/>
            </a:pPr>
            <a:r>
              <a:rPr lang="en" sz="1500"/>
              <a:t>Anabolic reactions</a:t>
            </a:r>
            <a:endParaRPr sz="1500"/>
          </a:p>
          <a:p>
            <a:pPr marL="457200" lvl="0" indent="-323850" algn="l" rtl="0">
              <a:lnSpc>
                <a:spcPct val="150000"/>
              </a:lnSpc>
              <a:spcBef>
                <a:spcPts val="0"/>
              </a:spcBef>
              <a:spcAft>
                <a:spcPts val="0"/>
              </a:spcAft>
              <a:buClr>
                <a:srgbClr val="000000"/>
              </a:buClr>
              <a:buSzPts val="1500"/>
              <a:buChar char="●"/>
            </a:pPr>
            <a:r>
              <a:rPr lang="en" sz="1500"/>
              <a:t>Co2 byproduct through the blood to be exhaled.  </a:t>
            </a:r>
            <a:endParaRPr sz="1500"/>
          </a:p>
        </p:txBody>
      </p:sp>
      <p:pic>
        <p:nvPicPr>
          <p:cNvPr id="554" name="Google Shape;554;p46"/>
          <p:cNvPicPr preferRelativeResize="0"/>
          <p:nvPr/>
        </p:nvPicPr>
        <p:blipFill>
          <a:blip r:embed="rId3">
            <a:alphaModFix/>
          </a:blip>
          <a:stretch>
            <a:fillRect/>
          </a:stretch>
        </p:blipFill>
        <p:spPr>
          <a:xfrm>
            <a:off x="5426500" y="1325050"/>
            <a:ext cx="3717500" cy="3263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58"/>
        <p:cNvGrpSpPr/>
        <p:nvPr/>
      </p:nvGrpSpPr>
      <p:grpSpPr>
        <a:xfrm>
          <a:off x="0" y="0"/>
          <a:ext cx="0" cy="0"/>
          <a:chOff x="0" y="0"/>
          <a:chExt cx="0" cy="0"/>
        </a:xfrm>
      </p:grpSpPr>
      <p:sp>
        <p:nvSpPr>
          <p:cNvPr id="559" name="Google Shape;559;p4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Calories </a:t>
            </a:r>
            <a:endParaRPr/>
          </a:p>
        </p:txBody>
      </p:sp>
      <p:sp>
        <p:nvSpPr>
          <p:cNvPr id="560" name="Google Shape;560;p47"/>
          <p:cNvSpPr txBox="1">
            <a:spLocks noGrp="1"/>
          </p:cNvSpPr>
          <p:nvPr>
            <p:ph type="body" idx="1"/>
          </p:nvPr>
        </p:nvSpPr>
        <p:spPr>
          <a:xfrm>
            <a:off x="500125" y="1383050"/>
            <a:ext cx="3783900" cy="31485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SzPts val="1500"/>
              <a:buChar char="●"/>
            </a:pPr>
            <a:r>
              <a:rPr lang="en" sz="1500"/>
              <a:t>1 Calorie is equivalent to  1 _____.</a:t>
            </a:r>
            <a:endParaRPr sz="1500"/>
          </a:p>
          <a:p>
            <a:pPr marL="457200" lvl="0" indent="-323850" algn="l" rtl="0">
              <a:lnSpc>
                <a:spcPct val="150000"/>
              </a:lnSpc>
              <a:spcBef>
                <a:spcPts val="0"/>
              </a:spcBef>
              <a:spcAft>
                <a:spcPts val="0"/>
              </a:spcAft>
              <a:buSzPts val="1500"/>
              <a:buChar char="●"/>
            </a:pPr>
            <a:r>
              <a:rPr lang="en" sz="1500"/>
              <a:t>UK labels vs US labels.</a:t>
            </a:r>
            <a:endParaRPr sz="1500"/>
          </a:p>
          <a:p>
            <a:pPr marL="457200" lvl="0" indent="-323850" algn="l" rtl="0">
              <a:lnSpc>
                <a:spcPct val="150000"/>
              </a:lnSpc>
              <a:spcBef>
                <a:spcPts val="0"/>
              </a:spcBef>
              <a:spcAft>
                <a:spcPts val="0"/>
              </a:spcAft>
              <a:buSzPts val="1500"/>
              <a:buChar char="●"/>
            </a:pPr>
            <a:r>
              <a:rPr lang="en" sz="1500"/>
              <a:t>1,000 calories= 1 kilocalorie or kcal </a:t>
            </a:r>
            <a:endParaRPr sz="1500"/>
          </a:p>
          <a:p>
            <a:pPr marL="457200" lvl="0" indent="-323850" algn="l" rtl="0">
              <a:lnSpc>
                <a:spcPct val="150000"/>
              </a:lnSpc>
              <a:spcBef>
                <a:spcPts val="0"/>
              </a:spcBef>
              <a:spcAft>
                <a:spcPts val="0"/>
              </a:spcAft>
              <a:buSzPts val="1500"/>
              <a:buChar char="●"/>
            </a:pPr>
            <a:r>
              <a:rPr lang="en" sz="1500"/>
              <a:t>Carbohydrates and Calories</a:t>
            </a:r>
            <a:endParaRPr sz="15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561" name="Google Shape;561;p47"/>
          <p:cNvPicPr preferRelativeResize="0"/>
          <p:nvPr/>
        </p:nvPicPr>
        <p:blipFill>
          <a:blip r:embed="rId3">
            <a:alphaModFix/>
          </a:blip>
          <a:stretch>
            <a:fillRect/>
          </a:stretch>
        </p:blipFill>
        <p:spPr>
          <a:xfrm>
            <a:off x="4497800" y="1260350"/>
            <a:ext cx="4327200" cy="3063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65"/>
        <p:cNvGrpSpPr/>
        <p:nvPr/>
      </p:nvGrpSpPr>
      <p:grpSpPr>
        <a:xfrm>
          <a:off x="0" y="0"/>
          <a:ext cx="0" cy="0"/>
          <a:chOff x="0" y="0"/>
          <a:chExt cx="0" cy="0"/>
        </a:xfrm>
      </p:grpSpPr>
      <p:sp>
        <p:nvSpPr>
          <p:cNvPr id="566" name="Google Shape;566;p4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Basal Metabolic Rate (BMR)</a:t>
            </a:r>
            <a:endParaRPr/>
          </a:p>
        </p:txBody>
      </p:sp>
      <p:sp>
        <p:nvSpPr>
          <p:cNvPr id="567" name="Google Shape;567;p48"/>
          <p:cNvSpPr txBox="1">
            <a:spLocks noGrp="1"/>
          </p:cNvSpPr>
          <p:nvPr>
            <p:ph type="body" idx="1"/>
          </p:nvPr>
        </p:nvSpPr>
        <p:spPr>
          <a:xfrm>
            <a:off x="1303800" y="1298125"/>
            <a:ext cx="7030500" cy="32334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SzPts val="1500"/>
              <a:buChar char="●"/>
            </a:pPr>
            <a:r>
              <a:rPr lang="en" sz="1500"/>
              <a:t>What is BMR?</a:t>
            </a:r>
            <a:endParaRPr sz="1500"/>
          </a:p>
          <a:p>
            <a:pPr marL="457200" lvl="0" indent="-323850" algn="l" rtl="0">
              <a:lnSpc>
                <a:spcPct val="150000"/>
              </a:lnSpc>
              <a:spcBef>
                <a:spcPts val="0"/>
              </a:spcBef>
              <a:spcAft>
                <a:spcPts val="0"/>
              </a:spcAft>
              <a:buSzPts val="1500"/>
              <a:buChar char="●"/>
            </a:pPr>
            <a:r>
              <a:rPr lang="en" sz="1500"/>
              <a:t>BMR vs RMR</a:t>
            </a:r>
            <a:endParaRPr sz="1500"/>
          </a:p>
          <a:p>
            <a:pPr marL="457200" lvl="0" indent="-323850" algn="l" rtl="0">
              <a:lnSpc>
                <a:spcPct val="150000"/>
              </a:lnSpc>
              <a:spcBef>
                <a:spcPts val="0"/>
              </a:spcBef>
              <a:spcAft>
                <a:spcPts val="0"/>
              </a:spcAft>
              <a:buSzPts val="1500"/>
              <a:buChar char="●"/>
            </a:pPr>
            <a:r>
              <a:rPr lang="en" sz="1500"/>
              <a:t>Harris-Benedict formula. </a:t>
            </a:r>
            <a:endParaRPr sz="1500"/>
          </a:p>
          <a:p>
            <a:pPr marL="0" lvl="0" indent="0" algn="l" rtl="0">
              <a:spcBef>
                <a:spcPts val="1600"/>
              </a:spcBef>
              <a:spcAft>
                <a:spcPts val="0"/>
              </a:spcAft>
              <a:buNone/>
            </a:pPr>
            <a:r>
              <a:rPr lang="en" sz="1500"/>
              <a:t>Women: BMR= 655.1+ (4.35 x weight in lbs) + (4.7x height in In) - (4.7 x age in years)</a:t>
            </a:r>
            <a:endParaRPr sz="1500"/>
          </a:p>
          <a:p>
            <a:pPr marL="0" lvl="0" indent="0" algn="l" rtl="0">
              <a:spcBef>
                <a:spcPts val="1600"/>
              </a:spcBef>
              <a:spcAft>
                <a:spcPts val="0"/>
              </a:spcAft>
              <a:buNone/>
            </a:pPr>
            <a:r>
              <a:rPr lang="en" sz="1500"/>
              <a:t>Men: BMR= 66.47 + (6.24 x weight in lbs) + (12.7 x height in In) - (6.755 x age in years)</a:t>
            </a:r>
            <a:r>
              <a:rPr lang="en"/>
              <a:t> </a:t>
            </a:r>
            <a:endParaRPr/>
          </a:p>
          <a:p>
            <a:pPr marL="0" lvl="0" indent="0" algn="l" rtl="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71"/>
        <p:cNvGrpSpPr/>
        <p:nvPr/>
      </p:nvGrpSpPr>
      <p:grpSpPr>
        <a:xfrm>
          <a:off x="0" y="0"/>
          <a:ext cx="0" cy="0"/>
          <a:chOff x="0" y="0"/>
          <a:chExt cx="0" cy="0"/>
        </a:xfrm>
      </p:grpSpPr>
      <p:sp>
        <p:nvSpPr>
          <p:cNvPr id="572" name="Google Shape;572;p4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Body Mass Index (BMI)</a:t>
            </a:r>
            <a:endParaRPr/>
          </a:p>
        </p:txBody>
      </p:sp>
      <p:sp>
        <p:nvSpPr>
          <p:cNvPr id="573" name="Google Shape;573;p49"/>
          <p:cNvSpPr txBox="1">
            <a:spLocks noGrp="1"/>
          </p:cNvSpPr>
          <p:nvPr>
            <p:ph type="body" idx="1"/>
          </p:nvPr>
        </p:nvSpPr>
        <p:spPr>
          <a:xfrm>
            <a:off x="103800" y="1462675"/>
            <a:ext cx="4265400" cy="30690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SzPts val="1500"/>
              <a:buChar char="●"/>
            </a:pPr>
            <a:r>
              <a:rPr lang="en" sz="1500"/>
              <a:t>Example:  19.8 BMI </a:t>
            </a:r>
            <a:endParaRPr sz="1500"/>
          </a:p>
          <a:p>
            <a:pPr marL="457200" lvl="0" indent="-311150" algn="l" rtl="0">
              <a:lnSpc>
                <a:spcPct val="150000"/>
              </a:lnSpc>
              <a:spcBef>
                <a:spcPts val="0"/>
              </a:spcBef>
              <a:spcAft>
                <a:spcPts val="0"/>
              </a:spcAft>
              <a:buSzPts val="1300"/>
              <a:buChar char="●"/>
            </a:pPr>
            <a:r>
              <a:rPr lang="en" sz="1500"/>
              <a:t>If Carbs increase so does BMI</a:t>
            </a:r>
            <a:r>
              <a:rPr lang="en"/>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574" name="Google Shape;574;p49"/>
          <p:cNvPicPr preferRelativeResize="0"/>
          <p:nvPr/>
        </p:nvPicPr>
        <p:blipFill>
          <a:blip r:embed="rId3">
            <a:alphaModFix/>
          </a:blip>
          <a:stretch>
            <a:fillRect/>
          </a:stretch>
        </p:blipFill>
        <p:spPr>
          <a:xfrm>
            <a:off x="4442425" y="1365749"/>
            <a:ext cx="4335400" cy="3267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78"/>
        <p:cNvGrpSpPr/>
        <p:nvPr/>
      </p:nvGrpSpPr>
      <p:grpSpPr>
        <a:xfrm>
          <a:off x="0" y="0"/>
          <a:ext cx="0" cy="0"/>
          <a:chOff x="0" y="0"/>
          <a:chExt cx="0" cy="0"/>
        </a:xfrm>
      </p:grpSpPr>
      <p:sp>
        <p:nvSpPr>
          <p:cNvPr id="579" name="Google Shape;579;p5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9900"/>
                </a:solidFill>
              </a:rPr>
              <a:t>Vitamins/Minerals</a:t>
            </a:r>
            <a:r>
              <a:rPr lang="en"/>
              <a:t> </a:t>
            </a:r>
            <a:endParaRPr/>
          </a:p>
        </p:txBody>
      </p:sp>
      <p:sp>
        <p:nvSpPr>
          <p:cNvPr id="580" name="Google Shape;580;p50"/>
          <p:cNvSpPr txBox="1">
            <a:spLocks noGrp="1"/>
          </p:cNvSpPr>
          <p:nvPr>
            <p:ph type="body" idx="1"/>
          </p:nvPr>
        </p:nvSpPr>
        <p:spPr>
          <a:xfrm>
            <a:off x="3370075" y="1302250"/>
            <a:ext cx="34935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       </a:t>
            </a:r>
            <a:r>
              <a:rPr lang="en" sz="1500" b="1"/>
              <a:t>Minerals</a:t>
            </a:r>
            <a:endParaRPr sz="1500" b="1"/>
          </a:p>
          <a:p>
            <a:pPr marL="457200" lvl="0" indent="-323850" algn="l" rtl="0">
              <a:spcBef>
                <a:spcPts val="1600"/>
              </a:spcBef>
              <a:spcAft>
                <a:spcPts val="0"/>
              </a:spcAft>
              <a:buSzPts val="1500"/>
              <a:buChar char="●"/>
            </a:pPr>
            <a:r>
              <a:rPr lang="en" sz="1500"/>
              <a:t>Zinc</a:t>
            </a:r>
            <a:endParaRPr sz="1500"/>
          </a:p>
          <a:p>
            <a:pPr marL="457200" lvl="0" indent="-323850" algn="l" rtl="0">
              <a:spcBef>
                <a:spcPts val="0"/>
              </a:spcBef>
              <a:spcAft>
                <a:spcPts val="0"/>
              </a:spcAft>
              <a:buSzPts val="1500"/>
              <a:buChar char="●"/>
            </a:pPr>
            <a:r>
              <a:rPr lang="en" sz="1500"/>
              <a:t>Copper </a:t>
            </a:r>
            <a:endParaRPr sz="1500"/>
          </a:p>
          <a:p>
            <a:pPr marL="457200" lvl="0" indent="-323850" algn="l" rtl="0">
              <a:spcBef>
                <a:spcPts val="0"/>
              </a:spcBef>
              <a:spcAft>
                <a:spcPts val="0"/>
              </a:spcAft>
              <a:buSzPts val="1500"/>
              <a:buChar char="●"/>
            </a:pPr>
            <a:r>
              <a:rPr lang="en" sz="1500"/>
              <a:t>Chromium </a:t>
            </a:r>
            <a:endParaRPr sz="1500"/>
          </a:p>
          <a:p>
            <a:pPr marL="0" lvl="0" indent="0" algn="l" rtl="0">
              <a:spcBef>
                <a:spcPts val="1600"/>
              </a:spcBef>
              <a:spcAft>
                <a:spcPts val="1600"/>
              </a:spcAft>
              <a:buNone/>
            </a:pPr>
            <a:endParaRPr/>
          </a:p>
        </p:txBody>
      </p:sp>
      <p:sp>
        <p:nvSpPr>
          <p:cNvPr id="581" name="Google Shape;581;p50"/>
          <p:cNvSpPr txBox="1"/>
          <p:nvPr/>
        </p:nvSpPr>
        <p:spPr>
          <a:xfrm>
            <a:off x="0" y="1302250"/>
            <a:ext cx="3643800" cy="37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Nunito"/>
                <a:ea typeface="Nunito"/>
                <a:cs typeface="Nunito"/>
                <a:sym typeface="Nunito"/>
              </a:rPr>
              <a:t>Water soluble B Vitamins</a:t>
            </a:r>
            <a:r>
              <a:rPr lang="en" sz="1300">
                <a:latin typeface="Nunito"/>
                <a:ea typeface="Nunito"/>
                <a:cs typeface="Nunito"/>
                <a:sym typeface="Nunito"/>
              </a:rPr>
              <a:t> </a:t>
            </a:r>
            <a:endParaRPr sz="1300">
              <a:latin typeface="Nunito"/>
              <a:ea typeface="Nunito"/>
              <a:cs typeface="Nunito"/>
              <a:sym typeface="Nunito"/>
            </a:endParaRPr>
          </a:p>
          <a:p>
            <a:pPr marL="0" lvl="0" indent="0" algn="l" rtl="0">
              <a:spcBef>
                <a:spcPts val="0"/>
              </a:spcBef>
              <a:spcAft>
                <a:spcPts val="0"/>
              </a:spcAft>
              <a:buNone/>
            </a:pPr>
            <a:r>
              <a:rPr lang="en" sz="1300">
                <a:latin typeface="Nunito"/>
                <a:ea typeface="Nunito"/>
                <a:cs typeface="Nunito"/>
                <a:sym typeface="Nunito"/>
              </a:rPr>
              <a:t>Coenzymes that assists in glucose metabolism.</a:t>
            </a:r>
            <a:endParaRPr sz="1300">
              <a:latin typeface="Nunito"/>
              <a:ea typeface="Nunito"/>
              <a:cs typeface="Nunito"/>
              <a:sym typeface="Nunito"/>
            </a:endParaRPr>
          </a:p>
          <a:p>
            <a:pPr marL="0" lvl="0" indent="0" algn="l" rtl="0">
              <a:spcBef>
                <a:spcPts val="0"/>
              </a:spcBef>
              <a:spcAft>
                <a:spcPts val="0"/>
              </a:spcAft>
              <a:buNone/>
            </a:pPr>
            <a:r>
              <a:rPr lang="en" sz="1300" b="1">
                <a:latin typeface="Nunito"/>
                <a:ea typeface="Nunito"/>
                <a:cs typeface="Nunito"/>
                <a:sym typeface="Nunito"/>
              </a:rPr>
              <a:t>1) B1 Thiamine</a:t>
            </a:r>
            <a:endParaRPr sz="1300" b="1">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ATP synthesis</a:t>
            </a:r>
            <a:endParaRPr sz="1300">
              <a:latin typeface="Nunito"/>
              <a:ea typeface="Nunito"/>
              <a:cs typeface="Nunito"/>
              <a:sym typeface="Nunito"/>
            </a:endParaRPr>
          </a:p>
          <a:p>
            <a:pPr marL="0" lvl="0" indent="0" algn="l" rtl="0">
              <a:spcBef>
                <a:spcPts val="0"/>
              </a:spcBef>
              <a:spcAft>
                <a:spcPts val="0"/>
              </a:spcAft>
              <a:buNone/>
            </a:pPr>
            <a:r>
              <a:rPr lang="en" sz="1300" b="1">
                <a:latin typeface="Nunito"/>
                <a:ea typeface="Nunito"/>
                <a:cs typeface="Nunito"/>
                <a:sym typeface="Nunito"/>
              </a:rPr>
              <a:t>2) B2 Riboflavin</a:t>
            </a:r>
            <a:endParaRPr sz="1300" b="1">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Other B vitamins are depend on this vitamin </a:t>
            </a:r>
            <a:endParaRPr sz="1300">
              <a:latin typeface="Nunito"/>
              <a:ea typeface="Nunito"/>
              <a:cs typeface="Nunito"/>
              <a:sym typeface="Nunito"/>
            </a:endParaRPr>
          </a:p>
          <a:p>
            <a:pPr marL="0" lvl="0" indent="0" algn="l" rtl="0">
              <a:spcBef>
                <a:spcPts val="0"/>
              </a:spcBef>
              <a:spcAft>
                <a:spcPts val="0"/>
              </a:spcAft>
              <a:buNone/>
            </a:pPr>
            <a:r>
              <a:rPr lang="en" sz="1300" b="1">
                <a:latin typeface="Nunito"/>
                <a:ea typeface="Nunito"/>
                <a:cs typeface="Nunito"/>
                <a:sym typeface="Nunito"/>
              </a:rPr>
              <a:t>3) B3 Niacin </a:t>
            </a:r>
            <a:endParaRPr sz="1300" b="1">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Electron carrier.</a:t>
            </a:r>
            <a:endParaRPr sz="1300">
              <a:latin typeface="Nunito"/>
              <a:ea typeface="Nunito"/>
              <a:cs typeface="Nunito"/>
              <a:sym typeface="Nunito"/>
            </a:endParaRPr>
          </a:p>
          <a:p>
            <a:pPr marL="0" lvl="0" indent="0" algn="l" rtl="0">
              <a:spcBef>
                <a:spcPts val="0"/>
              </a:spcBef>
              <a:spcAft>
                <a:spcPts val="0"/>
              </a:spcAft>
              <a:buNone/>
            </a:pPr>
            <a:r>
              <a:rPr lang="en" sz="1300" b="1">
                <a:latin typeface="Nunito"/>
                <a:ea typeface="Nunito"/>
                <a:cs typeface="Nunito"/>
                <a:sym typeface="Nunito"/>
              </a:rPr>
              <a:t>4) B5 Pantothenic acid</a:t>
            </a:r>
            <a:endParaRPr sz="1300" b="1">
              <a:latin typeface="Nunito"/>
              <a:ea typeface="Nunito"/>
              <a:cs typeface="Nunito"/>
              <a:sym typeface="Nunito"/>
            </a:endParaRPr>
          </a:p>
          <a:p>
            <a:pPr marL="0" lvl="0" indent="0" algn="l" rtl="0">
              <a:spcBef>
                <a:spcPts val="0"/>
              </a:spcBef>
              <a:spcAft>
                <a:spcPts val="0"/>
              </a:spcAft>
              <a:buNone/>
            </a:pPr>
            <a:r>
              <a:rPr lang="en" sz="1300" b="1">
                <a:latin typeface="Nunito"/>
                <a:ea typeface="Nunito"/>
                <a:cs typeface="Nunito"/>
                <a:sym typeface="Nunito"/>
              </a:rPr>
              <a:t>5) B6 Pyridoxine</a:t>
            </a:r>
            <a:endParaRPr sz="1300" b="1">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Assists in glycogenolysis. </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Breakdown of glycogen to glucose. </a:t>
            </a:r>
            <a:endParaRPr sz="1300">
              <a:latin typeface="Nunito"/>
              <a:ea typeface="Nunito"/>
              <a:cs typeface="Nunito"/>
              <a:sym typeface="Nunito"/>
            </a:endParaRPr>
          </a:p>
          <a:p>
            <a:pPr marL="0" lvl="0" indent="0" algn="l" rtl="0">
              <a:spcBef>
                <a:spcPts val="0"/>
              </a:spcBef>
              <a:spcAft>
                <a:spcPts val="0"/>
              </a:spcAft>
              <a:buNone/>
            </a:pPr>
            <a:r>
              <a:rPr lang="en" sz="1300" b="1">
                <a:latin typeface="Nunito"/>
                <a:ea typeface="Nunito"/>
                <a:cs typeface="Nunito"/>
                <a:sym typeface="Nunito"/>
              </a:rPr>
              <a:t>6) Biotin</a:t>
            </a:r>
            <a:endParaRPr sz="1300" b="1">
              <a:latin typeface="Nunito"/>
              <a:ea typeface="Nunito"/>
              <a:cs typeface="Nunito"/>
              <a:sym typeface="Nunito"/>
            </a:endParaRPr>
          </a:p>
          <a:p>
            <a:pPr marL="0" lvl="0" indent="0" algn="l" rtl="0">
              <a:spcBef>
                <a:spcPts val="0"/>
              </a:spcBef>
              <a:spcAft>
                <a:spcPts val="0"/>
              </a:spcAft>
              <a:buNone/>
            </a:pPr>
            <a:r>
              <a:rPr lang="en" sz="1300" b="1">
                <a:latin typeface="Nunito"/>
                <a:ea typeface="Nunito"/>
                <a:cs typeface="Nunito"/>
                <a:sym typeface="Nunito"/>
              </a:rPr>
              <a:t>7) Folate</a:t>
            </a:r>
            <a:endParaRPr sz="1300" b="1">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RNA and DNA synthesis. </a:t>
            </a:r>
            <a:endParaRPr sz="1300">
              <a:latin typeface="Nunito"/>
              <a:ea typeface="Nunito"/>
              <a:cs typeface="Nunito"/>
              <a:sym typeface="Nunito"/>
            </a:endParaRPr>
          </a:p>
          <a:p>
            <a:pPr marL="0" lvl="0" indent="0" algn="l" rtl="0">
              <a:spcBef>
                <a:spcPts val="0"/>
              </a:spcBef>
              <a:spcAft>
                <a:spcPts val="0"/>
              </a:spcAft>
              <a:buNone/>
            </a:pPr>
            <a:endParaRPr sz="1300">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582" name="Google Shape;582;p50"/>
          <p:cNvPicPr preferRelativeResize="0"/>
          <p:nvPr/>
        </p:nvPicPr>
        <p:blipFill>
          <a:blip r:embed="rId3">
            <a:alphaModFix/>
          </a:blip>
          <a:stretch>
            <a:fillRect/>
          </a:stretch>
        </p:blipFill>
        <p:spPr>
          <a:xfrm>
            <a:off x="5810250" y="1765625"/>
            <a:ext cx="3333750" cy="3076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E2A1F-AACD-416A-8B16-095AD60473C3}"/>
              </a:ext>
            </a:extLst>
          </p:cNvPr>
          <p:cNvSpPr>
            <a:spLocks noGrp="1"/>
          </p:cNvSpPr>
          <p:nvPr>
            <p:ph type="title"/>
          </p:nvPr>
        </p:nvSpPr>
        <p:spPr/>
        <p:txBody>
          <a:bodyPr/>
          <a:lstStyle/>
          <a:p>
            <a:r>
              <a:rPr lang="en-US" sz="1200" b="0" dirty="0"/>
              <a:t>A vitamin that can dissolve in fats and oils. </a:t>
            </a:r>
            <a:r>
              <a:rPr lang="en-US" sz="1200" dirty="0"/>
              <a:t>Fat</a:t>
            </a:r>
            <a:r>
              <a:rPr lang="en-US" sz="1200" b="0" dirty="0"/>
              <a:t>-</a:t>
            </a:r>
            <a:r>
              <a:rPr lang="en-US" sz="1200" dirty="0"/>
              <a:t>soluble vitamins</a:t>
            </a:r>
            <a:r>
              <a:rPr lang="en-US" sz="1200" b="0" dirty="0"/>
              <a:t> are absorbed along with fats in the diet and can be stored in the body's fatty tissue.</a:t>
            </a:r>
            <a:endParaRPr lang="en-US" sz="1200" dirty="0"/>
          </a:p>
        </p:txBody>
      </p:sp>
      <p:sp>
        <p:nvSpPr>
          <p:cNvPr id="3" name="Text Placeholder 2">
            <a:extLst>
              <a:ext uri="{FF2B5EF4-FFF2-40B4-BE49-F238E27FC236}">
                <a16:creationId xmlns:a16="http://schemas.microsoft.com/office/drawing/2014/main" xmlns="" id="{DF20D798-4E84-4BA0-AC0F-E7CA45AF8F51}"/>
              </a:ext>
            </a:extLst>
          </p:cNvPr>
          <p:cNvSpPr>
            <a:spLocks noGrp="1"/>
          </p:cNvSpPr>
          <p:nvPr>
            <p:ph type="body" idx="1"/>
          </p:nvPr>
        </p:nvSpPr>
        <p:spPr/>
        <p:txBody>
          <a:bodyPr/>
          <a:lstStyle/>
          <a:p>
            <a:endParaRPr lang="en-US" dirty="0"/>
          </a:p>
        </p:txBody>
      </p:sp>
      <p:pic>
        <p:nvPicPr>
          <p:cNvPr id="1026" name="Picture 2" descr="Image result for fat soluble vitamins">
            <a:extLst>
              <a:ext uri="{FF2B5EF4-FFF2-40B4-BE49-F238E27FC236}">
                <a16:creationId xmlns:a16="http://schemas.microsoft.com/office/drawing/2014/main" xmlns="" id="{061ECD8B-B34D-4103-B542-30792B029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656" y="1444601"/>
            <a:ext cx="6045942" cy="317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55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475F3-2535-4DD7-8AA9-8884A6D5C23C}"/>
              </a:ext>
            </a:extLst>
          </p:cNvPr>
          <p:cNvSpPr>
            <a:spLocks noGrp="1"/>
          </p:cNvSpPr>
          <p:nvPr>
            <p:ph type="title"/>
          </p:nvPr>
        </p:nvSpPr>
        <p:spPr/>
        <p:txBody>
          <a:bodyPr/>
          <a:lstStyle/>
          <a:p>
            <a:r>
              <a:rPr lang="en-US"/>
              <a:t>The End.</a:t>
            </a:r>
          </a:p>
        </p:txBody>
      </p:sp>
      <p:sp>
        <p:nvSpPr>
          <p:cNvPr id="3" name="Text Placeholder 2">
            <a:extLst>
              <a:ext uri="{FF2B5EF4-FFF2-40B4-BE49-F238E27FC236}">
                <a16:creationId xmlns:a16="http://schemas.microsoft.com/office/drawing/2014/main" xmlns="" id="{2821DC33-C43F-49FC-BB97-4D8DCD8140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247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6"/>
        <p:cNvGrpSpPr/>
        <p:nvPr/>
      </p:nvGrpSpPr>
      <p:grpSpPr>
        <a:xfrm>
          <a:off x="0" y="0"/>
          <a:ext cx="0" cy="0"/>
          <a:chOff x="0" y="0"/>
          <a:chExt cx="0" cy="0"/>
        </a:xfrm>
      </p:grpSpPr>
      <p:sp>
        <p:nvSpPr>
          <p:cNvPr id="307" name="Google Shape;307;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a:t>
            </a:r>
            <a:endParaRPr/>
          </a:p>
        </p:txBody>
      </p:sp>
      <p:pic>
        <p:nvPicPr>
          <p:cNvPr id="309" name="Google Shape;309;p17"/>
          <p:cNvPicPr preferRelativeResize="0"/>
          <p:nvPr/>
        </p:nvPicPr>
        <p:blipFill>
          <a:blip r:embed="rId3">
            <a:alphaModFix/>
          </a:blip>
          <a:stretch>
            <a:fillRect/>
          </a:stretch>
        </p:blipFill>
        <p:spPr>
          <a:xfrm>
            <a:off x="193875" y="133225"/>
            <a:ext cx="6127750" cy="5029450"/>
          </a:xfrm>
          <a:prstGeom prst="rect">
            <a:avLst/>
          </a:prstGeom>
          <a:noFill/>
          <a:ln>
            <a:noFill/>
          </a:ln>
        </p:spPr>
      </p:pic>
      <p:pic>
        <p:nvPicPr>
          <p:cNvPr id="310" name="Google Shape;310;p17"/>
          <p:cNvPicPr preferRelativeResize="0"/>
          <p:nvPr/>
        </p:nvPicPr>
        <p:blipFill rotWithShape="1">
          <a:blip r:embed="rId4">
            <a:alphaModFix/>
          </a:blip>
          <a:srcRect r="63208" b="4168"/>
          <a:stretch/>
        </p:blipFill>
        <p:spPr>
          <a:xfrm>
            <a:off x="6386450" y="24525"/>
            <a:ext cx="2757554" cy="5094451"/>
          </a:xfrm>
          <a:prstGeom prst="rect">
            <a:avLst/>
          </a:prstGeom>
          <a:noFill/>
          <a:ln>
            <a:noFill/>
          </a:ln>
        </p:spPr>
      </p:pic>
      <p:sp>
        <p:nvSpPr>
          <p:cNvPr id="311" name="Google Shape;311;p17"/>
          <p:cNvSpPr txBox="1">
            <a:spLocks noGrp="1"/>
          </p:cNvSpPr>
          <p:nvPr>
            <p:ph type="title"/>
          </p:nvPr>
        </p:nvSpPr>
        <p:spPr>
          <a:xfrm>
            <a:off x="0" y="0"/>
            <a:ext cx="6614700" cy="13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Digestion + Absorption: Mouth to small intestine</a:t>
            </a:r>
            <a:r>
              <a:rPr lang="en" sz="1400">
                <a:solidFill>
                  <a:schemeClr val="accent1"/>
                </a:solidFill>
              </a:rPr>
              <a:t>  	      </a:t>
            </a:r>
            <a:endParaRPr sz="1400">
              <a:solidFill>
                <a:schemeClr val="accent1"/>
              </a:solidFill>
            </a:endParaRPr>
          </a:p>
          <a:p>
            <a:pPr marL="1371600" lvl="0" indent="0" algn="l" rtl="0">
              <a:spcBef>
                <a:spcPts val="0"/>
              </a:spcBef>
              <a:spcAft>
                <a:spcPts val="0"/>
              </a:spcAft>
              <a:buNone/>
            </a:pPr>
            <a:r>
              <a:rPr lang="en" sz="1400" i="1">
                <a:solidFill>
                  <a:schemeClr val="accent3"/>
                </a:solidFill>
              </a:rPr>
              <a:t>      Starts in mouth; primarily takes place in small intestine</a:t>
            </a:r>
            <a:endParaRPr sz="1400" i="1">
              <a:solidFill>
                <a:schemeClr val="accent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86"/>
        <p:cNvGrpSpPr/>
        <p:nvPr/>
      </p:nvGrpSpPr>
      <p:grpSpPr>
        <a:xfrm>
          <a:off x="0" y="0"/>
          <a:ext cx="0" cy="0"/>
          <a:chOff x="0" y="0"/>
          <a:chExt cx="0" cy="0"/>
        </a:xfrm>
      </p:grpSpPr>
      <p:sp>
        <p:nvSpPr>
          <p:cNvPr id="587" name="Google Shape;587;p5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Cited:</a:t>
            </a:r>
            <a:endParaRPr/>
          </a:p>
        </p:txBody>
      </p:sp>
      <p:sp>
        <p:nvSpPr>
          <p:cNvPr id="588" name="Google Shape;588;p51"/>
          <p:cNvSpPr txBox="1">
            <a:spLocks noGrp="1"/>
          </p:cNvSpPr>
          <p:nvPr>
            <p:ph type="body" idx="1"/>
          </p:nvPr>
        </p:nvSpPr>
        <p:spPr>
          <a:xfrm>
            <a:off x="1303800" y="1292800"/>
            <a:ext cx="7030500" cy="3746400"/>
          </a:xfrm>
          <a:prstGeom prst="rect">
            <a:avLst/>
          </a:prstGeom>
        </p:spPr>
        <p:txBody>
          <a:bodyPr spcFirstLastPara="1" wrap="square" lIns="91425" tIns="91425" rIns="91425" bIns="91425" anchor="t" anchorCtr="0">
            <a:noAutofit/>
          </a:bodyPr>
          <a:lstStyle/>
          <a:p>
            <a:pPr marL="457200" lvl="0" indent="-304800" algn="l" rtl="0">
              <a:spcBef>
                <a:spcPts val="1200"/>
              </a:spcBef>
              <a:spcAft>
                <a:spcPts val="0"/>
              </a:spcAft>
              <a:buClr>
                <a:srgbClr val="000000"/>
              </a:buClr>
              <a:buSzPts val="1200"/>
              <a:buFont typeface="Verdana"/>
              <a:buChar char="-"/>
            </a:pPr>
            <a:r>
              <a:rPr lang="en" sz="1200">
                <a:solidFill>
                  <a:srgbClr val="000000"/>
                </a:solidFill>
                <a:latin typeface="Verdana"/>
                <a:ea typeface="Verdana"/>
                <a:cs typeface="Verdana"/>
                <a:sym typeface="Verdana"/>
              </a:rPr>
              <a:t>Carbohydrate Digestion and Absorption NASPGHAN Physiology Series</a:t>
            </a:r>
            <a:endParaRPr sz="1200">
              <a:solidFill>
                <a:srgbClr val="000000"/>
              </a:solidFill>
              <a:latin typeface="Verdana"/>
              <a:ea typeface="Verdana"/>
              <a:cs typeface="Verdana"/>
              <a:sym typeface="Verdana"/>
            </a:endParaRPr>
          </a:p>
          <a:p>
            <a:pPr marL="457200" lvl="0" indent="-304800" algn="l" rtl="0">
              <a:spcBef>
                <a:spcPts val="0"/>
              </a:spcBef>
              <a:spcAft>
                <a:spcPts val="0"/>
              </a:spcAft>
              <a:buClr>
                <a:srgbClr val="000000"/>
              </a:buClr>
              <a:buSzPts val="1200"/>
              <a:buFont typeface="Verdana"/>
              <a:buChar char="-"/>
            </a:pPr>
            <a:r>
              <a:rPr lang="en" sz="1200" u="sng">
                <a:solidFill>
                  <a:schemeClr val="hlink"/>
                </a:solidFill>
                <a:latin typeface="Verdana"/>
                <a:ea typeface="Verdana"/>
                <a:cs typeface="Verdana"/>
                <a:sym typeface="Verdana"/>
                <a:hlinkClick r:id="rId3"/>
              </a:rPr>
              <a:t>https://www.niddk.nih.gov/health-information/digestive-diseases/lactose-intolerance/definition-facts</a:t>
            </a:r>
            <a:endParaRPr sz="1200">
              <a:latin typeface="Verdana"/>
              <a:ea typeface="Verdana"/>
              <a:cs typeface="Verdana"/>
              <a:sym typeface="Verdana"/>
            </a:endParaRPr>
          </a:p>
          <a:p>
            <a:pPr marL="457200" lvl="0" indent="-304800" algn="l" rtl="0">
              <a:spcBef>
                <a:spcPts val="0"/>
              </a:spcBef>
              <a:spcAft>
                <a:spcPts val="0"/>
              </a:spcAft>
              <a:buSzPts val="1200"/>
              <a:buFont typeface="Verdana"/>
              <a:buChar char="-"/>
            </a:pPr>
            <a:r>
              <a:rPr lang="en" sz="1100" u="sng">
                <a:solidFill>
                  <a:schemeClr val="hlink"/>
                </a:solidFill>
                <a:latin typeface="Arial"/>
                <a:ea typeface="Arial"/>
                <a:cs typeface="Arial"/>
                <a:sym typeface="Arial"/>
                <a:hlinkClick r:id="rId4"/>
              </a:rPr>
              <a:t>http://www.vivo.colostate.edu/hbooks/pathphys/digestion/smallgut/bbenzymes.html</a:t>
            </a:r>
            <a:endParaRPr sz="1200">
              <a:latin typeface="Verdana"/>
              <a:ea typeface="Verdana"/>
              <a:cs typeface="Verdana"/>
              <a:sym typeface="Verdana"/>
            </a:endParaRPr>
          </a:p>
          <a:p>
            <a:pPr marL="457200" lvl="0" indent="-304800" algn="l" rtl="0">
              <a:spcBef>
                <a:spcPts val="0"/>
              </a:spcBef>
              <a:spcAft>
                <a:spcPts val="0"/>
              </a:spcAft>
              <a:buSzPts val="1200"/>
              <a:buFont typeface="Verdana"/>
              <a:buChar char="-"/>
            </a:pPr>
            <a:r>
              <a:rPr lang="en" sz="1100" u="sng">
                <a:solidFill>
                  <a:schemeClr val="hlink"/>
                </a:solidFill>
                <a:latin typeface="Arial"/>
                <a:ea typeface="Arial"/>
                <a:cs typeface="Arial"/>
                <a:sym typeface="Arial"/>
                <a:hlinkClick r:id="rId5"/>
              </a:rPr>
              <a:t>https://opentextbc.ca/biology/chapter/15-3-digestive-system-processes/</a:t>
            </a:r>
            <a:endParaRPr sz="1200">
              <a:latin typeface="Verdana"/>
              <a:ea typeface="Verdana"/>
              <a:cs typeface="Verdana"/>
              <a:sym typeface="Verdana"/>
            </a:endParaRPr>
          </a:p>
          <a:p>
            <a:pPr marL="457200" lvl="0" indent="-304800" algn="l" rtl="0">
              <a:spcBef>
                <a:spcPts val="0"/>
              </a:spcBef>
              <a:spcAft>
                <a:spcPts val="0"/>
              </a:spcAft>
              <a:buSzPts val="1200"/>
              <a:buFont typeface="Verdana"/>
              <a:buChar char="-"/>
            </a:pPr>
            <a:r>
              <a:rPr lang="en" sz="1100" u="sng">
                <a:solidFill>
                  <a:schemeClr val="hlink"/>
                </a:solidFill>
                <a:latin typeface="Arial"/>
                <a:ea typeface="Arial"/>
                <a:cs typeface="Arial"/>
                <a:sym typeface="Arial"/>
                <a:hlinkClick r:id="rId6"/>
              </a:rPr>
              <a:t>https://www.ncbi.nlm.nih.gov/pubmed/8116552</a:t>
            </a:r>
            <a:endParaRPr sz="1200">
              <a:latin typeface="Verdana"/>
              <a:ea typeface="Verdana"/>
              <a:cs typeface="Verdana"/>
              <a:sym typeface="Verdana"/>
            </a:endParaRPr>
          </a:p>
          <a:p>
            <a:pPr marL="457200" lvl="0" indent="-304800" algn="l" rtl="0">
              <a:spcBef>
                <a:spcPts val="0"/>
              </a:spcBef>
              <a:spcAft>
                <a:spcPts val="0"/>
              </a:spcAft>
              <a:buSzPts val="1200"/>
              <a:buFont typeface="Verdana"/>
              <a:buChar char="-"/>
            </a:pPr>
            <a:r>
              <a:rPr lang="en" sz="1100" u="sng">
                <a:solidFill>
                  <a:schemeClr val="hlink"/>
                </a:solidFill>
                <a:latin typeface="Arial"/>
                <a:ea typeface="Arial"/>
                <a:cs typeface="Arial"/>
                <a:sym typeface="Arial"/>
                <a:hlinkClick r:id="rId7"/>
              </a:rPr>
              <a:t>https://www.ncbi.nlm.nih.gov/pubmed/14642859</a:t>
            </a:r>
            <a:endParaRPr sz="1200">
              <a:latin typeface="Verdana"/>
              <a:ea typeface="Verdana"/>
              <a:cs typeface="Verdana"/>
              <a:sym typeface="Verdana"/>
            </a:endParaRPr>
          </a:p>
          <a:p>
            <a:pPr marL="457200" lvl="0" indent="-304800" algn="l" rtl="0">
              <a:spcBef>
                <a:spcPts val="0"/>
              </a:spcBef>
              <a:spcAft>
                <a:spcPts val="0"/>
              </a:spcAft>
              <a:buSzPts val="1200"/>
              <a:buFont typeface="Verdana"/>
              <a:buChar char="-"/>
            </a:pPr>
            <a:r>
              <a:rPr lang="en" sz="1100" u="sng">
                <a:solidFill>
                  <a:schemeClr val="hlink"/>
                </a:solidFill>
                <a:latin typeface="Arial"/>
                <a:ea typeface="Arial"/>
                <a:cs typeface="Arial"/>
                <a:sym typeface="Arial"/>
                <a:hlinkClick r:id="rId8"/>
              </a:rPr>
              <a:t>https://www.healthline.com/health/carbohydrate-digestion#digestion-process</a:t>
            </a:r>
            <a:endParaRPr sz="1200">
              <a:latin typeface="Verdana"/>
              <a:ea typeface="Verdana"/>
              <a:cs typeface="Verdana"/>
              <a:sym typeface="Verdana"/>
            </a:endParaRPr>
          </a:p>
          <a:p>
            <a:pPr marL="457200" lvl="0" indent="-304800" algn="l" rtl="0">
              <a:lnSpc>
                <a:spcPct val="100000"/>
              </a:lnSpc>
              <a:spcBef>
                <a:spcPts val="0"/>
              </a:spcBef>
              <a:spcAft>
                <a:spcPts val="0"/>
              </a:spcAft>
              <a:buSzPts val="1200"/>
              <a:buFont typeface="Verdana"/>
              <a:buChar char="-"/>
            </a:pPr>
            <a:r>
              <a:rPr lang="en" sz="1100" u="sng">
                <a:solidFill>
                  <a:schemeClr val="hlink"/>
                </a:solidFill>
                <a:latin typeface="Arial"/>
                <a:ea typeface="Arial"/>
                <a:cs typeface="Arial"/>
                <a:sym typeface="Arial"/>
                <a:hlinkClick r:id="rId9"/>
              </a:rPr>
              <a:t>https://schoolbag.info/chemistry/mcat_biochemistry/mcat_biochemistry.files/image205.jpg</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hlink"/>
                </a:solidFill>
                <a:latin typeface="Arial"/>
                <a:ea typeface="Arial"/>
                <a:cs typeface="Arial"/>
                <a:sym typeface="Arial"/>
                <a:hlinkClick r:id="rId10"/>
              </a:rPr>
              <a:t>http://usmle.biochemistryformedics.com/low-body-fat-mass-and-hormonal-levels/</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hlink"/>
                </a:solidFill>
                <a:latin typeface="Arial"/>
                <a:ea typeface="Arial"/>
                <a:cs typeface="Arial"/>
                <a:sym typeface="Arial"/>
                <a:hlinkClick r:id="rId11"/>
              </a:rPr>
              <a:t>https://science.howstuffworks.com/life/cellular-microscopic/fat-cell2.htm</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accent5"/>
                </a:solidFill>
                <a:latin typeface="Arial"/>
                <a:ea typeface="Arial"/>
                <a:cs typeface="Arial"/>
                <a:sym typeface="Arial"/>
                <a:hlinkClick r:id="rId12"/>
              </a:rPr>
              <a:t>https://healthjade.com/types-of-carbohydrates/</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accent5"/>
                </a:solidFill>
                <a:latin typeface="Arial"/>
                <a:ea typeface="Arial"/>
                <a:cs typeface="Arial"/>
                <a:sym typeface="Arial"/>
                <a:hlinkClick r:id="rId13"/>
              </a:rPr>
              <a:t>https://en.wikipedia.org/wiki/Glycogen#/media/File:Glycogen_structure.svg</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accent5"/>
                </a:solidFill>
                <a:latin typeface="Arial"/>
                <a:ea typeface="Arial"/>
                <a:cs typeface="Arial"/>
                <a:sym typeface="Arial"/>
                <a:hlinkClick r:id="rId14"/>
              </a:rPr>
              <a:t>www.oapublishinglondon.com/article/1279</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hlink"/>
                </a:solidFill>
                <a:latin typeface="Arial"/>
                <a:ea typeface="Arial"/>
                <a:cs typeface="Arial"/>
                <a:sym typeface="Arial"/>
                <a:hlinkClick r:id="rId15"/>
              </a:rPr>
              <a:t>https://www.medicalnewstoday.com/articles/288177.php#cautions_about_supplements</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hlink"/>
                </a:solidFill>
                <a:latin typeface="Arial"/>
                <a:ea typeface="Arial"/>
                <a:cs typeface="Arial"/>
                <a:sym typeface="Arial"/>
                <a:hlinkClick r:id="rId16"/>
              </a:rPr>
              <a:t>https://www.ncbi.nlm.nih.gov/pmc/articles/PMC3093919/</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hlink"/>
                </a:solidFill>
                <a:latin typeface="Arial"/>
                <a:ea typeface="Arial"/>
                <a:cs typeface="Arial"/>
                <a:sym typeface="Arial"/>
                <a:hlinkClick r:id="rId17"/>
              </a:rPr>
              <a:t>https://courses.lumenlearning.com/suny-ap2/chapter/carbohydrate-metabolism-no-content/</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 sz="1100" u="sng">
                <a:solidFill>
                  <a:schemeClr val="hlink"/>
                </a:solidFill>
                <a:latin typeface="Arial"/>
                <a:ea typeface="Arial"/>
                <a:cs typeface="Arial"/>
                <a:sym typeface="Arial"/>
                <a:hlinkClick r:id="rId18"/>
              </a:rPr>
              <a:t>https://courses.lumenlearning.com/wm-biology2/chapter/transport-of-carbon-dioxide-in-the-blood/</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2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15"/>
        <p:cNvGrpSpPr/>
        <p:nvPr/>
      </p:nvGrpSpPr>
      <p:grpSpPr>
        <a:xfrm>
          <a:off x="0" y="0"/>
          <a:ext cx="0" cy="0"/>
          <a:chOff x="0" y="0"/>
          <a:chExt cx="0" cy="0"/>
        </a:xfrm>
      </p:grpSpPr>
      <p:sp>
        <p:nvSpPr>
          <p:cNvPr id="316" name="Google Shape;316;p18"/>
          <p:cNvSpPr txBox="1">
            <a:spLocks noGrp="1"/>
          </p:cNvSpPr>
          <p:nvPr>
            <p:ph type="body" idx="1"/>
          </p:nvPr>
        </p:nvSpPr>
        <p:spPr>
          <a:xfrm>
            <a:off x="90175" y="1316100"/>
            <a:ext cx="5992500" cy="3672900"/>
          </a:xfrm>
          <a:prstGeom prst="rect">
            <a:avLst/>
          </a:prstGeom>
          <a:solidFill>
            <a:srgbClr val="D0E0E3"/>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000000"/>
                </a:solidFill>
              </a:rPr>
              <a:t>Chemical digestion:</a:t>
            </a:r>
            <a:r>
              <a:rPr lang="en" sz="1400" b="1">
                <a:solidFill>
                  <a:srgbClr val="000000"/>
                </a:solidFill>
              </a:rPr>
              <a:t> </a:t>
            </a:r>
            <a:r>
              <a:rPr lang="en" sz="1400" i="1">
                <a:solidFill>
                  <a:srgbClr val="000000"/>
                </a:solidFill>
              </a:rPr>
              <a:t>Salivary </a:t>
            </a:r>
            <a:r>
              <a:rPr lang="en" sz="1400">
                <a:solidFill>
                  <a:srgbClr val="000000"/>
                </a:solidFill>
              </a:rPr>
              <a:t>α-</a:t>
            </a:r>
            <a:r>
              <a:rPr lang="en" sz="1400" i="1">
                <a:solidFill>
                  <a:srgbClr val="000000"/>
                </a:solidFill>
              </a:rPr>
              <a:t>amylase</a:t>
            </a:r>
            <a:endParaRPr sz="1400" i="1">
              <a:solidFill>
                <a:srgbClr val="000000"/>
              </a:solidFill>
            </a:endParaRPr>
          </a:p>
          <a:p>
            <a:pPr marL="457200" lvl="0" indent="-317500" algn="l" rtl="0">
              <a:lnSpc>
                <a:spcPct val="115000"/>
              </a:lnSpc>
              <a:spcBef>
                <a:spcPts val="0"/>
              </a:spcBef>
              <a:spcAft>
                <a:spcPts val="0"/>
              </a:spcAft>
              <a:buClr>
                <a:srgbClr val="000000"/>
              </a:buClr>
              <a:buSzPts val="1400"/>
              <a:buFont typeface="Arial"/>
              <a:buChar char="-"/>
            </a:pPr>
            <a:r>
              <a:rPr lang="en" sz="1400">
                <a:solidFill>
                  <a:srgbClr val="000000"/>
                </a:solidFill>
              </a:rPr>
              <a:t>Produced in salivary glands</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Arial"/>
              <a:buChar char="-"/>
            </a:pPr>
            <a:r>
              <a:rPr lang="en" sz="1400">
                <a:solidFill>
                  <a:srgbClr val="000000"/>
                </a:solidFill>
              </a:rPr>
              <a:t>Released during the process of chewing</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Positive feedback loop: </a:t>
            </a:r>
            <a:r>
              <a:rPr lang="en" sz="1400" b="1">
                <a:solidFill>
                  <a:srgbClr val="000000"/>
                </a:solidFill>
              </a:rPr>
              <a:t>↑</a:t>
            </a:r>
            <a:r>
              <a:rPr lang="en" sz="1400">
                <a:solidFill>
                  <a:srgbClr val="000000"/>
                </a:solidFill>
              </a:rPr>
              <a:t>carbohydrate intake, </a:t>
            </a:r>
            <a:r>
              <a:rPr lang="en" sz="1400" b="1">
                <a:solidFill>
                  <a:srgbClr val="000000"/>
                </a:solidFill>
              </a:rPr>
              <a:t>↑</a:t>
            </a:r>
            <a:r>
              <a:rPr lang="en" sz="1400">
                <a:solidFill>
                  <a:srgbClr val="000000"/>
                </a:solidFill>
              </a:rPr>
              <a:t>amylase production</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Arial"/>
              <a:buChar char="-"/>
            </a:pPr>
            <a:r>
              <a:rPr lang="en" sz="1400">
                <a:solidFill>
                  <a:srgbClr val="000000"/>
                </a:solidFill>
              </a:rPr>
              <a:t>pH sensitive → inhibited by acidic environment in stomach</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Starches → maltose + polysaccharides —&gt; sweet taste</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Arial"/>
              <a:buChar char="-"/>
            </a:pPr>
            <a:r>
              <a:rPr lang="en" sz="1400">
                <a:solidFill>
                  <a:srgbClr val="000000"/>
                </a:solidFill>
              </a:rPr>
              <a:t>Salivary amylase breaks down only 5% of starch </a:t>
            </a:r>
            <a:endParaRPr sz="1400">
              <a:solidFill>
                <a:srgbClr val="000000"/>
              </a:solidFill>
            </a:endParaRPr>
          </a:p>
          <a:p>
            <a:pPr marL="0" lvl="0" indent="0" algn="l" rtl="0">
              <a:lnSpc>
                <a:spcPct val="100000"/>
              </a:lnSpc>
              <a:spcBef>
                <a:spcPts val="0"/>
              </a:spcBef>
              <a:spcAft>
                <a:spcPts val="0"/>
              </a:spcAft>
              <a:buNone/>
            </a:pPr>
            <a:endParaRPr sz="1400" u="sng">
              <a:solidFill>
                <a:srgbClr val="000000"/>
              </a:solidFill>
            </a:endParaRPr>
          </a:p>
          <a:p>
            <a:pPr marL="0" lvl="0" indent="0" algn="l" rtl="0">
              <a:lnSpc>
                <a:spcPct val="115000"/>
              </a:lnSpc>
              <a:spcBef>
                <a:spcPts val="0"/>
              </a:spcBef>
              <a:spcAft>
                <a:spcPts val="0"/>
              </a:spcAft>
              <a:buNone/>
            </a:pPr>
            <a:r>
              <a:rPr lang="en" sz="1400" b="1" u="sng">
                <a:solidFill>
                  <a:srgbClr val="000000"/>
                </a:solidFill>
              </a:rPr>
              <a:t>Mechanical digestion:</a:t>
            </a:r>
            <a:r>
              <a:rPr lang="en" sz="1400">
                <a:solidFill>
                  <a:srgbClr val="000000"/>
                </a:solidFill>
              </a:rPr>
              <a:t> Chewing</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Teeth and tongue break down food into physically smaller pieces</a:t>
            </a:r>
            <a:endParaRPr sz="1400">
              <a:solidFill>
                <a:srgbClr val="000000"/>
              </a:solidFill>
            </a:endParaRPr>
          </a:p>
          <a:p>
            <a:pPr marL="0" lvl="0" indent="0" algn="l" rtl="0">
              <a:lnSpc>
                <a:spcPct val="100000"/>
              </a:lnSpc>
              <a:spcBef>
                <a:spcPts val="0"/>
              </a:spcBef>
              <a:spcAft>
                <a:spcPts val="1600"/>
              </a:spcAft>
              <a:buNone/>
            </a:pPr>
            <a:endParaRPr sz="1400">
              <a:solidFill>
                <a:srgbClr val="000000"/>
              </a:solidFill>
            </a:endParaRPr>
          </a:p>
        </p:txBody>
      </p:sp>
      <p:pic>
        <p:nvPicPr>
          <p:cNvPr id="317" name="Google Shape;317;p18"/>
          <p:cNvPicPr preferRelativeResize="0"/>
          <p:nvPr/>
        </p:nvPicPr>
        <p:blipFill>
          <a:blip r:embed="rId3">
            <a:alphaModFix/>
          </a:blip>
          <a:stretch>
            <a:fillRect/>
          </a:stretch>
        </p:blipFill>
        <p:spPr>
          <a:xfrm>
            <a:off x="6016600" y="1650650"/>
            <a:ext cx="3061350" cy="2115030"/>
          </a:xfrm>
          <a:prstGeom prst="rect">
            <a:avLst/>
          </a:prstGeom>
          <a:noFill/>
          <a:ln>
            <a:noFill/>
          </a:ln>
        </p:spPr>
      </p:pic>
      <p:sp>
        <p:nvSpPr>
          <p:cNvPr id="318" name="Google Shape;318;p18"/>
          <p:cNvSpPr/>
          <p:nvPr/>
        </p:nvSpPr>
        <p:spPr>
          <a:xfrm>
            <a:off x="1481525" y="79925"/>
            <a:ext cx="1925100" cy="1236168"/>
          </a:xfrm>
          <a:prstGeom prst="irregularSeal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txBox="1">
            <a:spLocks noGrp="1"/>
          </p:cNvSpPr>
          <p:nvPr>
            <p:ph type="title"/>
          </p:nvPr>
        </p:nvSpPr>
        <p:spPr>
          <a:xfrm>
            <a:off x="1754550" y="354513"/>
            <a:ext cx="7896300" cy="5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Mouth:   </a:t>
            </a:r>
            <a:r>
              <a:rPr lang="en"/>
              <a:t>Chemical + Mechanical digestion</a:t>
            </a:r>
            <a:endParaRPr sz="1400" b="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23"/>
        <p:cNvGrpSpPr/>
        <p:nvPr/>
      </p:nvGrpSpPr>
      <p:grpSpPr>
        <a:xfrm>
          <a:off x="0" y="0"/>
          <a:ext cx="0" cy="0"/>
          <a:chOff x="0" y="0"/>
          <a:chExt cx="0" cy="0"/>
        </a:xfrm>
      </p:grpSpPr>
      <p:sp>
        <p:nvSpPr>
          <p:cNvPr id="324" name="Google Shape;324;p19"/>
          <p:cNvSpPr txBox="1">
            <a:spLocks noGrp="1"/>
          </p:cNvSpPr>
          <p:nvPr>
            <p:ph type="body" idx="4294967295"/>
          </p:nvPr>
        </p:nvSpPr>
        <p:spPr>
          <a:xfrm>
            <a:off x="1176800" y="2099925"/>
            <a:ext cx="6485700" cy="1434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Char char="-"/>
            </a:pPr>
            <a:r>
              <a:rPr lang="en" sz="2400">
                <a:solidFill>
                  <a:srgbClr val="000000"/>
                </a:solidFill>
              </a:rPr>
              <a:t>Salivary α-amylase inactivated</a:t>
            </a:r>
            <a:endParaRPr sz="2400">
              <a:solidFill>
                <a:srgbClr val="000000"/>
              </a:solidFill>
            </a:endParaRPr>
          </a:p>
          <a:p>
            <a:pPr marL="914400" lvl="1" indent="-381000" algn="l" rtl="0">
              <a:lnSpc>
                <a:spcPct val="115000"/>
              </a:lnSpc>
              <a:spcBef>
                <a:spcPts val="0"/>
              </a:spcBef>
              <a:spcAft>
                <a:spcPts val="0"/>
              </a:spcAft>
              <a:buClr>
                <a:srgbClr val="000000"/>
              </a:buClr>
              <a:buSzPts val="2400"/>
              <a:buChar char="-"/>
            </a:pPr>
            <a:r>
              <a:rPr lang="en" sz="2400">
                <a:solidFill>
                  <a:srgbClr val="000000"/>
                </a:solidFill>
              </a:rPr>
              <a:t>Minimal carbohydrate digestion occurs</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u="sng">
                <a:solidFill>
                  <a:schemeClr val="hlink"/>
                </a:solidFill>
                <a:hlinkClick r:id="rId3"/>
              </a:rPr>
              <a:t>Peristalsis</a:t>
            </a:r>
            <a:r>
              <a:rPr lang="en" sz="2400">
                <a:solidFill>
                  <a:srgbClr val="000000"/>
                </a:solidFill>
              </a:rPr>
              <a:t> → chyme</a:t>
            </a:r>
            <a:endParaRPr sz="1600">
              <a:solidFill>
                <a:srgbClr val="000000"/>
              </a:solidFill>
            </a:endParaRPr>
          </a:p>
          <a:p>
            <a:pPr marL="0" lvl="0" indent="0" algn="l" rtl="0">
              <a:spcBef>
                <a:spcPts val="0"/>
              </a:spcBef>
              <a:spcAft>
                <a:spcPts val="1600"/>
              </a:spcAft>
              <a:buNone/>
            </a:pPr>
            <a:endParaRPr sz="1600"/>
          </a:p>
        </p:txBody>
      </p:sp>
      <p:sp>
        <p:nvSpPr>
          <p:cNvPr id="325" name="Google Shape;325;p19"/>
          <p:cNvSpPr/>
          <p:nvPr/>
        </p:nvSpPr>
        <p:spPr>
          <a:xfrm>
            <a:off x="4623900" y="887025"/>
            <a:ext cx="2104200" cy="632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txBox="1">
            <a:spLocks noGrp="1"/>
          </p:cNvSpPr>
          <p:nvPr>
            <p:ph type="title"/>
          </p:nvPr>
        </p:nvSpPr>
        <p:spPr>
          <a:xfrm>
            <a:off x="824725" y="259725"/>
            <a:ext cx="5857800" cy="1259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000000"/>
                </a:solidFill>
              </a:rPr>
              <a:t>Mechanical digestion in the  </a:t>
            </a:r>
            <a:r>
              <a:rPr lang="en">
                <a:solidFill>
                  <a:schemeClr val="accent1"/>
                </a:solidFill>
              </a:rPr>
              <a:t>stomach</a:t>
            </a:r>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30"/>
        <p:cNvGrpSpPr/>
        <p:nvPr/>
      </p:nvGrpSpPr>
      <p:grpSpPr>
        <a:xfrm>
          <a:off x="0" y="0"/>
          <a:ext cx="0" cy="0"/>
          <a:chOff x="0" y="0"/>
          <a:chExt cx="0" cy="0"/>
        </a:xfrm>
      </p:grpSpPr>
      <p:sp>
        <p:nvSpPr>
          <p:cNvPr id="331" name="Google Shape;331;p20"/>
          <p:cNvSpPr txBox="1">
            <a:spLocks noGrp="1"/>
          </p:cNvSpPr>
          <p:nvPr>
            <p:ph type="body" idx="1"/>
          </p:nvPr>
        </p:nvSpPr>
        <p:spPr>
          <a:xfrm>
            <a:off x="0" y="1398850"/>
            <a:ext cx="5152200" cy="35190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u="sng">
                <a:solidFill>
                  <a:srgbClr val="000000"/>
                </a:solidFill>
              </a:rPr>
              <a:t>Chemical digestion:</a:t>
            </a:r>
            <a:r>
              <a:rPr lang="en" b="1">
                <a:solidFill>
                  <a:srgbClr val="000000"/>
                </a:solidFill>
              </a:rPr>
              <a:t> </a:t>
            </a:r>
            <a:r>
              <a:rPr lang="en">
                <a:solidFill>
                  <a:srgbClr val="000000"/>
                </a:solidFill>
              </a:rPr>
              <a:t>Pancreatic α-amylase</a:t>
            </a:r>
            <a:endParaRPr>
              <a:solidFill>
                <a:srgbClr val="000000"/>
              </a:solidFill>
            </a:endParaRPr>
          </a:p>
          <a:p>
            <a:pPr marL="457200" lvl="0" indent="-311150" algn="l" rtl="0">
              <a:lnSpc>
                <a:spcPct val="115000"/>
              </a:lnSpc>
              <a:spcBef>
                <a:spcPts val="0"/>
              </a:spcBef>
              <a:spcAft>
                <a:spcPts val="0"/>
              </a:spcAft>
              <a:buClr>
                <a:srgbClr val="000000"/>
              </a:buClr>
              <a:buSzPts val="1300"/>
              <a:buChar char="-"/>
            </a:pPr>
            <a:r>
              <a:rPr lang="en">
                <a:solidFill>
                  <a:srgbClr val="000000"/>
                </a:solidFill>
              </a:rPr>
              <a:t>Secreted from acinar cells of pancreas into small intestine as part of pancreatic juice </a:t>
            </a:r>
            <a:endParaRPr>
              <a:solidFill>
                <a:srgbClr val="000000"/>
              </a:solidFill>
            </a:endParaRPr>
          </a:p>
          <a:p>
            <a:pPr marL="457200" lvl="0" indent="-311150" algn="l" rtl="0">
              <a:lnSpc>
                <a:spcPct val="115000"/>
              </a:lnSpc>
              <a:spcBef>
                <a:spcPts val="0"/>
              </a:spcBef>
              <a:spcAft>
                <a:spcPts val="0"/>
              </a:spcAft>
              <a:buClr>
                <a:srgbClr val="000000"/>
              </a:buClr>
              <a:buSzPts val="1300"/>
              <a:buChar char="-"/>
            </a:pPr>
            <a:r>
              <a:rPr lang="en">
                <a:solidFill>
                  <a:srgbClr val="000000"/>
                </a:solidFill>
              </a:rPr>
              <a:t>Catalyzes starch hydrolysis</a:t>
            </a:r>
            <a:endParaRPr>
              <a:solidFill>
                <a:srgbClr val="000000"/>
              </a:solidFill>
            </a:endParaRPr>
          </a:p>
          <a:p>
            <a:pPr marL="457200" lvl="0" indent="-311150" algn="l" rtl="0">
              <a:lnSpc>
                <a:spcPct val="115000"/>
              </a:lnSpc>
              <a:spcBef>
                <a:spcPts val="0"/>
              </a:spcBef>
              <a:spcAft>
                <a:spcPts val="0"/>
              </a:spcAft>
              <a:buClr>
                <a:srgbClr val="000000"/>
              </a:buClr>
              <a:buSzPts val="1300"/>
              <a:buChar char="-"/>
            </a:pPr>
            <a:r>
              <a:rPr lang="en">
                <a:solidFill>
                  <a:srgbClr val="000000"/>
                </a:solidFill>
              </a:rPr>
              <a:t>Targets the α-1,4 bonds of complex carbohydrates</a:t>
            </a:r>
            <a:endParaRPr>
              <a:solidFill>
                <a:srgbClr val="000000"/>
              </a:solidFill>
            </a:endParaRPr>
          </a:p>
          <a:p>
            <a:pPr marL="457200" lvl="0" indent="-311150" algn="l" rtl="0">
              <a:lnSpc>
                <a:spcPct val="115000"/>
              </a:lnSpc>
              <a:spcBef>
                <a:spcPts val="0"/>
              </a:spcBef>
              <a:spcAft>
                <a:spcPts val="0"/>
              </a:spcAft>
              <a:buClr>
                <a:srgbClr val="000000"/>
              </a:buClr>
              <a:buSzPts val="1300"/>
              <a:buChar char="-"/>
            </a:pPr>
            <a:r>
              <a:rPr lang="en" b="1">
                <a:solidFill>
                  <a:srgbClr val="000000"/>
                </a:solidFill>
              </a:rPr>
              <a:t>Starch hydrolysis:</a:t>
            </a:r>
            <a:r>
              <a:rPr lang="en">
                <a:solidFill>
                  <a:srgbClr val="000000"/>
                </a:solidFill>
              </a:rPr>
              <a:t> digest carbohydrates into shorter units</a:t>
            </a:r>
            <a:endParaRPr>
              <a:solidFill>
                <a:srgbClr val="000000"/>
              </a:solidFill>
            </a:endParaRPr>
          </a:p>
          <a:p>
            <a:pPr marL="914400" lvl="1" indent="-311150" algn="l" rtl="0">
              <a:lnSpc>
                <a:spcPct val="115000"/>
              </a:lnSpc>
              <a:spcBef>
                <a:spcPts val="0"/>
              </a:spcBef>
              <a:spcAft>
                <a:spcPts val="0"/>
              </a:spcAft>
              <a:buClr>
                <a:srgbClr val="000000"/>
              </a:buClr>
              <a:buSzPts val="1300"/>
              <a:buChar char="-"/>
            </a:pPr>
            <a:r>
              <a:rPr lang="en" sz="1300">
                <a:solidFill>
                  <a:srgbClr val="000000"/>
                </a:solidFill>
              </a:rPr>
              <a:t>Further broken down into monosaccharides</a:t>
            </a:r>
            <a:endParaRPr sz="1300">
              <a:solidFill>
                <a:srgbClr val="000000"/>
              </a:solidFill>
            </a:endParaRPr>
          </a:p>
          <a:p>
            <a:pPr marL="0" lvl="0" indent="0" algn="l" rtl="0">
              <a:lnSpc>
                <a:spcPct val="115000"/>
              </a:lnSpc>
              <a:spcBef>
                <a:spcPts val="0"/>
              </a:spcBef>
              <a:spcAft>
                <a:spcPts val="0"/>
              </a:spcAft>
              <a:buNone/>
            </a:pPr>
            <a:endParaRPr>
              <a:solidFill>
                <a:srgbClr val="000000"/>
              </a:solidFill>
            </a:endParaRPr>
          </a:p>
          <a:p>
            <a:pPr marL="0" lvl="0" indent="0" algn="l" rtl="0">
              <a:lnSpc>
                <a:spcPct val="115000"/>
              </a:lnSpc>
              <a:spcBef>
                <a:spcPts val="0"/>
              </a:spcBef>
              <a:spcAft>
                <a:spcPts val="0"/>
              </a:spcAft>
              <a:buNone/>
            </a:pPr>
            <a:r>
              <a:rPr lang="en" b="1">
                <a:solidFill>
                  <a:srgbClr val="000000"/>
                </a:solidFill>
              </a:rPr>
              <a:t>Brush border</a:t>
            </a:r>
            <a:endParaRPr b="1">
              <a:solidFill>
                <a:srgbClr val="000000"/>
              </a:solidFill>
            </a:endParaRPr>
          </a:p>
          <a:p>
            <a:pPr marL="457200" lvl="0" indent="-311150" algn="l" rtl="0">
              <a:lnSpc>
                <a:spcPct val="115000"/>
              </a:lnSpc>
              <a:spcBef>
                <a:spcPts val="0"/>
              </a:spcBef>
              <a:spcAft>
                <a:spcPts val="0"/>
              </a:spcAft>
              <a:buClr>
                <a:srgbClr val="000000"/>
              </a:buClr>
              <a:buSzPts val="1300"/>
              <a:buChar char="-"/>
            </a:pPr>
            <a:r>
              <a:rPr lang="en" u="sng">
                <a:solidFill>
                  <a:srgbClr val="000000"/>
                </a:solidFill>
              </a:rPr>
              <a:t>Disaccharidase enzymes:</a:t>
            </a:r>
            <a:r>
              <a:rPr lang="en">
                <a:solidFill>
                  <a:srgbClr val="000000"/>
                </a:solidFill>
              </a:rPr>
              <a:t> </a:t>
            </a:r>
            <a:r>
              <a:rPr lang="en" b="1">
                <a:solidFill>
                  <a:srgbClr val="000000"/>
                </a:solidFill>
              </a:rPr>
              <a:t>sucrase, maltase, </a:t>
            </a:r>
            <a:r>
              <a:rPr lang="en">
                <a:solidFill>
                  <a:srgbClr val="000000"/>
                </a:solidFill>
              </a:rPr>
              <a:t>+ </a:t>
            </a:r>
            <a:r>
              <a:rPr lang="en" b="1">
                <a:solidFill>
                  <a:srgbClr val="000000"/>
                </a:solidFill>
              </a:rPr>
              <a:t>lactase</a:t>
            </a:r>
            <a:endParaRPr b="1">
              <a:solidFill>
                <a:srgbClr val="000000"/>
              </a:solidFill>
            </a:endParaRPr>
          </a:p>
          <a:p>
            <a:pPr marL="457200" lvl="0" indent="-311150" algn="l" rtl="0">
              <a:lnSpc>
                <a:spcPct val="115000"/>
              </a:lnSpc>
              <a:spcBef>
                <a:spcPts val="0"/>
              </a:spcBef>
              <a:spcAft>
                <a:spcPts val="0"/>
              </a:spcAft>
              <a:buClr>
                <a:srgbClr val="000000"/>
              </a:buClr>
              <a:buSzPts val="1300"/>
              <a:buChar char="-"/>
            </a:pPr>
            <a:r>
              <a:rPr lang="en">
                <a:solidFill>
                  <a:srgbClr val="000000"/>
                </a:solidFill>
              </a:rPr>
              <a:t>Secreted by the intestinal cells that line the villi</a:t>
            </a:r>
            <a:endParaRPr>
              <a:solidFill>
                <a:srgbClr val="000000"/>
              </a:solidFill>
            </a:endParaRPr>
          </a:p>
          <a:p>
            <a:pPr marL="457200" lvl="0" indent="-311150" algn="l" rtl="0">
              <a:lnSpc>
                <a:spcPct val="115000"/>
              </a:lnSpc>
              <a:spcBef>
                <a:spcPts val="0"/>
              </a:spcBef>
              <a:spcAft>
                <a:spcPts val="0"/>
              </a:spcAft>
              <a:buClr>
                <a:srgbClr val="000000"/>
              </a:buClr>
              <a:buSzPts val="1300"/>
              <a:buChar char="-"/>
            </a:pPr>
            <a:r>
              <a:rPr lang="en">
                <a:solidFill>
                  <a:srgbClr val="000000"/>
                </a:solidFill>
              </a:rPr>
              <a:t>Break down disaccharides into their component monomers</a:t>
            </a:r>
            <a:endParaRPr>
              <a:solidFill>
                <a:srgbClr val="000000"/>
              </a:solidFill>
            </a:endParaRPr>
          </a:p>
          <a:p>
            <a:pPr marL="914400" lvl="1" indent="-311150" algn="l" rtl="0">
              <a:lnSpc>
                <a:spcPct val="115000"/>
              </a:lnSpc>
              <a:spcBef>
                <a:spcPts val="0"/>
              </a:spcBef>
              <a:spcAft>
                <a:spcPts val="0"/>
              </a:spcAft>
              <a:buClr>
                <a:srgbClr val="000000"/>
              </a:buClr>
              <a:buSzPts val="1300"/>
              <a:buChar char="-"/>
            </a:pPr>
            <a:r>
              <a:rPr lang="en" sz="1300" i="1" u="sng">
                <a:solidFill>
                  <a:srgbClr val="000000"/>
                </a:solidFill>
              </a:rPr>
              <a:t>Example:</a:t>
            </a:r>
            <a:r>
              <a:rPr lang="en" sz="1300">
                <a:solidFill>
                  <a:srgbClr val="000000"/>
                </a:solidFill>
              </a:rPr>
              <a:t> Sucrase: sucrose → glucose + fructose</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a:solidFill>
                  <a:srgbClr val="000000"/>
                </a:solidFill>
              </a:rPr>
              <a:t>Monosaccharides absorbed into intestinal cells</a:t>
            </a:r>
            <a:endParaRPr>
              <a:solidFill>
                <a:srgbClr val="000000"/>
              </a:solidFill>
            </a:endParaRPr>
          </a:p>
          <a:p>
            <a:pPr marL="0" lvl="0" indent="0" algn="l" rtl="0">
              <a:lnSpc>
                <a:spcPct val="100000"/>
              </a:lnSpc>
              <a:spcBef>
                <a:spcPts val="0"/>
              </a:spcBef>
              <a:spcAft>
                <a:spcPts val="0"/>
              </a:spcAft>
              <a:buNone/>
            </a:pPr>
            <a:endParaRPr>
              <a:solidFill>
                <a:srgbClr val="000000"/>
              </a:solidFill>
              <a:highlight>
                <a:schemeClr val="lt1"/>
              </a:highlight>
            </a:endParaRPr>
          </a:p>
          <a:p>
            <a:pPr marL="0" lvl="0" indent="0" algn="l" rtl="0">
              <a:lnSpc>
                <a:spcPct val="100000"/>
              </a:lnSpc>
              <a:spcBef>
                <a:spcPts val="0"/>
              </a:spcBef>
              <a:spcAft>
                <a:spcPts val="0"/>
              </a:spcAft>
              <a:buNone/>
            </a:pPr>
            <a:endParaRPr>
              <a:solidFill>
                <a:srgbClr val="000000"/>
              </a:solidFill>
              <a:highlight>
                <a:schemeClr val="lt1"/>
              </a:highlight>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1600"/>
              </a:spcBef>
              <a:spcAft>
                <a:spcPts val="1600"/>
              </a:spcAft>
              <a:buNone/>
            </a:pPr>
            <a:endParaRPr/>
          </a:p>
        </p:txBody>
      </p:sp>
      <p:sp>
        <p:nvSpPr>
          <p:cNvPr id="332" name="Google Shape;332;p20"/>
          <p:cNvSpPr/>
          <p:nvPr/>
        </p:nvSpPr>
        <p:spPr>
          <a:xfrm>
            <a:off x="1264500" y="509575"/>
            <a:ext cx="2934600" cy="8211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txBox="1">
            <a:spLocks noGrp="1"/>
          </p:cNvSpPr>
          <p:nvPr>
            <p:ph type="title"/>
          </p:nvPr>
        </p:nvSpPr>
        <p:spPr>
          <a:xfrm>
            <a:off x="1264500" y="579700"/>
            <a:ext cx="77001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Small intestine:</a:t>
            </a:r>
            <a:r>
              <a:rPr lang="en"/>
              <a:t>  Primary site of absorption</a:t>
            </a:r>
            <a:endParaRPr/>
          </a:p>
        </p:txBody>
      </p:sp>
      <p:pic>
        <p:nvPicPr>
          <p:cNvPr id="334" name="Google Shape;334;p20"/>
          <p:cNvPicPr preferRelativeResize="0"/>
          <p:nvPr/>
        </p:nvPicPr>
        <p:blipFill>
          <a:blip r:embed="rId3">
            <a:alphaModFix/>
          </a:blip>
          <a:stretch>
            <a:fillRect/>
          </a:stretch>
        </p:blipFill>
        <p:spPr>
          <a:xfrm>
            <a:off x="5098646" y="1710850"/>
            <a:ext cx="3941450" cy="2781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38"/>
        <p:cNvGrpSpPr/>
        <p:nvPr/>
      </p:nvGrpSpPr>
      <p:grpSpPr>
        <a:xfrm>
          <a:off x="0" y="0"/>
          <a:ext cx="0" cy="0"/>
          <a:chOff x="0" y="0"/>
          <a:chExt cx="0" cy="0"/>
        </a:xfrm>
      </p:grpSpPr>
      <p:sp>
        <p:nvSpPr>
          <p:cNvPr id="339" name="Google Shape;339;p21"/>
          <p:cNvSpPr txBox="1">
            <a:spLocks noGrp="1"/>
          </p:cNvSpPr>
          <p:nvPr>
            <p:ph type="body" idx="1"/>
          </p:nvPr>
        </p:nvSpPr>
        <p:spPr>
          <a:xfrm>
            <a:off x="-148250" y="1322625"/>
            <a:ext cx="4025700" cy="3897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000000"/>
              </a:buClr>
              <a:buSzPts val="1200"/>
              <a:buChar char="-"/>
            </a:pPr>
            <a:r>
              <a:rPr lang="en" sz="1200">
                <a:solidFill>
                  <a:srgbClr val="000000"/>
                </a:solidFill>
              </a:rPr>
              <a:t>Apical membrane of the small intestine</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Lined with microvilli—nutrient absorption</a:t>
            </a: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Disaccharidase enzymes: </a:t>
            </a:r>
            <a:endParaRPr sz="1200">
              <a:solidFill>
                <a:srgbClr val="000000"/>
              </a:solidFill>
            </a:endParaRPr>
          </a:p>
          <a:p>
            <a:pPr marL="914400" lvl="0" indent="0" algn="l" rtl="0">
              <a:spcBef>
                <a:spcPts val="0"/>
              </a:spcBef>
              <a:spcAft>
                <a:spcPts val="0"/>
              </a:spcAft>
              <a:buNone/>
            </a:pPr>
            <a:r>
              <a:rPr lang="en" sz="1200">
                <a:solidFill>
                  <a:srgbClr val="000000"/>
                </a:solidFill>
              </a:rPr>
              <a:t>         disaccharides → monosaccharides</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Maltase → glucose + glucose</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Lactase → glucose + galactose</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Sucrase → glucose + fructose</a:t>
            </a:r>
            <a:endParaRPr sz="1200">
              <a:solidFill>
                <a:srgbClr val="000000"/>
              </a:solidFill>
            </a:endParaRPr>
          </a:p>
          <a:p>
            <a:pPr marL="457200" lvl="0" indent="0" algn="l" rtl="0">
              <a:spcBef>
                <a:spcPts val="0"/>
              </a:spcBef>
              <a:spcAft>
                <a:spcPts val="0"/>
              </a:spcAft>
              <a:buNone/>
            </a:pP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Carbohydrates are digested into glucose, fructose, and galactose before absorption by the small intestine</a:t>
            </a: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These monomers are absorbed across the villi</a:t>
            </a:r>
            <a:endParaRPr sz="1200">
              <a:solidFill>
                <a:srgbClr val="000000"/>
              </a:solidFill>
            </a:endParaRPr>
          </a:p>
          <a:p>
            <a:pPr marL="0" lvl="0" indent="0" algn="l" rtl="0">
              <a:spcBef>
                <a:spcPts val="0"/>
              </a:spcBef>
              <a:spcAft>
                <a:spcPts val="0"/>
              </a:spcAft>
              <a:buNone/>
            </a:pP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Monosaccharides transported across the intestinal epithelium → bloodstream → liver and rest of body</a:t>
            </a:r>
            <a:endParaRPr sz="1200">
              <a:solidFill>
                <a:srgbClr val="000000"/>
              </a:solidFill>
            </a:endParaRPr>
          </a:p>
        </p:txBody>
      </p:sp>
      <p:pic>
        <p:nvPicPr>
          <p:cNvPr id="340" name="Google Shape;340;p21"/>
          <p:cNvPicPr preferRelativeResize="0"/>
          <p:nvPr/>
        </p:nvPicPr>
        <p:blipFill rotWithShape="1">
          <a:blip r:embed="rId3">
            <a:alphaModFix/>
          </a:blip>
          <a:srcRect l="1292" r="5736" b="8767"/>
          <a:stretch/>
        </p:blipFill>
        <p:spPr>
          <a:xfrm>
            <a:off x="3781100" y="1599175"/>
            <a:ext cx="5313075" cy="2780725"/>
          </a:xfrm>
          <a:prstGeom prst="rect">
            <a:avLst/>
          </a:prstGeom>
          <a:noFill/>
          <a:ln>
            <a:noFill/>
          </a:ln>
        </p:spPr>
      </p:pic>
      <p:sp>
        <p:nvSpPr>
          <p:cNvPr id="341" name="Google Shape;341;p21"/>
          <p:cNvSpPr/>
          <p:nvPr/>
        </p:nvSpPr>
        <p:spPr>
          <a:xfrm>
            <a:off x="4114325" y="500125"/>
            <a:ext cx="2378100" cy="934200"/>
          </a:xfrm>
          <a:prstGeom prst="doubleWave">
            <a:avLst>
              <a:gd name="adj1" fmla="val 625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intestine: </a:t>
            </a:r>
            <a:r>
              <a:rPr lang="en">
                <a:solidFill>
                  <a:schemeClr val="accent1"/>
                </a:solidFill>
              </a:rPr>
              <a:t>Brush border</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46"/>
        <p:cNvGrpSpPr/>
        <p:nvPr/>
      </p:nvGrpSpPr>
      <p:grpSpPr>
        <a:xfrm>
          <a:off x="0" y="0"/>
          <a:ext cx="0" cy="0"/>
          <a:chOff x="0" y="0"/>
          <a:chExt cx="0" cy="0"/>
        </a:xfrm>
      </p:grpSpPr>
      <p:sp>
        <p:nvSpPr>
          <p:cNvPr id="347" name="Google Shape;347;p22"/>
          <p:cNvSpPr txBox="1">
            <a:spLocks noGrp="1"/>
          </p:cNvSpPr>
          <p:nvPr>
            <p:ph type="title" idx="4294967295"/>
          </p:nvPr>
        </p:nvSpPr>
        <p:spPr>
          <a:xfrm>
            <a:off x="116250" y="316125"/>
            <a:ext cx="3280800" cy="1005000"/>
          </a:xfrm>
          <a:prstGeom prst="rect">
            <a:avLst/>
          </a:prstGeom>
          <a:solidFill>
            <a:schemeClr val="lt2"/>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Absorption</a:t>
            </a:r>
            <a:r>
              <a:rPr lang="en"/>
              <a:t> in the small intestine</a:t>
            </a:r>
            <a:endParaRPr/>
          </a:p>
        </p:txBody>
      </p:sp>
      <p:sp>
        <p:nvSpPr>
          <p:cNvPr id="348" name="Google Shape;348;p22"/>
          <p:cNvSpPr txBox="1">
            <a:spLocks noGrp="1"/>
          </p:cNvSpPr>
          <p:nvPr>
            <p:ph type="body" idx="1"/>
          </p:nvPr>
        </p:nvSpPr>
        <p:spPr>
          <a:xfrm>
            <a:off x="3294050" y="316125"/>
            <a:ext cx="5926200" cy="4671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Glucose and galactose</a:t>
            </a:r>
            <a:r>
              <a:rPr lang="en" sz="1400"/>
              <a:t>: </a:t>
            </a:r>
            <a:r>
              <a:rPr lang="en" sz="1400" b="1"/>
              <a:t>SGLT-1 </a:t>
            </a:r>
            <a:r>
              <a:rPr lang="en" sz="1400"/>
              <a:t>transporter (sodium glucose co-transporter) in brush border of small intestine</a:t>
            </a:r>
            <a:endParaRPr sz="1400"/>
          </a:p>
          <a:p>
            <a:pPr marL="914400" lvl="1" indent="-317500" algn="l" rtl="0">
              <a:spcBef>
                <a:spcPts val="0"/>
              </a:spcBef>
              <a:spcAft>
                <a:spcPts val="0"/>
              </a:spcAft>
              <a:buSzPts val="1400"/>
              <a:buChar char="-"/>
            </a:pPr>
            <a:r>
              <a:rPr lang="en" sz="1400" i="1" u="sng"/>
              <a:t>Active transport</a:t>
            </a:r>
            <a:r>
              <a:rPr lang="en" sz="1400" u="sng"/>
              <a:t> </a:t>
            </a:r>
            <a:r>
              <a:rPr lang="en" sz="1400"/>
              <a:t>via sodium gradient driven by Na+/K+ ATPase pump (co-transporter)</a:t>
            </a:r>
            <a:endParaRPr sz="1400"/>
          </a:p>
          <a:p>
            <a:pPr marL="914400" lvl="1" indent="-317500" algn="l" rtl="0">
              <a:spcBef>
                <a:spcPts val="0"/>
              </a:spcBef>
              <a:spcAft>
                <a:spcPts val="0"/>
              </a:spcAft>
              <a:buSzPts val="1400"/>
              <a:buChar char="-"/>
            </a:pPr>
            <a:r>
              <a:rPr lang="en" sz="1400"/>
              <a:t>2 Na+ bind to outer face of SGLT-1 </a:t>
            </a:r>
            <a:r>
              <a:rPr lang="en" sz="1400">
                <a:solidFill>
                  <a:srgbClr val="000000"/>
                </a:solidFill>
              </a:rPr>
              <a:t>→ </a:t>
            </a:r>
            <a:r>
              <a:rPr lang="en" sz="1400"/>
              <a:t>conformation change </a:t>
            </a:r>
            <a:r>
              <a:rPr lang="en" sz="1400">
                <a:solidFill>
                  <a:srgbClr val="000000"/>
                </a:solidFill>
              </a:rPr>
              <a:t>→ </a:t>
            </a:r>
            <a:r>
              <a:rPr lang="en" sz="1400"/>
              <a:t>glucose can bind</a:t>
            </a:r>
            <a:endParaRPr sz="1400"/>
          </a:p>
          <a:p>
            <a:pPr marL="1371600" lvl="2" indent="-317500" algn="l" rtl="0">
              <a:spcBef>
                <a:spcPts val="0"/>
              </a:spcBef>
              <a:spcAft>
                <a:spcPts val="0"/>
              </a:spcAft>
              <a:buSzPts val="1400"/>
              <a:buChar char="-"/>
            </a:pPr>
            <a:r>
              <a:rPr lang="en" sz="1400"/>
              <a:t>Both Na+ and glucose (glucose first, then Na+ ions) are transported into cytoplasmic side of membrane following another conformation change</a:t>
            </a:r>
            <a:endParaRPr sz="1400"/>
          </a:p>
          <a:p>
            <a:pPr marL="1371600" lvl="2" indent="-317500" algn="l" rtl="0">
              <a:spcBef>
                <a:spcPts val="0"/>
              </a:spcBef>
              <a:spcAft>
                <a:spcPts val="0"/>
              </a:spcAft>
              <a:buSzPts val="1400"/>
              <a:buChar char="-"/>
            </a:pPr>
            <a:r>
              <a:rPr lang="en" sz="1400"/>
              <a:t>Na+ </a:t>
            </a:r>
            <a:r>
              <a:rPr lang="en" sz="1400" i="1"/>
              <a:t>down</a:t>
            </a:r>
            <a:r>
              <a:rPr lang="en" sz="1400"/>
              <a:t> concentration gradient; glucose </a:t>
            </a:r>
            <a:r>
              <a:rPr lang="en" sz="1400" i="1"/>
              <a:t>against</a:t>
            </a:r>
            <a:r>
              <a:rPr lang="en" sz="1400"/>
              <a:t> its concentration gradient</a:t>
            </a:r>
            <a:endParaRPr sz="1400"/>
          </a:p>
          <a:p>
            <a:pPr marL="1371600" lvl="2" indent="-317500" algn="l" rtl="0">
              <a:spcBef>
                <a:spcPts val="0"/>
              </a:spcBef>
              <a:spcAft>
                <a:spcPts val="0"/>
              </a:spcAft>
              <a:buSzPts val="1400"/>
              <a:buChar char="-"/>
            </a:pPr>
            <a:r>
              <a:rPr lang="en" sz="1400"/>
              <a:t>Na+ then released out via Na+/K+ ATPase pump to maintain the gradient</a:t>
            </a:r>
            <a:endParaRPr sz="1400"/>
          </a:p>
          <a:p>
            <a:pPr marL="457200" lvl="0" indent="-317500" algn="l" rtl="0">
              <a:spcBef>
                <a:spcPts val="0"/>
              </a:spcBef>
              <a:spcAft>
                <a:spcPts val="0"/>
              </a:spcAft>
              <a:buSzPts val="1400"/>
              <a:buChar char="-"/>
            </a:pPr>
            <a:r>
              <a:rPr lang="en" sz="1400" b="1"/>
              <a:t>Fructose</a:t>
            </a:r>
            <a:r>
              <a:rPr lang="en" sz="1400"/>
              <a:t>:  </a:t>
            </a:r>
            <a:r>
              <a:rPr lang="en" sz="1400" b="1"/>
              <a:t>GLUT-5</a:t>
            </a:r>
            <a:r>
              <a:rPr lang="en" sz="1400"/>
              <a:t> transporter  (uniporter)</a:t>
            </a:r>
            <a:endParaRPr sz="1400"/>
          </a:p>
          <a:p>
            <a:pPr marL="914400" lvl="1" indent="-317500" algn="l" rtl="0">
              <a:spcBef>
                <a:spcPts val="0"/>
              </a:spcBef>
              <a:spcAft>
                <a:spcPts val="0"/>
              </a:spcAft>
              <a:buSzPts val="1400"/>
              <a:buChar char="-"/>
            </a:pPr>
            <a:r>
              <a:rPr lang="en" sz="1400" i="1" u="sng"/>
              <a:t>Facilitated</a:t>
            </a:r>
            <a:r>
              <a:rPr lang="en" sz="1400" u="sng"/>
              <a:t> </a:t>
            </a:r>
            <a:r>
              <a:rPr lang="en" sz="1400" i="1" u="sng"/>
              <a:t>diffusion</a:t>
            </a:r>
            <a:r>
              <a:rPr lang="en" sz="1400" i="1"/>
              <a:t> </a:t>
            </a:r>
            <a:r>
              <a:rPr lang="en" sz="1400"/>
              <a:t>via carrier protein and sodium-</a:t>
            </a:r>
            <a:r>
              <a:rPr lang="en" sz="1400" i="1"/>
              <a:t>independent</a:t>
            </a:r>
            <a:r>
              <a:rPr lang="en" sz="1400"/>
              <a:t> membrane protein</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All 3 monosaccharides exit the basolateral membrane via passive transport (GLUT2 and GLUT5)</a:t>
            </a:r>
            <a:endParaRPr sz="1400"/>
          </a:p>
        </p:txBody>
      </p:sp>
      <p:pic>
        <p:nvPicPr>
          <p:cNvPr id="349" name="Google Shape;349;p22"/>
          <p:cNvPicPr preferRelativeResize="0"/>
          <p:nvPr/>
        </p:nvPicPr>
        <p:blipFill rotWithShape="1">
          <a:blip r:embed="rId3">
            <a:alphaModFix/>
          </a:blip>
          <a:srcRect l="2465" t="9556" r="4137" b="5948"/>
          <a:stretch/>
        </p:blipFill>
        <p:spPr>
          <a:xfrm>
            <a:off x="102150" y="1609525"/>
            <a:ext cx="3280801" cy="1708000"/>
          </a:xfrm>
          <a:prstGeom prst="rect">
            <a:avLst/>
          </a:prstGeom>
          <a:noFill/>
          <a:ln>
            <a:noFill/>
          </a:ln>
        </p:spPr>
      </p:pic>
      <p:sp>
        <p:nvSpPr>
          <p:cNvPr id="350" name="Google Shape;350;p22"/>
          <p:cNvSpPr/>
          <p:nvPr/>
        </p:nvSpPr>
        <p:spPr>
          <a:xfrm>
            <a:off x="1443750" y="1922400"/>
            <a:ext cx="650100" cy="5703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1314175" y="2492700"/>
            <a:ext cx="650100" cy="5703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A1B61307D4CC42ADF17B20384634A2" ma:contentTypeVersion="9" ma:contentTypeDescription="Create a new document." ma:contentTypeScope="" ma:versionID="6668e9a5fd8a1c25dda4d2c238c1212d">
  <xsd:schema xmlns:xsd="http://www.w3.org/2001/XMLSchema" xmlns:xs="http://www.w3.org/2001/XMLSchema" xmlns:p="http://schemas.microsoft.com/office/2006/metadata/properties" xmlns:ns2="9a7eb56d-290f-4457-ba54-b49b86d0c1ee" xmlns:ns3="f2d909b9-7b94-484a-8bcd-1e10f57e1e50" targetNamespace="http://schemas.microsoft.com/office/2006/metadata/properties" ma:root="true" ma:fieldsID="71b457dcc8d813a0d16b9d3f4cae9fe6" ns2:_="" ns3:_="">
    <xsd:import namespace="9a7eb56d-290f-4457-ba54-b49b86d0c1ee"/>
    <xsd:import namespace="f2d909b9-7b94-484a-8bcd-1e10f57e1e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eb56d-290f-4457-ba54-b49b86d0c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909b9-7b94-484a-8bcd-1e10f57e1e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DA8792-17DD-4D5B-B719-E2D33E08AD21}">
  <ds:schemaRefs>
    <ds:schemaRef ds:uri="http://schemas.microsoft.com/office/infopath/2007/PartnerControls"/>
    <ds:schemaRef ds:uri="9a7eb56d-290f-4457-ba54-b49b86d0c1e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2d909b9-7b94-484a-8bcd-1e10f57e1e50"/>
    <ds:schemaRef ds:uri="http://www.w3.org/XML/1998/namespace"/>
  </ds:schemaRefs>
</ds:datastoreItem>
</file>

<file path=customXml/itemProps2.xml><?xml version="1.0" encoding="utf-8"?>
<ds:datastoreItem xmlns:ds="http://schemas.openxmlformats.org/officeDocument/2006/customXml" ds:itemID="{3D1F6674-B751-445F-B2E5-5B8937D80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eb56d-290f-4457-ba54-b49b86d0c1ee"/>
    <ds:schemaRef ds:uri="f2d909b9-7b94-484a-8bcd-1e10f57e1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F24049-A278-4DAA-BBD4-780F709B8E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2394</Words>
  <Application>Microsoft Office PowerPoint</Application>
  <PresentationFormat>On-screen Show (16:9)</PresentationFormat>
  <Paragraphs>346</Paragraphs>
  <Slides>40</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Maven Pro</vt:lpstr>
      <vt:lpstr>Georgia</vt:lpstr>
      <vt:lpstr>Verdana</vt:lpstr>
      <vt:lpstr>Calibri</vt:lpstr>
      <vt:lpstr>Montserrat</vt:lpstr>
      <vt:lpstr>Maven Pro Black</vt:lpstr>
      <vt:lpstr>Nunito</vt:lpstr>
      <vt:lpstr>Momentum</vt:lpstr>
      <vt:lpstr>Digestion of Carbohydrates</vt:lpstr>
      <vt:lpstr>PowerPoint Presentation</vt:lpstr>
      <vt:lpstr>Disaccharides +                   Monosaccharides</vt:lpstr>
      <vt:lpstr>PowerPoint Presentation</vt:lpstr>
      <vt:lpstr>Mouth:   Chemical + Mechanical digestion</vt:lpstr>
      <vt:lpstr>Mechanical digestion in the  stomach</vt:lpstr>
      <vt:lpstr>Small intestine:  Primary site of absorption</vt:lpstr>
      <vt:lpstr>Small intestine: Brush border</vt:lpstr>
      <vt:lpstr>Absorption in the small intestine</vt:lpstr>
      <vt:lpstr>PowerPoint Presentation</vt:lpstr>
      <vt:lpstr>Carbohydrates in the large intestine</vt:lpstr>
      <vt:lpstr>Lactose intolerance</vt:lpstr>
      <vt:lpstr>PowerPoint Presentation</vt:lpstr>
      <vt:lpstr>Blood Sugar Levels High</vt:lpstr>
      <vt:lpstr>Glucose Through Blood to Liver</vt:lpstr>
      <vt:lpstr>Glycogen</vt:lpstr>
      <vt:lpstr>Glycogenesis</vt:lpstr>
      <vt:lpstr>Glucose into fat</vt:lpstr>
      <vt:lpstr>Blood Sugar Levels Low</vt:lpstr>
      <vt:lpstr>Glycogenolysis</vt:lpstr>
      <vt:lpstr>Lipolysis</vt:lpstr>
      <vt:lpstr>Protein Breakdown</vt:lpstr>
      <vt:lpstr>Islets of the Pancreas</vt:lpstr>
      <vt:lpstr>Blood Glucose Regulation</vt:lpstr>
      <vt:lpstr>Insulin</vt:lpstr>
      <vt:lpstr>Insulin, continued</vt:lpstr>
      <vt:lpstr>Glucagon </vt:lpstr>
      <vt:lpstr>PowerPoint Presentation</vt:lpstr>
      <vt:lpstr>Blood Glucose Concentration</vt:lpstr>
      <vt:lpstr>Development of Diabetes Mellitus</vt:lpstr>
      <vt:lpstr>Type 1 Diabetes</vt:lpstr>
      <vt:lpstr>Type 2 Diabetes</vt:lpstr>
      <vt:lpstr>Cellular Metabolism </vt:lpstr>
      <vt:lpstr>Calories </vt:lpstr>
      <vt:lpstr>Basal Metabolic Rate (BMR)</vt:lpstr>
      <vt:lpstr>Body Mass Index (BMI)</vt:lpstr>
      <vt:lpstr>Vitamins/Minerals </vt:lpstr>
      <vt:lpstr>A vitamin that can dissolve in fats and oils. Fat-soluble vitamins are absorbed along with fats in the diet and can be stored in the body's fatty tissue.</vt:lpstr>
      <vt:lpstr>The End.</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of Carbohydrates</dc:title>
  <dc:creator>WISSMANN_PAUL</dc:creator>
  <cp:lastModifiedBy>paul wissmann</cp:lastModifiedBy>
  <cp:revision>4</cp:revision>
  <dcterms:modified xsi:type="dcterms:W3CDTF">2020-11-09T04:37:47Z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0x01010034A1B61307D4CC42ADF17B20384634A2</vt:lpwstr>
  </property>
  <property fmtid="{D5CDD505-2E9C-101B-9397-08002B2CF9AE}" pid="3" name="Order">
    <vt:r8>17993200</vt:r8>
  </property>
</Properties>
</file>