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5143500" type="screen16x9"/>
  <p:notesSz cx="6858000" cy="9144000"/>
  <p:embeddedFontLs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914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127251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41272514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1272514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1272514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b0e9025a3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b0e9025a3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4388adb7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4388adb7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4388adb7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4388adb7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4388adb7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4388adb7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43acc7043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743acc7043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43acc7043_1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43acc7043_1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43acc7043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743acc7043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43acc7043_1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743acc7043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400f4e54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400f4e54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43acc7043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743acc7043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41272514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41272514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4393dad1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4393dad1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41272514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41272514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4393dad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4393dad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4393dad1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4393dad1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4388adb7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4388adb7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4388adb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4388adb7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Bearing down while exhaling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Ventricular filling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Diagnose e.g. valve stenosis or hypertrophy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4388adb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4388adb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4388adb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4388adb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3a8fd4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43a8fd4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43a8fd46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43a8fd46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3acc70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743acc7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43acc7043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743acc7043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41272514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41272514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4393dad1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4393dad1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00f4e54e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00f4e54e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fmhealth.org/health-library/hw202265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books.org/wiki/Structural_Biochemistry/Nucleic_Acid/Difference_between_DNA_and_RNA" TargetMode="External"/><Relationship Id="rId4" Type="http://schemas.openxmlformats.org/officeDocument/2006/relationships/hyperlink" Target="https://courses.lumenlearning.com/suny-ap2/chapter/chemical-digestion-and-absorption-a-closer-loo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Digestion of Nucleic Acids 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510450" y="3182336"/>
            <a:ext cx="81231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259250" y="0"/>
            <a:ext cx="5247900" cy="6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Digestion by pancreatic enzymes </a:t>
            </a:r>
            <a:endParaRPr b="1"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32825" y="732925"/>
            <a:ext cx="3904500" cy="3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During digestion, DNA and RNA  undergoing hydrolysis to yield </a:t>
            </a:r>
            <a:r>
              <a:rPr lang="en" sz="1800" b="1">
                <a:solidFill>
                  <a:srgbClr val="980000"/>
                </a:solidFill>
              </a:rPr>
              <a:t>individual nucleotides</a:t>
            </a:r>
            <a:endParaRPr sz="1800" b="1">
              <a:solidFill>
                <a:srgbClr val="980000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50" y="2086250"/>
            <a:ext cx="3213949" cy="290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4137400" y="1028700"/>
            <a:ext cx="9870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DNA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276100" y="1104900"/>
            <a:ext cx="2681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Deoxyribonucleotides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137400" y="1991600"/>
            <a:ext cx="9870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RNA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6650150" y="2064325"/>
            <a:ext cx="26811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Ribonucleotides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4946075" y="1252750"/>
            <a:ext cx="1329900" cy="13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4946075" y="2257200"/>
            <a:ext cx="1558500" cy="13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5200675" y="2281350"/>
            <a:ext cx="19119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ribonuclease</a:t>
            </a:r>
            <a:endParaRPr sz="1000"/>
          </a:p>
        </p:txBody>
      </p:sp>
      <p:sp>
        <p:nvSpPr>
          <p:cNvPr id="140" name="Google Shape;140;p23"/>
          <p:cNvSpPr txBox="1"/>
          <p:nvPr/>
        </p:nvSpPr>
        <p:spPr>
          <a:xfrm>
            <a:off x="4946075" y="1325675"/>
            <a:ext cx="19119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deoxyribonuclease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181525"/>
            <a:ext cx="3345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Brush Border Enzymes</a:t>
            </a:r>
            <a:endParaRPr b="1"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0" y="937225"/>
            <a:ext cx="5112300" cy="3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the intestines, the nucleotides are digested by </a:t>
            </a:r>
            <a:r>
              <a:rPr lang="en" sz="1600" b="1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phosphatase</a:t>
            </a:r>
            <a:r>
              <a:rPr lang="en" sz="16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600" b="1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nucleosidase</a:t>
            </a:r>
            <a:r>
              <a:rPr lang="en" sz="16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two intestinal brush border enzymes.</a:t>
            </a:r>
            <a:endParaRPr sz="16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373D3F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Phosphatase cleaves phosphate groups off substrates</a:t>
            </a:r>
            <a:endParaRPr sz="16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Nucleosidase cleave nucleosides off substrates</a:t>
            </a:r>
            <a:endParaRPr sz="16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product is </a:t>
            </a:r>
            <a:r>
              <a:rPr lang="en" sz="1600" b="1">
                <a:solidFill>
                  <a:srgbClr val="CC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pentoses, phosphates,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600" b="1">
                <a:solidFill>
                  <a:srgbClr val="CC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nitrogenous bases.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1472875"/>
            <a:ext cx="3786600" cy="8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309" y="2997200"/>
            <a:ext cx="3502292" cy="7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5781300" y="2252950"/>
            <a:ext cx="2130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Phosphatase reaction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5781300" y="3808125"/>
            <a:ext cx="2130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Nucleosidase reaction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853308" y="3111750"/>
            <a:ext cx="1849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Pentose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687525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Phosphates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5926225" y="3037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Nitrogenous bases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1303350" y="3636825"/>
            <a:ext cx="6702000" cy="1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highlight>
                  <a:schemeClr val="lt1"/>
                </a:highlight>
              </a:rPr>
              <a:t>These are now able to be absorbed into the alimentary canal’s wall</a:t>
            </a:r>
            <a:endParaRPr b="1"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8" y="1024150"/>
            <a:ext cx="3333525" cy="20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9610" y="1024156"/>
            <a:ext cx="1849500" cy="163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8943" y="447593"/>
            <a:ext cx="2482550" cy="23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32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Membrane Transport Proteins use Active Transport</a:t>
            </a:r>
            <a:endParaRPr sz="3000" b="1"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543300" y="1422275"/>
            <a:ext cx="8057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Pentose sugars, phosphates, and nitrogenous bases are transported across the villus epithelium to enter the bloodstream</a:t>
            </a: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576" y="2389825"/>
            <a:ext cx="5021750" cy="2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311700" y="217800"/>
            <a:ext cx="80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Pathway of Pentose Sugars</a:t>
            </a:r>
            <a:endParaRPr sz="3000" b="1"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311700" y="972750"/>
            <a:ext cx="4897200" cy="39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D-Ribose sugars may be utilized in pentose-phosphate pathway (anabolic)</a:t>
            </a: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/>
              <a:t>May be used in proteoglycans</a:t>
            </a:r>
            <a:endParaRPr sz="2400" b="1"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475" y="889513"/>
            <a:ext cx="3107400" cy="409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75" y="3225575"/>
            <a:ext cx="3356149" cy="16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311700" y="217800"/>
            <a:ext cx="80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Pathway of Phosphates</a:t>
            </a:r>
            <a:endParaRPr sz="3000" b="1"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543300" y="1138950"/>
            <a:ext cx="8057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Multiple uses: repair bone (85%), muscle contraction, nerve functioning, and some stored in tissues</a:t>
            </a: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/>
              <a:t>Phosphate levels regulated by the kidneys and excreted in urine</a:t>
            </a:r>
            <a:endParaRPr sz="2400" b="1"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074" y="3563374"/>
            <a:ext cx="2473850" cy="14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471505" y="891175"/>
            <a:ext cx="8507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De-Novo Synthesis           Vs.        Salvage Pathway</a:t>
            </a:r>
            <a:endParaRPr b="1"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5778175" y="1594226"/>
            <a:ext cx="2857500" cy="4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Used to recover bases and nucleosides that are formed during degradation of RNA and DNA.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Purine and pyrimidine bases are salvaged and recycled to make nucleotides from degradation of DNA and RNA.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Consume less energy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preferred source of nucleotides for nucleic synthesis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Occurs primarily in Liver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900"/>
              <a:buNone/>
            </a:pPr>
            <a:endParaRPr/>
          </a:p>
        </p:txBody>
      </p:sp>
      <p:sp>
        <p:nvSpPr>
          <p:cNvPr id="190" name="Google Shape;190;p29"/>
          <p:cNvSpPr txBox="1"/>
          <p:nvPr/>
        </p:nvSpPr>
        <p:spPr>
          <a:xfrm>
            <a:off x="757250" y="1582349"/>
            <a:ext cx="24576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of complex molecules from simple molecules such as sugars or amino acids</a:t>
            </a:r>
            <a:endParaRPr sz="1800"/>
          </a:p>
          <a:p>
            <a:pPr marL="215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Happens in Cytosol of liver, small intestine, and thymus</a:t>
            </a:r>
            <a:endParaRPr sz="1800"/>
          </a:p>
          <a:p>
            <a:pPr marL="215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Readily available in cells</a:t>
            </a:r>
            <a:endParaRPr sz="1800"/>
          </a:p>
          <a:p>
            <a:pPr marL="215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use free bases</a:t>
            </a:r>
            <a:endParaRPr sz="1800"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464100" y="370200"/>
            <a:ext cx="8024700" cy="755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Pathway of Nitrogenous bases</a:t>
            </a:r>
            <a:endParaRPr sz="30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De-Novo Synthesis 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628650" y="884670"/>
            <a:ext cx="7886700" cy="90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b="1"/>
              <a:t>P-Ribose</a:t>
            </a:r>
            <a:endParaRPr sz="1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Turns into </a:t>
            </a:r>
            <a:r>
              <a:rPr lang="en" sz="1400" b="1"/>
              <a:t>PRPP </a:t>
            </a:r>
            <a:r>
              <a:rPr lang="en" sz="1400"/>
              <a:t>(Phosphoribosyl pyrophosphate)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1454200" y="1636775"/>
            <a:ext cx="2454600" cy="3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Purine Route </a:t>
            </a:r>
            <a:endParaRPr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PRPP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is turned into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(inosine monophosphate)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sz="12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broken down to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(adenosine Monophosphate) and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(guanosine Monophosphate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Synthesised to either DNA or RNA 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Xanthine Oxidase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enzyme breaks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into Uric Acid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5467750" y="1636775"/>
            <a:ext cx="2594400" cy="3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Pyrimidine Route</a:t>
            </a:r>
            <a:endParaRPr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PRPP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Orotic Acid 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combine to form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(uridine Monophosphate)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turns to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UDP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(uridine diphosphate and is converted to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CTP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(cytosine triphosphate)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UDP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to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dUDP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(deoxy-uridine Diphosphate)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to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dUMP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(deoxy-uridine monophosphate) until finally converted to </a:t>
            </a:r>
            <a:r>
              <a:rPr lang="en" sz="12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dTMP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(deoxy-thymine monophosphate) 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2826950" y="4467300"/>
            <a:ext cx="44091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Ribonucleotide Reductase </a:t>
            </a: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turns Ribose(RNA) to Deoxyribose(DNA)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309700"/>
            <a:ext cx="8608217" cy="501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 l="14999" t="4995" r="14844" b="4169"/>
          <a:stretch/>
        </p:blipFill>
        <p:spPr>
          <a:xfrm>
            <a:off x="2278856" y="0"/>
            <a:ext cx="7502218" cy="546375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Salvage Pathway</a:t>
            </a:r>
            <a:endParaRPr b="1"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628650" y="1369226"/>
            <a:ext cx="3300600" cy="3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/>
              <a:t>DNA or RNA is broken down</a:t>
            </a:r>
            <a:endParaRPr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/>
              <a:t>Release GMP (Guanosine Monophosphate)  or AMP (Adenosine Monophosphate)</a:t>
            </a:r>
            <a:endParaRPr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/>
              <a:t>Sugar and phosphate groups removed to form Adenosine and Guanine. </a:t>
            </a:r>
            <a:endParaRPr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/>
              <a:t>Adenosine goes through extra step to become Inosine</a:t>
            </a:r>
            <a:endParaRPr sz="1900"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●"/>
            </a:pPr>
            <a:r>
              <a:rPr lang="en" sz="1900"/>
              <a:t>Inosine and Guanine are recycled by enzyme HGPRT back to Purines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92300" y="167075"/>
            <a:ext cx="4773600" cy="5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Nucleic Acids Structure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575" y="605775"/>
            <a:ext cx="5552950" cy="44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046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DNA - double stranded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RNA - single stranded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Polymer made up of nucleotides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Nucleotides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Phosphate Group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Deoxyribose/Ribose Sugar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Nitrogenous Base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Nucleoside + Phosphate Group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Nucleoside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Nitrogenous Base + Deoxyribose/Ribose Sugar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Salvage Pathway</a:t>
            </a:r>
            <a:endParaRPr b="1"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2043300" cy="3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/>
              <a:t>If there is an excess, Hypoxanthine and Guanine are converted to xanthine</a:t>
            </a:r>
            <a:endParaRPr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/>
              <a:t>Acted on by Xanthine Oxidase to Uric Acid (excess forms crystals an causes Gout) </a:t>
            </a:r>
            <a:endParaRPr/>
          </a:p>
          <a:p>
            <a:pPr marL="177800" lvl="0" indent="-1714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/>
              <a:t>Excreted in our urine.</a:t>
            </a:r>
            <a:endParaRPr/>
          </a:p>
          <a:p>
            <a:pPr marL="177800" lvl="0" indent="-50800" algn="l" rtl="0">
              <a:lnSpc>
                <a:spcPct val="7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 b="6112"/>
          <a:stretch/>
        </p:blipFill>
        <p:spPr>
          <a:xfrm>
            <a:off x="5300663" y="73966"/>
            <a:ext cx="2514600" cy="474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311700" y="376125"/>
            <a:ext cx="5159100" cy="5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Purine Degradation into Uric Acid </a:t>
            </a:r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311700" y="1036238"/>
            <a:ext cx="7946100" cy="13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Purines are nitrogen-containing compounds, which are made inside the cells of your body (endogenous) or come from outside the body (exogenous).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Purine breaks down into Uric Acid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Levels of uric acid from excess purines may accumulate in your tissues which can form different diseases and complications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02" y="2970652"/>
            <a:ext cx="3298900" cy="18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1431550" y="2571750"/>
            <a:ext cx="13302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Purines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7475" y="3150250"/>
            <a:ext cx="2323347" cy="16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6187259" y="2647050"/>
            <a:ext cx="15807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Uric Acid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4152850" y="3697600"/>
            <a:ext cx="1205100" cy="55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260050" y="48675"/>
            <a:ext cx="5438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Purine Degradation into Uric Acid 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260050" y="505875"/>
            <a:ext cx="7999200" cy="11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Nucleotide monophosphates, AMP and GMP, are converted to Adenosine and Guanosine by nucleotidase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 → Adenosine → Xanthine </a:t>
            </a:r>
            <a:endParaRPr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GMP → Guanosine → Xanthine </a:t>
            </a:r>
            <a:endParaRPr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Xanthine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formed from these two steps are converted to </a:t>
            </a:r>
            <a:r>
              <a:rPr lang="en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Uric Acid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using Xanthine Oxidase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300" y="1603475"/>
            <a:ext cx="5137175" cy="31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311700" y="178450"/>
            <a:ext cx="8520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Hyperuricemia </a:t>
            </a:r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442125" y="1012475"/>
            <a:ext cx="6849900" cy="35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Hyperuricemia results from excess uric acid in the blood.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uric acid levels: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Females: 2.4-6.0 mg/dL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Males:  3.4-7.0 mg/dL </a:t>
            </a:r>
            <a:endParaRPr sz="12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Causes:</a:t>
            </a:r>
            <a:endParaRPr sz="12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production of uric acid levels from purine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causes</a:t>
            </a: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uric acid levels due to another disease or condition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Foods High in Purine</a:t>
            </a:r>
            <a:endParaRPr sz="12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organ meats such as the liver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Yeasts, and yeast extracts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Asparagus, spinach, beans, peas, lentils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Kidney problems caused by formation of kidney stones, or problems with urination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may notice an inflammation of a joint (gout), if the uric acid crystals deposit in your joints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Gout </a:t>
            </a:r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49000" cy="31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disease resulting from deposition of monosodium urate crystals in tissues from excess uric acid levels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blood cells may attack the crystals, causing inflammation and pain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Occurs in about 20% of people with hyperuricemia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15750"/>
            <a:ext cx="4076050" cy="30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Gout 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311700" y="1023700"/>
            <a:ext cx="394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r>
              <a:rPr lang="en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 pain in your joints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stiffness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Difficulty moving affected joints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Redness and Swelling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r>
              <a:rPr lang="en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Allopurinol: is a Xanthine Oxidase Inhibitor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Non-Steroidal anti-inflammatory (NSAID) agents and Tylenol may relieve the pain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Uricosuric Drugs  - block the reabsorption of urate</a:t>
            </a:r>
            <a:endParaRPr/>
          </a:p>
        </p:txBody>
      </p:sp>
      <p:pic>
        <p:nvPicPr>
          <p:cNvPr id="257" name="Google Shape;2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500" y="1258500"/>
            <a:ext cx="4414675" cy="29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311700" y="28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Defecation Reflex</a:t>
            </a: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550" y="1340350"/>
            <a:ext cx="3278875" cy="32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>
            <a:spLocks noGrp="1"/>
          </p:cNvSpPr>
          <p:nvPr>
            <p:ph type="body" idx="1"/>
          </p:nvPr>
        </p:nvSpPr>
        <p:spPr>
          <a:xfrm>
            <a:off x="311700" y="776625"/>
            <a:ext cx="4897200" cy="39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Voluntary and involuntary processes</a:t>
            </a:r>
            <a:endParaRPr sz="24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Fecal matter expands rectal walls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Stretch receptors cause contraction of rectal muscles 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Internal anal sphincter relaxes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b="1"/>
              <a:t>Urge to defecate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Contraction of external sphincter muscle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Contract abdominal muscles and anorectal angle decreases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Peristaltic waves of rectum and sphincters allow feces to pass</a:t>
            </a:r>
            <a:endParaRPr sz="18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311700" y="217800"/>
            <a:ext cx="8024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Valsalva Maneuver</a:t>
            </a:r>
            <a:endParaRPr sz="3000" b="1"/>
          </a:p>
        </p:txBody>
      </p:sp>
      <p:sp>
        <p:nvSpPr>
          <p:cNvPr id="270" name="Google Shape;270;p40"/>
          <p:cNvSpPr txBox="1"/>
          <p:nvPr/>
        </p:nvSpPr>
        <p:spPr>
          <a:xfrm>
            <a:off x="311700" y="860875"/>
            <a:ext cx="5921700" cy="3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 of exhaling forcefully while closing one’s glottis.. “Bearing down”</a:t>
            </a:r>
            <a:endParaRPr sz="2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Increases intrathoracic pressure and parasympathetic stimulation to the heart</a:t>
            </a:r>
            <a:endParaRPr sz="2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	Preload (filling) decreased </a:t>
            </a:r>
            <a:endParaRPr sz="2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	Lower cardiac output</a:t>
            </a:r>
            <a:endParaRPr sz="2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Deviation = abnormal heart functioning</a:t>
            </a:r>
            <a:endParaRPr sz="2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 rotWithShape="1">
          <a:blip r:embed="rId3">
            <a:alphaModFix/>
          </a:blip>
          <a:srcRect l="-1770" r="1769"/>
          <a:stretch/>
        </p:blipFill>
        <p:spPr>
          <a:xfrm>
            <a:off x="6297521" y="141675"/>
            <a:ext cx="2469242" cy="30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817" y="3214525"/>
            <a:ext cx="3399184" cy="18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461550" y="315850"/>
            <a:ext cx="8220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Acknowledgements</a:t>
            </a:r>
            <a:endParaRPr sz="3000" b="1"/>
          </a:p>
        </p:txBody>
      </p:sp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407100" y="1389600"/>
            <a:ext cx="8329800" cy="3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</a:pPr>
            <a:r>
              <a:rPr lang="en" sz="2400" b="1">
                <a:solidFill>
                  <a:srgbClr val="262626"/>
                </a:solidFill>
              </a:rPr>
              <a:t>Dr. Wissmann for his instruction of the course</a:t>
            </a:r>
            <a:endParaRPr sz="2400" b="1">
              <a:solidFill>
                <a:srgbClr val="262626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</a:pPr>
            <a:r>
              <a:rPr lang="en" sz="2400" b="1">
                <a:solidFill>
                  <a:srgbClr val="262626"/>
                </a:solidFill>
              </a:rPr>
              <a:t>Class for being an attentive audience</a:t>
            </a:r>
            <a:endParaRPr sz="2400" b="1">
              <a:solidFill>
                <a:srgbClr val="262626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9BAFB5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</a:pPr>
            <a:r>
              <a:rPr lang="en" sz="2400" b="1">
                <a:solidFill>
                  <a:srgbClr val="262626"/>
                </a:solidFill>
              </a:rPr>
              <a:t>SMC Department of Life Sciences for the </a:t>
            </a:r>
            <a:endParaRPr sz="2400" b="1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title"/>
          </p:nvPr>
        </p:nvSpPr>
        <p:spPr>
          <a:xfrm>
            <a:off x="352650" y="261350"/>
            <a:ext cx="8438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References</a:t>
            </a:r>
            <a:endParaRPr sz="3000" b="1"/>
          </a:p>
        </p:txBody>
      </p:sp>
      <p:sp>
        <p:nvSpPr>
          <p:cNvPr id="284" name="Google Shape;284;p42"/>
          <p:cNvSpPr txBox="1">
            <a:spLocks noGrp="1"/>
          </p:cNvSpPr>
          <p:nvPr>
            <p:ph type="body" idx="1"/>
          </p:nvPr>
        </p:nvSpPr>
        <p:spPr>
          <a:xfrm>
            <a:off x="407100" y="1017050"/>
            <a:ext cx="83298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“Hemodynamics of a Valsalva Maneuver.” </a:t>
            </a:r>
            <a:r>
              <a:rPr lang="en" i="1">
                <a:solidFill>
                  <a:srgbClr val="000000"/>
                </a:solidFill>
              </a:rPr>
              <a:t>Image for Cardiovascular Physiology Concepts, Richard E Klabunde PhD</a:t>
            </a:r>
            <a:r>
              <a:rPr lang="en">
                <a:solidFill>
                  <a:srgbClr val="000000"/>
                </a:solidFill>
              </a:rPr>
              <a:t>, www.cvphysiology.com/Hemodynamics/H014.</a:t>
            </a:r>
            <a:endParaRPr>
              <a:solidFill>
                <a:srgbClr val="000000"/>
              </a:solidFill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Libretexts. “22.11F: Defecation Reflex.” </a:t>
            </a:r>
            <a:r>
              <a:rPr lang="en" i="1">
                <a:solidFill>
                  <a:srgbClr val="000000"/>
                </a:solidFill>
              </a:rPr>
              <a:t>Medicine LibreTexts</a:t>
            </a:r>
            <a:r>
              <a:rPr lang="en">
                <a:solidFill>
                  <a:srgbClr val="000000"/>
                </a:solidFill>
              </a:rPr>
              <a:t>, Libretexts, 9 Sept. 2019, med.libretexts.org/Bookshelves/Anatomy_and_Physiology/Book%3A_Anatomy_and_Physiology_(Boundless)/22%3A_Digestive_System/22.11%3A_The_Large_Intestine/22.11F%3A_Defecation_Reflex.</a:t>
            </a:r>
            <a:endParaRPr>
              <a:solidFill>
                <a:srgbClr val="000000"/>
              </a:solidFill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OpenStax, Lumen Learning &amp;. “Anatomy and Physiology II.” </a:t>
            </a:r>
            <a:r>
              <a:rPr lang="en" i="1">
                <a:solidFill>
                  <a:srgbClr val="000000"/>
                </a:solidFill>
              </a:rPr>
              <a:t>Chemical Digestion and Absorption: A Closer Look | Anatomy and Physiology II</a:t>
            </a:r>
            <a:r>
              <a:rPr lang="en">
                <a:solidFill>
                  <a:srgbClr val="000000"/>
                </a:solidFill>
              </a:rPr>
              <a:t>, courses.lumenlearning.com/suny-ap2/chapter/chemical-digestion-and-absorption-a-closer-look/.</a:t>
            </a:r>
            <a:endParaRPr>
              <a:solidFill>
                <a:srgbClr val="000000"/>
              </a:solidFill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“Phosphate in Blood.” </a:t>
            </a:r>
            <a:r>
              <a:rPr lang="en" i="1">
                <a:solidFill>
                  <a:srgbClr val="000000"/>
                </a:solidFill>
              </a:rPr>
              <a:t>Phosphate in Blood | Michigan Medicine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www.uofmhealth.org/health-library/hw202265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Chemical Digestion and Absorption: A Closer Look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https://courses.lumenlearning.com/suny-ap2/chapter/chemical-digestion-and-absorption-a-closer-look/</a:t>
            </a:r>
            <a:endParaRPr>
              <a:solidFill>
                <a:srgbClr val="000000"/>
              </a:solidFill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Structural Biochemistry/Nucleic Acid/Difference between DNA and RNA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https://en.wikibooks.org/wiki/Structural_Biochemistry/Nucleic_Acid/Difference_between_DNA_and_RNA</a:t>
            </a:r>
            <a:endParaRPr>
              <a:solidFill>
                <a:srgbClr val="000000"/>
              </a:solidFill>
            </a:endParaRPr>
          </a:p>
          <a:p>
            <a:pPr marL="3556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75" y="208513"/>
            <a:ext cx="3312452" cy="472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286" y="208512"/>
            <a:ext cx="2104188" cy="493496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992975" y="525075"/>
            <a:ext cx="25503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Nitrogenous Bases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Purine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Carbon Nitrogen Ring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Pyrimidine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 Carbon Nitrogen Ring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RNA, Uracil instead of Thymine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Base Pairings: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DNA: A-T, G-C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RNA: A-U, G-C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375050"/>
            <a:ext cx="3999900" cy="12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Stores genetic information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Stable in alkaline conditions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Sources of Nucleic Acids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Meat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Vegetables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Yeast, Yeast Extracts and Alcoholic Beverages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3482225" y="375050"/>
            <a:ext cx="3999900" cy="14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transfer of genetic code from DNA used for protein synthesis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Unstable in alkaline conditions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6875" y="2650650"/>
            <a:ext cx="5261375" cy="22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Mouth to Stomach</a:t>
            </a:r>
            <a:endParaRPr b="1"/>
          </a:p>
        </p:txBody>
      </p:sp>
      <p:pic>
        <p:nvPicPr>
          <p:cNvPr id="93" name="Google Shape;93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0275" y="1515070"/>
            <a:ext cx="6656700" cy="33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14313" y="1728788"/>
            <a:ext cx="1743000" cy="29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Mouth: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Digestion (Mastication and Deglutition)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Esophagus: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 food to the stomach (Deglutition to Peristalsis)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Stomach: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Denaturation of Nucleic Acids and the beginning of chemical digestion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2987" y="114300"/>
            <a:ext cx="4420705" cy="332184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Stomach to Small Intestine</a:t>
            </a:r>
            <a:endParaRPr b="1"/>
          </a:p>
        </p:txBody>
      </p:sp>
      <p:pic>
        <p:nvPicPr>
          <p:cNvPr id="101" name="Google Shape;10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1488" y="3310586"/>
            <a:ext cx="5014800" cy="17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471488" y="1268016"/>
            <a:ext cx="41865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Peristalsis: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Wave-like involuntary muscle contractions that move food to different processing stations in the digestive tract.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Intestine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Completion of chemical digestion by way of enzymes in the Pancreatic juice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6800"/>
            <a:ext cx="3938100" cy="8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Nucleic acids ingested</a:t>
            </a:r>
            <a:endParaRPr b="1"/>
          </a:p>
        </p:txBody>
      </p:sp>
      <p:sp>
        <p:nvSpPr>
          <p:cNvPr id="108" name="Google Shape;108;p20"/>
          <p:cNvSpPr txBox="1"/>
          <p:nvPr/>
        </p:nvSpPr>
        <p:spPr>
          <a:xfrm>
            <a:off x="447700" y="1502350"/>
            <a:ext cx="67197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In order for these complex structures to be absorbed, they must be broken down into smaller bits (e.g.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sugars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phosphates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, and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nitrogenous bases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622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Review: Exonucleases &amp; Endonucleases</a:t>
            </a:r>
            <a:endParaRPr b="1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872900" cy="3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Exonucleases</a:t>
            </a:r>
            <a:r>
              <a:rPr lang="en" sz="1700"/>
              <a:t>: Enzymes that cleave nucleotides individually from either 5’ or 3’ end of RNA or DNA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 b="1"/>
              <a:t>Endonucleases</a:t>
            </a:r>
            <a:r>
              <a:rPr lang="en" sz="1700"/>
              <a:t>: hydrolyze internal phosphodiester bonds to break them</a:t>
            </a:r>
            <a:endParaRPr sz="17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200" y="1829000"/>
            <a:ext cx="3654600" cy="252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351400"/>
            <a:ext cx="48930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Pancreatic Enzymes </a:t>
            </a:r>
            <a:endParaRPr b="1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4500"/>
            <a:ext cx="3353100" cy="1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Two main ones: </a:t>
            </a:r>
            <a:r>
              <a:rPr lang="en" sz="1800" b="1"/>
              <a:t>ribonuclease</a:t>
            </a:r>
            <a:r>
              <a:rPr lang="en" sz="1800"/>
              <a:t> and </a:t>
            </a:r>
            <a:r>
              <a:rPr lang="en" sz="1800" b="1"/>
              <a:t>deoxyribonuclease, </a:t>
            </a:r>
            <a:r>
              <a:rPr lang="en" sz="1800"/>
              <a:t>are produced by the pancreas &amp; enter the duodenum.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700" y="351400"/>
            <a:ext cx="3225806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6362575" y="1439200"/>
            <a:ext cx="13251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Ribonuclease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3350" y="2500925"/>
            <a:ext cx="2511416" cy="206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4145075" y="3512150"/>
            <a:ext cx="2032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Deoxyribonuclease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1B61307D4CC42ADF17B20384634A2" ma:contentTypeVersion="9" ma:contentTypeDescription="Create a new document." ma:contentTypeScope="" ma:versionID="6668e9a5fd8a1c25dda4d2c238c1212d">
  <xsd:schema xmlns:xsd="http://www.w3.org/2001/XMLSchema" xmlns:xs="http://www.w3.org/2001/XMLSchema" xmlns:p="http://schemas.microsoft.com/office/2006/metadata/properties" xmlns:ns2="9a7eb56d-290f-4457-ba54-b49b86d0c1ee" xmlns:ns3="f2d909b9-7b94-484a-8bcd-1e10f57e1e50" targetNamespace="http://schemas.microsoft.com/office/2006/metadata/properties" ma:root="true" ma:fieldsID="71b457dcc8d813a0d16b9d3f4cae9fe6" ns2:_="" ns3:_="">
    <xsd:import namespace="9a7eb56d-290f-4457-ba54-b49b86d0c1ee"/>
    <xsd:import namespace="f2d909b9-7b94-484a-8bcd-1e10f57e1e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eb56d-290f-4457-ba54-b49b86d0c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09b9-7b94-484a-8bcd-1e10f57e1e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E216D-C61B-4445-8ED9-EA6A4D0AE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eb56d-290f-4457-ba54-b49b86d0c1ee"/>
    <ds:schemaRef ds:uri="f2d909b9-7b94-484a-8bcd-1e10f57e1e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74296D-D3D1-4D70-A99C-D8C0739CAE28}">
  <ds:schemaRefs>
    <ds:schemaRef ds:uri="http://purl.org/dc/terms/"/>
    <ds:schemaRef ds:uri="http://purl.org/dc/dcmitype/"/>
    <ds:schemaRef ds:uri="9a7eb56d-290f-4457-ba54-b49b86d0c1e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2d909b9-7b94-484a-8bcd-1e10f57e1e5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FF2053-1E24-4C08-8F74-ACC27FBEE0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On-screen Show (16:9)</PresentationFormat>
  <Paragraphs>191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Proxima Nova</vt:lpstr>
      <vt:lpstr>Calibri</vt:lpstr>
      <vt:lpstr>Courier New</vt:lpstr>
      <vt:lpstr>Spearmint</vt:lpstr>
      <vt:lpstr>Digestion of Nucleic Acids </vt:lpstr>
      <vt:lpstr>Review of Nucleic Acids Structure</vt:lpstr>
      <vt:lpstr>PowerPoint Presentation</vt:lpstr>
      <vt:lpstr>PowerPoint Presentation</vt:lpstr>
      <vt:lpstr>Mouth to Stomach</vt:lpstr>
      <vt:lpstr>Stomach to Small Intestine</vt:lpstr>
      <vt:lpstr>Nucleic acids ingested</vt:lpstr>
      <vt:lpstr>Review: Exonucleases &amp; Endonucleases</vt:lpstr>
      <vt:lpstr>Pancreatic Enzymes </vt:lpstr>
      <vt:lpstr>Digestion by pancreatic enzymes </vt:lpstr>
      <vt:lpstr>Brush Border Enzymes</vt:lpstr>
      <vt:lpstr>Pentose </vt:lpstr>
      <vt:lpstr>Membrane Transport Proteins use Active Transport</vt:lpstr>
      <vt:lpstr>Pathway of Pentose Sugars</vt:lpstr>
      <vt:lpstr>Pathway of Phosphates</vt:lpstr>
      <vt:lpstr>De-Novo Synthesis           Vs.        Salvage Pathway</vt:lpstr>
      <vt:lpstr>De-Novo Synthesis </vt:lpstr>
      <vt:lpstr>PowerPoint Presentation</vt:lpstr>
      <vt:lpstr>Salvage Pathway</vt:lpstr>
      <vt:lpstr>Salvage Pathway</vt:lpstr>
      <vt:lpstr>Purine Degradation into Uric Acid </vt:lpstr>
      <vt:lpstr>Purine Degradation into Uric Acid </vt:lpstr>
      <vt:lpstr>Hyperuricemia </vt:lpstr>
      <vt:lpstr>Gout </vt:lpstr>
      <vt:lpstr>Gout </vt:lpstr>
      <vt:lpstr>Defecation Reflex </vt:lpstr>
      <vt:lpstr>Valsalva Maneuver</vt:lpstr>
      <vt:lpstr>Acknowledgements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of Nucleic Acids </dc:title>
  <dc:creator>paul</dc:creator>
  <cp:lastModifiedBy>paul wissmann</cp:lastModifiedBy>
  <cp:revision>1</cp:revision>
  <dcterms:modified xsi:type="dcterms:W3CDTF">2020-11-09T04:41:19Z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0x01010034A1B61307D4CC42ADF17B20384634A2</vt:lpwstr>
  </property>
  <property fmtid="{D5CDD505-2E9C-101B-9397-08002B2CF9AE}" pid="3" name="Order">
    <vt:r8>17993400</vt:r8>
  </property>
</Properties>
</file>