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Open Sans" panose="020B0604020202020204" charset="0"/>
      <p:regular r:id="rId32"/>
      <p:bold r:id="rId33"/>
      <p:italic r:id="rId34"/>
      <p:boldItalic r:id="rId35"/>
    </p:embeddedFont>
    <p:embeddedFont>
      <p:font typeface="PT Sans Narrow"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8062fd0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98062fd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a8130d4d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ea8130d4d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457200" lvl="0" indent="-298450" algn="l" rtl="0">
              <a:spcBef>
                <a:spcPts val="0"/>
              </a:spcBef>
              <a:spcAft>
                <a:spcPts val="0"/>
              </a:spcAft>
              <a:buSzPts val="1100"/>
              <a:buChar char="-"/>
            </a:pPr>
            <a:r>
              <a:rPr lang="en"/>
              <a:t>As we’ve seen so far, fats must go through several steps of processing before they can be digested and absorbed by our bodies. </a:t>
            </a:r>
            <a:endParaRPr/>
          </a:p>
          <a:p>
            <a:pPr marL="457200" lvl="0" indent="-298450" algn="l" rtl="0">
              <a:spcBef>
                <a:spcPts val="0"/>
              </a:spcBef>
              <a:spcAft>
                <a:spcPts val="0"/>
              </a:spcAft>
              <a:buSzPts val="1100"/>
              <a:buChar char="-"/>
            </a:pPr>
            <a:r>
              <a:rPr lang="en"/>
              <a:t>I have whole pathway here but the majority of absorption occurs in the small intestine. For the next few slides, I’ll be focusing from here (duodenum) down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Mouth - mastication</a:t>
            </a:r>
            <a:endParaRPr/>
          </a:p>
          <a:p>
            <a:pPr marL="457200" lvl="0" indent="-298450" algn="l" rtl="0">
              <a:spcBef>
                <a:spcPts val="0"/>
              </a:spcBef>
              <a:spcAft>
                <a:spcPts val="0"/>
              </a:spcAft>
              <a:buSzPts val="1100"/>
              <a:buChar char="-"/>
            </a:pPr>
            <a:r>
              <a:rPr lang="en"/>
              <a:t>Esophagus - movement via peristalsis</a:t>
            </a:r>
            <a:endParaRPr/>
          </a:p>
          <a:p>
            <a:pPr marL="457200" lvl="0" indent="-298450" algn="l" rtl="0">
              <a:spcBef>
                <a:spcPts val="0"/>
              </a:spcBef>
              <a:spcAft>
                <a:spcPts val="0"/>
              </a:spcAft>
              <a:buSzPts val="1100"/>
              <a:buChar char="-"/>
            </a:pPr>
            <a:r>
              <a:rPr lang="en"/>
              <a:t>Duodenum - emulsification (pancreas - pancreatic lipase, liver - bile)</a:t>
            </a:r>
            <a:endParaRPr/>
          </a:p>
          <a:p>
            <a:pPr marL="457200" lvl="0" indent="-298450" algn="l" rtl="0">
              <a:spcBef>
                <a:spcPts val="0"/>
              </a:spcBef>
              <a:spcAft>
                <a:spcPts val="0"/>
              </a:spcAft>
              <a:buSzPts val="1100"/>
              <a:buChar char="-"/>
            </a:pPr>
            <a:r>
              <a:rPr lang="en"/>
              <a:t>Small intestine - digestion &amp; absorption</a:t>
            </a:r>
            <a:endParaRPr/>
          </a:p>
          <a:p>
            <a:pPr marL="457200" lvl="0" indent="-298450" algn="l" rtl="0">
              <a:spcBef>
                <a:spcPts val="0"/>
              </a:spcBef>
              <a:spcAft>
                <a:spcPts val="0"/>
              </a:spcAft>
              <a:buSzPts val="1100"/>
              <a:buChar char="-"/>
            </a:pPr>
            <a:r>
              <a:rPr lang="en"/>
              <a:t>Lymphatic system - transportation of chylomicrons to blood</a:t>
            </a:r>
            <a:endParaRPr/>
          </a:p>
          <a:p>
            <a:pPr marL="457200" lvl="0" indent="-298450" algn="l" rtl="0">
              <a:spcBef>
                <a:spcPts val="0"/>
              </a:spcBef>
              <a:spcAft>
                <a:spcPts val="0"/>
              </a:spcAft>
              <a:buSzPts val="1100"/>
              <a:buChar char="-"/>
            </a:pPr>
            <a:r>
              <a:rPr lang="en"/>
              <a:t>Blood - transportation of chylomicrons VLDLs (containing fats) to tissues of body</a:t>
            </a:r>
            <a:endParaRPr/>
          </a:p>
          <a:p>
            <a:pPr marL="457200" lvl="0" indent="-298450" algn="l" rtl="0">
              <a:spcBef>
                <a:spcPts val="0"/>
              </a:spcBef>
              <a:spcAft>
                <a:spcPts val="0"/>
              </a:spcAft>
              <a:buSzPts val="1100"/>
              <a:buChar char="-"/>
            </a:pPr>
            <a:r>
              <a:rPr lang="en"/>
              <a:t>Most of digestion/absorption happens in small intestine</a:t>
            </a:r>
            <a:endParaRPr/>
          </a:p>
          <a:p>
            <a:pPr marL="0" lvl="0" indent="0" algn="l" rtl="0">
              <a:spcBef>
                <a:spcPts val="0"/>
              </a:spcBef>
              <a:spcAft>
                <a:spcPts val="0"/>
              </a:spcAft>
              <a:buNone/>
            </a:pPr>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Absorption: where? specifically how? all enzymes? fate?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a8130d4d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a8130d4d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457200" lvl="0" indent="-298450" algn="l" rtl="0">
              <a:spcBef>
                <a:spcPts val="0"/>
              </a:spcBef>
              <a:spcAft>
                <a:spcPts val="0"/>
              </a:spcAft>
              <a:buSzPts val="1100"/>
              <a:buChar char="-"/>
            </a:pPr>
            <a:r>
              <a:rPr lang="en"/>
              <a:t>Before digestion can begin, fats need to be emulsified, or broken down into smaller particles for absorption. This happens in the duodenum, where bile and pancreatic lipase do their work to break down dietary fats.</a:t>
            </a:r>
            <a:endParaRPr/>
          </a:p>
          <a:p>
            <a:pPr marL="457200" lvl="0" indent="-298450" algn="l" rtl="0">
              <a:spcBef>
                <a:spcPts val="0"/>
              </a:spcBef>
              <a:spcAft>
                <a:spcPts val="0"/>
              </a:spcAft>
              <a:buSzPts val="1100"/>
              <a:buChar char="-"/>
            </a:pPr>
            <a:r>
              <a:rPr lang="en"/>
              <a:t>First, pancreatic lipase catalyzes a hydrolysis reaction yielding a monoglyceride and 2 free fatty acids from each triglyceride.</a:t>
            </a:r>
            <a:endParaRPr/>
          </a:p>
          <a:p>
            <a:pPr marL="457200" lvl="0" indent="-298450" algn="l" rtl="0">
              <a:spcBef>
                <a:spcPts val="0"/>
              </a:spcBef>
              <a:spcAft>
                <a:spcPts val="0"/>
              </a:spcAft>
              <a:buSzPts val="1100"/>
              <a:buChar char="-"/>
            </a:pPr>
            <a:r>
              <a:rPr lang="en"/>
              <a:t>Now, one of two things will happen from here: short chain fatty acids will be absorbed directly from the small intestine into the hepatic portal veins. Long chain fatty acids follow a different pathway, which I’ll go over now.</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a8130d4d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a8130d4d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457200" lvl="0" indent="-298450" algn="l" rtl="0">
              <a:spcBef>
                <a:spcPts val="0"/>
              </a:spcBef>
              <a:spcAft>
                <a:spcPts val="0"/>
              </a:spcAft>
              <a:buClr>
                <a:schemeClr val="dk1"/>
              </a:buClr>
              <a:buSzPts val="1100"/>
              <a:buChar char="-"/>
            </a:pPr>
            <a:r>
              <a:rPr lang="en">
                <a:solidFill>
                  <a:schemeClr val="dk1"/>
                </a:solidFill>
              </a:rPr>
              <a:t>Here we can see the whole pathway: fats enter the small intestine from the stomach, get emulsified by lipase and bile salts, then mix with the cholesterol and lecithin to form mixed micelles (essentially a group of different molecules)</a:t>
            </a:r>
            <a:endParaRPr>
              <a:solidFill>
                <a:schemeClr val="dk1"/>
              </a:solidFill>
            </a:endParaRPr>
          </a:p>
          <a:p>
            <a:pPr marL="457200" lvl="0" indent="-298450" algn="l" rtl="0">
              <a:spcBef>
                <a:spcPts val="0"/>
              </a:spcBef>
              <a:spcAft>
                <a:spcPts val="0"/>
              </a:spcAft>
              <a:buClr>
                <a:schemeClr val="dk1"/>
              </a:buClr>
              <a:buSzPts val="1100"/>
              <a:buChar char="-"/>
            </a:pPr>
            <a:r>
              <a:rPr lang="en"/>
              <a:t>These mixed micelles then enter the villi of the small intestine, after which they are resynthesized into triglycerides. </a:t>
            </a:r>
            <a:endParaRPr/>
          </a:p>
          <a:p>
            <a:pPr marL="457200" lvl="0" indent="-298450" algn="l" rtl="0">
              <a:spcBef>
                <a:spcPts val="0"/>
              </a:spcBef>
              <a:spcAft>
                <a:spcPts val="0"/>
              </a:spcAft>
              <a:buClr>
                <a:schemeClr val="dk1"/>
              </a:buClr>
              <a:buSzPts val="1100"/>
              <a:buChar char="-"/>
            </a:pPr>
            <a:r>
              <a:rPr lang="en"/>
              <a:t>The triglycerides then acquire a protein element (which I’ll touch on later) to form chylomicrons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97dddfb25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97dddfb25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457200" lvl="0" indent="-298450" algn="l" rtl="0">
              <a:spcBef>
                <a:spcPts val="0"/>
              </a:spcBef>
              <a:spcAft>
                <a:spcPts val="0"/>
              </a:spcAft>
              <a:buClr>
                <a:schemeClr val="dk1"/>
              </a:buClr>
              <a:buSzPts val="1100"/>
              <a:buChar char="-"/>
            </a:pPr>
            <a:r>
              <a:rPr lang="en">
                <a:solidFill>
                  <a:schemeClr val="dk1"/>
                </a:solidFill>
              </a:rPr>
              <a:t>Chylomicrons are essentially bags of fat, consisting of triglycerides, phospholipids, cholesterol, and protein.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These bags of fat are exocytosed into a lymphatic capillary, known as a lacteal.</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Lacteals then bring the chylomicrons to the thoracic duct, which eventually dumps them into the left subclavian vein.</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7dddfb25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97dddfb25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457200" lvl="0" indent="-298450" algn="l" rtl="0">
              <a:spcBef>
                <a:spcPts val="0"/>
              </a:spcBef>
              <a:spcAft>
                <a:spcPts val="0"/>
              </a:spcAft>
              <a:buSzPts val="1100"/>
              <a:buChar char="-"/>
            </a:pPr>
            <a:r>
              <a:rPr lang="en"/>
              <a:t>Here we can see all of that in action. You’ve got the chylomicrons traveling up the lymphatic vessel to the left subclavian vein, through the heart, and to the liver.</a:t>
            </a:r>
            <a:endParaRPr/>
          </a:p>
          <a:p>
            <a:pPr marL="457200" lvl="0" indent="-298450" algn="l" rtl="0">
              <a:spcBef>
                <a:spcPts val="0"/>
              </a:spcBef>
              <a:spcAft>
                <a:spcPts val="0"/>
              </a:spcAft>
              <a:buSzPts val="1100"/>
              <a:buChar char="-"/>
            </a:pPr>
            <a:r>
              <a:rPr lang="en"/>
              <a:t>You can also see how the short chain fatty acids skip the process we were just talking about. They take a shortcut through the hepatic portal vein straight to the liver.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7dddfb25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97dddfb25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457200" lvl="0" indent="-298450" algn="l" rtl="0">
              <a:spcBef>
                <a:spcPts val="0"/>
              </a:spcBef>
              <a:spcAft>
                <a:spcPts val="0"/>
              </a:spcAft>
              <a:buSzPts val="1100"/>
              <a:buChar char="-"/>
            </a:pPr>
            <a:r>
              <a:rPr lang="en"/>
              <a:t>Now for some complicated stuff. Once chylomicrons enter the blood, they interact with apoliprotein, which allows them to bind to receptor proteins in non-hepatic tissues. </a:t>
            </a:r>
            <a:endParaRPr/>
          </a:p>
          <a:p>
            <a:pPr marL="457200" lvl="0" indent="-298450" algn="l" rtl="0">
              <a:spcBef>
                <a:spcPts val="0"/>
              </a:spcBef>
              <a:spcAft>
                <a:spcPts val="0"/>
              </a:spcAft>
              <a:buSzPts val="1100"/>
              <a:buChar char="-"/>
            </a:pPr>
            <a:r>
              <a:rPr lang="en"/>
              <a:t>When this happens, they encounter an enzyme called lipoprotein lipase which frees triglycerides from chylomicrons and VLDLs for use and storage by the muscle or tissue.</a:t>
            </a:r>
            <a:endParaRPr/>
          </a:p>
          <a:p>
            <a:pPr marL="457200" lvl="0" indent="-298450" algn="l" rtl="0">
              <a:spcBef>
                <a:spcPts val="0"/>
              </a:spcBef>
              <a:spcAft>
                <a:spcPts val="0"/>
              </a:spcAft>
              <a:buSzPts val="1100"/>
              <a:buChar char="-"/>
            </a:pPr>
            <a:r>
              <a:rPr lang="en"/>
              <a:t>With the triglycerides removed, the remnants of the chylomicrons make their way back to the liver to be recycled/broken down.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98f1a8bd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98f1a8bd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Jordan</a:t>
            </a:r>
            <a:endParaRPr/>
          </a:p>
          <a:p>
            <a:pPr marL="457200" lvl="0" indent="-298450" algn="l" rtl="0">
              <a:spcBef>
                <a:spcPts val="0"/>
              </a:spcBef>
              <a:spcAft>
                <a:spcPts val="0"/>
              </a:spcAft>
              <a:buSzPts val="1100"/>
              <a:buChar char="-"/>
            </a:pPr>
            <a:r>
              <a:rPr lang="en"/>
              <a:t>I mentioned VLDLs in the last slide but what are they?</a:t>
            </a:r>
            <a:endParaRPr/>
          </a:p>
          <a:p>
            <a:pPr marL="457200" lvl="0" indent="-298450" algn="l" rtl="0">
              <a:spcBef>
                <a:spcPts val="0"/>
              </a:spcBef>
              <a:spcAft>
                <a:spcPts val="0"/>
              </a:spcAft>
              <a:buSzPts val="1100"/>
              <a:buChar char="-"/>
            </a:pPr>
            <a:r>
              <a:rPr lang="en"/>
              <a:t>The liver produces these very low density lipoproteins (VLDLs) which are similar in structure and function to chylomicrons— they are chock full of fats and cholesterol and are circulated throughout the body to deliver their contents to our organs.</a:t>
            </a:r>
            <a:endParaRPr/>
          </a:p>
          <a:p>
            <a:pPr marL="457200" lvl="0" indent="-298450" algn="l" rtl="0">
              <a:spcBef>
                <a:spcPts val="0"/>
              </a:spcBef>
              <a:spcAft>
                <a:spcPts val="0"/>
              </a:spcAft>
              <a:buSzPts val="1100"/>
              <a:buChar char="-"/>
            </a:pPr>
            <a:r>
              <a:rPr lang="en"/>
              <a:t>Like with the chylomicrons, LPL removes fats from VLDLs, converting them into low density lipoproteins, or LDLs. </a:t>
            </a:r>
            <a:endParaRPr/>
          </a:p>
          <a:p>
            <a:pPr marL="457200" lvl="0" indent="-298450" algn="l" rtl="0">
              <a:spcBef>
                <a:spcPts val="0"/>
              </a:spcBef>
              <a:spcAft>
                <a:spcPts val="0"/>
              </a:spcAft>
              <a:buSzPts val="1100"/>
              <a:buChar char="-"/>
            </a:pPr>
            <a:r>
              <a:rPr lang="en"/>
              <a:t>LDLs transport cholesterol throughout the body, including the blood vessels. This is why high levels of LDLs are associated with atherosclerosis: all that cholesterol in the blood vessels can cause narrowing and blockage, which leads to a whole slew of other issues.</a:t>
            </a:r>
            <a:endParaRPr/>
          </a:p>
          <a:p>
            <a:pPr marL="457200" lvl="0" indent="-298450" algn="l" rtl="0">
              <a:spcBef>
                <a:spcPts val="0"/>
              </a:spcBef>
              <a:spcAft>
                <a:spcPts val="0"/>
              </a:spcAft>
              <a:buSzPts val="1100"/>
              <a:buChar char="-"/>
            </a:pPr>
            <a:r>
              <a:rPr lang="en"/>
              <a:t>In contrast, excess cholesterol is bound to high density lipoproteins, or HDLs, and returned to the liver for processing.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98103bb985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98103bb9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98103bb985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98103bb98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ea8130d4d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ea8130d4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chemical structures and functions in the body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ea8130d4d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ea8130d4d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cholesterol?</a:t>
            </a:r>
            <a:endParaRPr/>
          </a:p>
          <a:p>
            <a:pPr marL="0" lvl="0" indent="0" algn="l" rtl="0">
              <a:spcBef>
                <a:spcPts val="0"/>
              </a:spcBef>
              <a:spcAft>
                <a:spcPts val="0"/>
              </a:spcAft>
              <a:buNone/>
            </a:pPr>
            <a:r>
              <a:rPr lang="en"/>
              <a:t>Show structure</a:t>
            </a:r>
            <a:endParaRPr/>
          </a:p>
          <a:p>
            <a:pPr marL="0" lvl="0" indent="0" algn="l" rtl="0">
              <a:spcBef>
                <a:spcPts val="0"/>
              </a:spcBef>
              <a:spcAft>
                <a:spcPts val="0"/>
              </a:spcAft>
              <a:buNone/>
            </a:pPr>
            <a:r>
              <a:rPr lang="en"/>
              <a:t>Khaliah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ea8130d4db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ea8130d4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Maybe a diagram here that demonstrates the pathway?</a:t>
            </a:r>
            <a:endParaRPr/>
          </a:p>
          <a:p>
            <a:pPr marL="0" lvl="0" indent="0" algn="l" rtl="0">
              <a:spcBef>
                <a:spcPts val="0"/>
              </a:spcBef>
              <a:spcAft>
                <a:spcPts val="0"/>
              </a:spcAft>
              <a:buNone/>
            </a:pPr>
            <a:r>
              <a:rPr lang="en"/>
              <a:t>Acetyl coa  and statin no need for extra details</a:t>
            </a:r>
            <a:endParaRPr/>
          </a:p>
          <a:p>
            <a:pPr marL="0" lvl="0" indent="0" algn="l" rtl="0">
              <a:spcBef>
                <a:spcPts val="0"/>
              </a:spcBef>
              <a:spcAft>
                <a:spcPts val="0"/>
              </a:spcAft>
              <a:buNone/>
            </a:pPr>
            <a:endParaRPr/>
          </a:p>
          <a:p>
            <a:pPr marL="0" lvl="0" indent="0" algn="l" rtl="0">
              <a:spcBef>
                <a:spcPts val="0"/>
              </a:spcBef>
              <a:spcAft>
                <a:spcPts val="0"/>
              </a:spcAft>
              <a:buNone/>
            </a:pPr>
            <a:r>
              <a:rPr lang="en"/>
              <a:t>Khaliah</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8881edd72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98881edd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98881edd72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98881edd7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98881edd72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98881edd7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98881edd72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98881edd7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98881edd72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98881edd72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8881edd72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98881edd7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98881edd72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98881edd72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ea8130d4db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ea8130d4d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9885213fb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9885213fb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0702260c1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60702260c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0839bd3c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60839bd3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0702260c1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0702260c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0702260c1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0702260c1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a8130d4d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a8130d4d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 and what part they play? Once introduced</a:t>
            </a:r>
            <a:endParaRPr/>
          </a:p>
          <a:p>
            <a:pPr marL="0" lvl="0" indent="0" algn="l" rtl="0">
              <a:spcBef>
                <a:spcPts val="0"/>
              </a:spcBef>
              <a:spcAft>
                <a:spcPts val="0"/>
              </a:spcAft>
              <a:buNone/>
            </a:pPr>
            <a:r>
              <a:rPr lang="en"/>
              <a:t>Samantha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ea8130d4db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ea8130d4d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 and what part they play Yeji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topics/medicine-and-dentistry/duodenum" TargetMode="External"/><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sciencedirect.com/topics/medicine-and-dentistry/enterohepatic-circulation" TargetMode="External"/><Relationship Id="rId5" Type="http://schemas.openxmlformats.org/officeDocument/2006/relationships/hyperlink" Target="https://www.sciencedirect.com/topics/medicine-and-dentistry/hepatic-portal-vein" TargetMode="External"/><Relationship Id="rId4" Type="http://schemas.openxmlformats.org/officeDocument/2006/relationships/hyperlink" Target="https://www.sciencedirect.com/topics/medicine-and-dentistry/small-intest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Digestion of Fats</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a:p>
            <a:pPr marL="0" lvl="0" indent="0" algn="ctr" rtl="0">
              <a:spcBef>
                <a:spcPts val="0"/>
              </a:spcBef>
              <a:spcAft>
                <a:spcPts val="0"/>
              </a:spcAft>
              <a:buClr>
                <a:schemeClr val="dk1"/>
              </a:buClr>
              <a:buSzPts val="275"/>
              <a:buFont typeface="Arial"/>
              <a:buNone/>
            </a:pPr>
            <a:r>
              <a:rPr lang="en" sz="4800"/>
              <a:t>Jordan Buencamino</a:t>
            </a:r>
            <a:endParaRPr sz="4800"/>
          </a:p>
          <a:p>
            <a:pPr marL="0" lvl="0" indent="0" algn="ctr" rtl="0">
              <a:spcBef>
                <a:spcPts val="0"/>
              </a:spcBef>
              <a:spcAft>
                <a:spcPts val="0"/>
              </a:spcAft>
              <a:buClr>
                <a:schemeClr val="dk1"/>
              </a:buClr>
              <a:buSzPts val="275"/>
              <a:buFont typeface="Arial"/>
              <a:buNone/>
            </a:pPr>
            <a:r>
              <a:rPr lang="en" sz="4800"/>
              <a:t>Khaliah Sanders</a:t>
            </a:r>
            <a:endParaRPr sz="4800"/>
          </a:p>
          <a:p>
            <a:pPr marL="0" lvl="0" indent="0" algn="ctr" rtl="0">
              <a:spcBef>
                <a:spcPts val="0"/>
              </a:spcBef>
              <a:spcAft>
                <a:spcPts val="0"/>
              </a:spcAft>
              <a:buClr>
                <a:schemeClr val="dk1"/>
              </a:buClr>
              <a:buSzPts val="275"/>
              <a:buFont typeface="Arial"/>
              <a:buNone/>
            </a:pPr>
            <a:r>
              <a:rPr lang="en" sz="4800"/>
              <a:t>Samantha Hernandez</a:t>
            </a:r>
            <a:endParaRPr sz="4800"/>
          </a:p>
          <a:p>
            <a:pPr marL="0" lvl="0" indent="0" algn="ctr" rtl="0">
              <a:spcBef>
                <a:spcPts val="0"/>
              </a:spcBef>
              <a:spcAft>
                <a:spcPts val="0"/>
              </a:spcAft>
              <a:buNone/>
            </a:pPr>
            <a:r>
              <a:rPr lang="en" sz="4800"/>
              <a:t>Yeji Lee</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Small Intestine</a:t>
            </a:r>
            <a:endParaRPr/>
          </a:p>
        </p:txBody>
      </p:sp>
      <p:sp>
        <p:nvSpPr>
          <p:cNvPr id="134" name="Google Shape;134;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a:t>In the duodenum, triglycerides interact with</a:t>
            </a:r>
            <a:endParaRPr/>
          </a:p>
          <a:p>
            <a:pPr marL="0" lvl="0" indent="0" algn="l" rtl="0">
              <a:lnSpc>
                <a:spcPct val="100000"/>
              </a:lnSpc>
              <a:spcBef>
                <a:spcPts val="1200"/>
              </a:spcBef>
              <a:spcAft>
                <a:spcPts val="0"/>
              </a:spcAft>
              <a:buNone/>
            </a:pPr>
            <a:r>
              <a:rPr lang="en" i="1">
                <a:solidFill>
                  <a:schemeClr val="accent1"/>
                </a:solidFill>
              </a:rPr>
              <a:t>bile salts</a:t>
            </a:r>
            <a:r>
              <a:rPr lang="en"/>
              <a:t> (emulsifier of lipids) and </a:t>
            </a:r>
            <a:endParaRPr/>
          </a:p>
          <a:p>
            <a:pPr marL="0" lvl="0" indent="0" algn="l" rtl="0">
              <a:lnSpc>
                <a:spcPct val="100000"/>
              </a:lnSpc>
              <a:spcBef>
                <a:spcPts val="1200"/>
              </a:spcBef>
              <a:spcAft>
                <a:spcPts val="0"/>
              </a:spcAft>
              <a:buNone/>
            </a:pPr>
            <a:r>
              <a:rPr lang="en" i="1">
                <a:solidFill>
                  <a:schemeClr val="accent1"/>
                </a:solidFill>
              </a:rPr>
              <a:t>pancreatic lipase</a:t>
            </a:r>
            <a:r>
              <a:rPr lang="en"/>
              <a:t> (fat-digesting enzyme)</a:t>
            </a:r>
            <a:endParaRPr/>
          </a:p>
          <a:p>
            <a:pPr marL="0" lvl="0" indent="0" algn="l" rtl="0">
              <a:lnSpc>
                <a:spcPct val="100000"/>
              </a:lnSpc>
              <a:spcBef>
                <a:spcPts val="1200"/>
              </a:spcBef>
              <a:spcAft>
                <a:spcPts val="0"/>
              </a:spcAft>
              <a:buNone/>
            </a:pPr>
            <a:endParaRPr/>
          </a:p>
          <a:p>
            <a:pPr marL="457200" lvl="0" indent="-342900" algn="l" rtl="0">
              <a:lnSpc>
                <a:spcPct val="100000"/>
              </a:lnSpc>
              <a:spcBef>
                <a:spcPts val="1200"/>
              </a:spcBef>
              <a:spcAft>
                <a:spcPts val="0"/>
              </a:spcAft>
              <a:buSzPts val="1800"/>
              <a:buChar char="●"/>
            </a:pPr>
            <a:r>
              <a:rPr lang="en"/>
              <a:t>Triglycerides are packaged into </a:t>
            </a:r>
            <a:r>
              <a:rPr lang="en" b="1"/>
              <a:t>chylomicrons</a:t>
            </a:r>
            <a:endParaRPr b="1"/>
          </a:p>
          <a:p>
            <a:pPr marL="0" lvl="0" indent="0" algn="l" rtl="0">
              <a:lnSpc>
                <a:spcPct val="100000"/>
              </a:lnSpc>
              <a:spcBef>
                <a:spcPts val="1200"/>
              </a:spcBef>
              <a:spcAft>
                <a:spcPts val="0"/>
              </a:spcAft>
              <a:buNone/>
            </a:pPr>
            <a:r>
              <a:rPr lang="en"/>
              <a:t> in the cells of the small intestine → Lacteals → Blood stream via thoracic duct</a:t>
            </a:r>
            <a:endParaRPr/>
          </a:p>
          <a:p>
            <a:pPr marL="0" lvl="0" indent="0" algn="l" rtl="0">
              <a:lnSpc>
                <a:spcPct val="100000"/>
              </a:lnSpc>
              <a:spcBef>
                <a:spcPts val="1200"/>
              </a:spcBef>
              <a:spcAft>
                <a:spcPts val="1200"/>
              </a:spcAft>
              <a:buNone/>
            </a:pPr>
            <a:endParaRPr/>
          </a:p>
        </p:txBody>
      </p:sp>
      <p:pic>
        <p:nvPicPr>
          <p:cNvPr id="135" name="Google Shape;135;p22"/>
          <p:cNvPicPr preferRelativeResize="0"/>
          <p:nvPr/>
        </p:nvPicPr>
        <p:blipFill>
          <a:blip r:embed="rId3">
            <a:alphaModFix/>
          </a:blip>
          <a:stretch>
            <a:fillRect/>
          </a:stretch>
        </p:blipFill>
        <p:spPr>
          <a:xfrm>
            <a:off x="5758660" y="1005225"/>
            <a:ext cx="3219092" cy="2290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Absorption of Fats in the Digestive system</a:t>
            </a:r>
            <a:endParaRPr/>
          </a:p>
        </p:txBody>
      </p:sp>
      <p:sp>
        <p:nvSpPr>
          <p:cNvPr id="141" name="Google Shape;141;p23"/>
          <p:cNvSpPr txBox="1">
            <a:spLocks noGrp="1"/>
          </p:cNvSpPr>
          <p:nvPr>
            <p:ph type="body" idx="1"/>
          </p:nvPr>
        </p:nvSpPr>
        <p:spPr>
          <a:xfrm>
            <a:off x="1135450" y="1386450"/>
            <a:ext cx="2374800" cy="33873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a:t>Mouth</a:t>
            </a:r>
            <a:endParaRPr/>
          </a:p>
          <a:p>
            <a:pPr marL="0" lvl="0" indent="0" algn="ctr" rtl="0">
              <a:spcBef>
                <a:spcPts val="1200"/>
              </a:spcBef>
              <a:spcAft>
                <a:spcPts val="0"/>
              </a:spcAft>
              <a:buNone/>
            </a:pPr>
            <a:r>
              <a:rPr lang="en"/>
              <a:t>Esophagus</a:t>
            </a:r>
            <a:endParaRPr/>
          </a:p>
          <a:p>
            <a:pPr marL="0" lvl="0" indent="0" algn="ctr" rtl="0">
              <a:spcBef>
                <a:spcPts val="1200"/>
              </a:spcBef>
              <a:spcAft>
                <a:spcPts val="0"/>
              </a:spcAft>
              <a:buNone/>
            </a:pPr>
            <a:r>
              <a:rPr lang="en"/>
              <a:t>Stomach</a:t>
            </a:r>
            <a:endParaRPr/>
          </a:p>
          <a:p>
            <a:pPr marL="0" lvl="0" indent="0" algn="ctr" rtl="0">
              <a:spcBef>
                <a:spcPts val="1200"/>
              </a:spcBef>
              <a:spcAft>
                <a:spcPts val="0"/>
              </a:spcAft>
              <a:buNone/>
            </a:pPr>
            <a:r>
              <a:rPr lang="en"/>
              <a:t>Duodenum</a:t>
            </a:r>
            <a:endParaRPr/>
          </a:p>
          <a:p>
            <a:pPr marL="0" lvl="0" indent="0" algn="ctr" rtl="0">
              <a:spcBef>
                <a:spcPts val="1200"/>
              </a:spcBef>
              <a:spcAft>
                <a:spcPts val="0"/>
              </a:spcAft>
              <a:buNone/>
            </a:pPr>
            <a:r>
              <a:rPr lang="en" b="1"/>
              <a:t>Small intestine</a:t>
            </a:r>
            <a:endParaRPr b="1"/>
          </a:p>
          <a:p>
            <a:pPr marL="0" lvl="0" indent="0" algn="ctr" rtl="0">
              <a:spcBef>
                <a:spcPts val="1200"/>
              </a:spcBef>
              <a:spcAft>
                <a:spcPts val="0"/>
              </a:spcAft>
              <a:buNone/>
            </a:pPr>
            <a:r>
              <a:rPr lang="en"/>
              <a:t>Lymphatic System</a:t>
            </a:r>
            <a:endParaRPr/>
          </a:p>
          <a:p>
            <a:pPr marL="0" lvl="0" indent="0" algn="ctr" rtl="0">
              <a:spcBef>
                <a:spcPts val="1200"/>
              </a:spcBef>
              <a:spcAft>
                <a:spcPts val="0"/>
              </a:spcAft>
              <a:buNone/>
            </a:pPr>
            <a:r>
              <a:rPr lang="en"/>
              <a:t>Blood</a:t>
            </a:r>
            <a:endParaRPr/>
          </a:p>
          <a:p>
            <a:pPr marL="0" lvl="0" indent="0" algn="l" rtl="0">
              <a:spcBef>
                <a:spcPts val="1200"/>
              </a:spcBef>
              <a:spcAft>
                <a:spcPts val="1200"/>
              </a:spcAft>
              <a:buNone/>
            </a:pPr>
            <a:endParaRPr/>
          </a:p>
        </p:txBody>
      </p:sp>
      <p:sp>
        <p:nvSpPr>
          <p:cNvPr id="142" name="Google Shape;142;p23"/>
          <p:cNvSpPr/>
          <p:nvPr/>
        </p:nvSpPr>
        <p:spPr>
          <a:xfrm>
            <a:off x="3898950" y="1402500"/>
            <a:ext cx="1346100" cy="3355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3" name="Google Shape;143;p23"/>
          <p:cNvPicPr preferRelativeResize="0"/>
          <p:nvPr/>
        </p:nvPicPr>
        <p:blipFill>
          <a:blip r:embed="rId3">
            <a:alphaModFix/>
          </a:blip>
          <a:stretch>
            <a:fillRect/>
          </a:stretch>
        </p:blipFill>
        <p:spPr>
          <a:xfrm>
            <a:off x="5457725" y="1017725"/>
            <a:ext cx="3238115"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Absorption of Fats in the Digestive system</a:t>
            </a:r>
            <a:endParaRPr/>
          </a:p>
        </p:txBody>
      </p:sp>
      <p:sp>
        <p:nvSpPr>
          <p:cNvPr id="149" name="Google Shape;149;p24"/>
          <p:cNvSpPr txBox="1">
            <a:spLocks noGrp="1"/>
          </p:cNvSpPr>
          <p:nvPr>
            <p:ph type="body" idx="1"/>
          </p:nvPr>
        </p:nvSpPr>
        <p:spPr>
          <a:xfrm>
            <a:off x="311700" y="1152475"/>
            <a:ext cx="4478100" cy="3746100"/>
          </a:xfrm>
          <a:prstGeom prst="rect">
            <a:avLst/>
          </a:prstGeom>
        </p:spPr>
        <p:txBody>
          <a:bodyPr spcFirstLastPara="1" wrap="square" lIns="91425" tIns="91425" rIns="91425" bIns="91425" anchor="t" anchorCtr="0">
            <a:normAutofit fontScale="92500"/>
          </a:bodyPr>
          <a:lstStyle/>
          <a:p>
            <a:pPr marL="457200" lvl="0" indent="-334327" algn="l" rtl="0">
              <a:spcBef>
                <a:spcPts val="0"/>
              </a:spcBef>
              <a:spcAft>
                <a:spcPts val="0"/>
              </a:spcAft>
              <a:buSzPct val="100000"/>
              <a:buChar char="●"/>
            </a:pPr>
            <a:r>
              <a:rPr lang="en"/>
              <a:t>Arrival of lipids in duodenum triggers secretion of bile → </a:t>
            </a:r>
            <a:r>
              <a:rPr lang="en" b="1"/>
              <a:t>emulsification*</a:t>
            </a:r>
            <a:endParaRPr b="1"/>
          </a:p>
          <a:p>
            <a:pPr marL="457200" lvl="0" indent="-334327" algn="l" rtl="0">
              <a:spcBef>
                <a:spcPts val="0"/>
              </a:spcBef>
              <a:spcAft>
                <a:spcPts val="0"/>
              </a:spcAft>
              <a:buSzPct val="100000"/>
              <a:buChar char="●"/>
            </a:pPr>
            <a:r>
              <a:rPr lang="en"/>
              <a:t>Through hydrolysis, </a:t>
            </a:r>
            <a:r>
              <a:rPr lang="en" i="1">
                <a:solidFill>
                  <a:schemeClr val="accent1"/>
                </a:solidFill>
              </a:rPr>
              <a:t>pancreatic lipase</a:t>
            </a:r>
            <a:r>
              <a:rPr lang="en"/>
              <a:t> liberates 2 fatty acid tails and a monoglyceride from each triglyceride</a:t>
            </a:r>
            <a:endParaRPr/>
          </a:p>
          <a:p>
            <a:pPr marL="457200" lvl="0" indent="-334327" algn="l" rtl="0">
              <a:spcBef>
                <a:spcPts val="0"/>
              </a:spcBef>
              <a:spcAft>
                <a:spcPts val="0"/>
              </a:spcAft>
              <a:buSzPct val="100000"/>
              <a:buChar char="●"/>
            </a:pPr>
            <a:r>
              <a:rPr lang="en"/>
              <a:t>Free fatty acids and monoglycerides associate with micelles of bile salts, cholesterol, and lecithin and are absorbed into the epithelial cells of the small intestine</a:t>
            </a:r>
            <a:endParaRPr/>
          </a:p>
          <a:p>
            <a:pPr marL="457200" lvl="0" indent="-334327" algn="l" rtl="0">
              <a:spcBef>
                <a:spcPts val="0"/>
              </a:spcBef>
              <a:spcAft>
                <a:spcPts val="0"/>
              </a:spcAft>
              <a:buSzPct val="100000"/>
              <a:buChar char="●"/>
            </a:pPr>
            <a:r>
              <a:rPr lang="en"/>
              <a:t>Synthesized intracellularly into triglycerides </a:t>
            </a:r>
            <a:endParaRPr/>
          </a:p>
        </p:txBody>
      </p:sp>
      <p:pic>
        <p:nvPicPr>
          <p:cNvPr id="150" name="Google Shape;150;p24"/>
          <p:cNvPicPr preferRelativeResize="0"/>
          <p:nvPr/>
        </p:nvPicPr>
        <p:blipFill>
          <a:blip r:embed="rId3">
            <a:alphaModFix/>
          </a:blip>
          <a:stretch>
            <a:fillRect/>
          </a:stretch>
        </p:blipFill>
        <p:spPr>
          <a:xfrm>
            <a:off x="5047600" y="1152475"/>
            <a:ext cx="3784709" cy="3412450"/>
          </a:xfrm>
          <a:prstGeom prst="rect">
            <a:avLst/>
          </a:prstGeom>
          <a:noFill/>
          <a:ln>
            <a:noFill/>
          </a:ln>
        </p:spPr>
      </p:pic>
      <p:sp>
        <p:nvSpPr>
          <p:cNvPr id="151" name="Google Shape;151;p24"/>
          <p:cNvSpPr txBox="1"/>
          <p:nvPr/>
        </p:nvSpPr>
        <p:spPr>
          <a:xfrm>
            <a:off x="5729000" y="4564975"/>
            <a:ext cx="2421900" cy="5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rPr>
              <a:t>*Emulsification ≠ digestion</a:t>
            </a:r>
            <a:endParaRPr sz="15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Absorption of Fats in the Digestive system</a:t>
            </a:r>
            <a:endParaRPr/>
          </a:p>
        </p:txBody>
      </p:sp>
      <p:pic>
        <p:nvPicPr>
          <p:cNvPr id="157" name="Google Shape;157;p25"/>
          <p:cNvPicPr preferRelativeResize="0"/>
          <p:nvPr/>
        </p:nvPicPr>
        <p:blipFill>
          <a:blip r:embed="rId3">
            <a:alphaModFix/>
          </a:blip>
          <a:stretch>
            <a:fillRect/>
          </a:stretch>
        </p:blipFill>
        <p:spPr>
          <a:xfrm>
            <a:off x="2012488" y="1017724"/>
            <a:ext cx="5119026" cy="1785575"/>
          </a:xfrm>
          <a:prstGeom prst="rect">
            <a:avLst/>
          </a:prstGeom>
          <a:noFill/>
          <a:ln>
            <a:noFill/>
          </a:ln>
        </p:spPr>
      </p:pic>
      <p:pic>
        <p:nvPicPr>
          <p:cNvPr id="158" name="Google Shape;158;p25"/>
          <p:cNvPicPr preferRelativeResize="0"/>
          <p:nvPr/>
        </p:nvPicPr>
        <p:blipFill>
          <a:blip r:embed="rId4">
            <a:alphaModFix/>
          </a:blip>
          <a:stretch>
            <a:fillRect/>
          </a:stretch>
        </p:blipFill>
        <p:spPr>
          <a:xfrm>
            <a:off x="2057787" y="2837579"/>
            <a:ext cx="5028450" cy="221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Absorption of Fats in the Digestive system</a:t>
            </a:r>
            <a:endParaRPr/>
          </a:p>
        </p:txBody>
      </p:sp>
      <p:sp>
        <p:nvSpPr>
          <p:cNvPr id="164" name="Google Shape;164;p26"/>
          <p:cNvSpPr txBox="1"/>
          <p:nvPr/>
        </p:nvSpPr>
        <p:spPr>
          <a:xfrm>
            <a:off x="433525" y="1144750"/>
            <a:ext cx="5086500" cy="35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chemeClr val="dk2"/>
                </a:solidFill>
              </a:rPr>
              <a:t>From the small intestine to the lymphatic system</a:t>
            </a:r>
            <a:endParaRPr sz="1800" i="1">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Triglycerides are combined with phospholipids, cholesterol, and protein inside epithelial cells to form </a:t>
            </a:r>
            <a:r>
              <a:rPr lang="en" sz="1800" b="1">
                <a:solidFill>
                  <a:schemeClr val="dk2"/>
                </a:solidFill>
              </a:rPr>
              <a:t>chylomicrons</a:t>
            </a:r>
            <a:endParaRPr sz="1800" b="1">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Chylomicrons are exocytosed into central lacteals (lymphatic capillaries) of intestinal villi</a:t>
            </a:r>
            <a:endParaRPr sz="18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Lacteals transport chylomicrons to thoracic duct, which dumps them into left subclavian vein</a:t>
            </a:r>
            <a:endParaRPr sz="1800">
              <a:solidFill>
                <a:schemeClr val="dk2"/>
              </a:solidFill>
            </a:endParaRPr>
          </a:p>
        </p:txBody>
      </p:sp>
      <p:sp>
        <p:nvSpPr>
          <p:cNvPr id="165" name="Google Shape;165;p26"/>
          <p:cNvSpPr txBox="1"/>
          <p:nvPr/>
        </p:nvSpPr>
        <p:spPr>
          <a:xfrm>
            <a:off x="5874950" y="1266875"/>
            <a:ext cx="2901300" cy="372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Small intestine</a:t>
            </a:r>
            <a:endParaRPr sz="1800" b="1">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r>
              <a:rPr lang="en" sz="1800" b="1">
                <a:solidFill>
                  <a:schemeClr val="dk2"/>
                </a:solidFill>
              </a:rPr>
              <a:t>Lymphatic system</a:t>
            </a:r>
            <a:endParaRPr sz="1800" b="1">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r>
              <a:rPr lang="en" sz="1800" b="1">
                <a:solidFill>
                  <a:schemeClr val="dk2"/>
                </a:solidFill>
              </a:rPr>
              <a:t>Blood</a:t>
            </a:r>
            <a:endParaRPr sz="1800" b="1">
              <a:solidFill>
                <a:schemeClr val="dk2"/>
              </a:solidFill>
            </a:endParaRPr>
          </a:p>
        </p:txBody>
      </p:sp>
      <p:sp>
        <p:nvSpPr>
          <p:cNvPr id="166" name="Google Shape;166;p26"/>
          <p:cNvSpPr/>
          <p:nvPr/>
        </p:nvSpPr>
        <p:spPr>
          <a:xfrm>
            <a:off x="7077050" y="1810950"/>
            <a:ext cx="497100" cy="760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26"/>
          <p:cNvSpPr/>
          <p:nvPr/>
        </p:nvSpPr>
        <p:spPr>
          <a:xfrm>
            <a:off x="7077050" y="3175875"/>
            <a:ext cx="497100" cy="760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Absorption of Fats in the Digestive system</a:t>
            </a:r>
            <a:endParaRPr/>
          </a:p>
        </p:txBody>
      </p:sp>
      <p:pic>
        <p:nvPicPr>
          <p:cNvPr id="173" name="Google Shape;173;p27"/>
          <p:cNvPicPr preferRelativeResize="0"/>
          <p:nvPr/>
        </p:nvPicPr>
        <p:blipFill>
          <a:blip r:embed="rId3">
            <a:alphaModFix/>
          </a:blip>
          <a:stretch>
            <a:fillRect/>
          </a:stretch>
        </p:blipFill>
        <p:spPr>
          <a:xfrm>
            <a:off x="1672925" y="1210700"/>
            <a:ext cx="5798140" cy="382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Absorption of Fats in the Digestive system</a:t>
            </a:r>
            <a:endParaRPr/>
          </a:p>
        </p:txBody>
      </p:sp>
      <p:sp>
        <p:nvSpPr>
          <p:cNvPr id="179" name="Google Shape;179;p28"/>
          <p:cNvSpPr txBox="1"/>
          <p:nvPr/>
        </p:nvSpPr>
        <p:spPr>
          <a:xfrm>
            <a:off x="406800" y="1148550"/>
            <a:ext cx="4727700" cy="37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In blood</a:t>
            </a:r>
            <a:endParaRPr b="1">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Once chylomicrons enter the bloodstream, they acquire </a:t>
            </a:r>
            <a:r>
              <a:rPr lang="en" i="1">
                <a:solidFill>
                  <a:schemeClr val="accent1"/>
                </a:solidFill>
              </a:rPr>
              <a:t>apolipoprotein</a:t>
            </a:r>
            <a:r>
              <a:rPr lang="en">
                <a:solidFill>
                  <a:schemeClr val="dk2"/>
                </a:solidFill>
              </a:rPr>
              <a:t> which allows them to bind to receptor proteins on the plasma membrane of the endothelial cells of muscle and adipose tissue. </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The endothelial cell plasma membrane also contains </a:t>
            </a:r>
            <a:r>
              <a:rPr lang="en" i="1">
                <a:solidFill>
                  <a:schemeClr val="accent1"/>
                </a:solidFill>
              </a:rPr>
              <a:t>lipoprotein lipase (LPL)</a:t>
            </a:r>
            <a:r>
              <a:rPr lang="en">
                <a:solidFill>
                  <a:schemeClr val="dk2"/>
                </a:solidFill>
              </a:rPr>
              <a:t>, which is used to free triglycerides from chylomicrons and </a:t>
            </a:r>
            <a:r>
              <a:rPr lang="en" i="1">
                <a:solidFill>
                  <a:schemeClr val="accent1"/>
                </a:solidFill>
              </a:rPr>
              <a:t>VLDLs</a:t>
            </a:r>
            <a:r>
              <a:rPr lang="en">
                <a:solidFill>
                  <a:schemeClr val="dk2"/>
                </a:solidFill>
              </a:rPr>
              <a:t>.</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The free fatty acids can then enter the tissue cells to be used for </a:t>
            </a:r>
            <a:r>
              <a:rPr lang="en" b="1" i="1">
                <a:solidFill>
                  <a:schemeClr val="dk2"/>
                </a:solidFill>
              </a:rPr>
              <a:t>energy, cell repair, and growth.</a:t>
            </a:r>
            <a:endParaRPr b="1" i="1">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Once the triglycerides have been removed from the chylomicrons, the remaining </a:t>
            </a:r>
            <a:r>
              <a:rPr lang="en" i="1">
                <a:solidFill>
                  <a:schemeClr val="accent1"/>
                </a:solidFill>
              </a:rPr>
              <a:t>remnant particle</a:t>
            </a:r>
            <a:r>
              <a:rPr lang="en">
                <a:solidFill>
                  <a:schemeClr val="dk2"/>
                </a:solidFill>
              </a:rPr>
              <a:t> containing </a:t>
            </a:r>
            <a:r>
              <a:rPr lang="en" i="1">
                <a:solidFill>
                  <a:schemeClr val="accent1"/>
                </a:solidFill>
              </a:rPr>
              <a:t>cholesterol</a:t>
            </a:r>
            <a:r>
              <a:rPr lang="en">
                <a:solidFill>
                  <a:schemeClr val="dk2"/>
                </a:solidFill>
              </a:rPr>
              <a:t> is released into the blood and eventually makes its way back to the liver.</a:t>
            </a:r>
            <a:endParaRPr>
              <a:solidFill>
                <a:schemeClr val="dk2"/>
              </a:solidFill>
            </a:endParaRPr>
          </a:p>
        </p:txBody>
      </p:sp>
      <p:pic>
        <p:nvPicPr>
          <p:cNvPr id="180" name="Google Shape;180;p28"/>
          <p:cNvPicPr preferRelativeResize="0"/>
          <p:nvPr/>
        </p:nvPicPr>
        <p:blipFill>
          <a:blip r:embed="rId3">
            <a:alphaModFix/>
          </a:blip>
          <a:stretch>
            <a:fillRect/>
          </a:stretch>
        </p:blipFill>
        <p:spPr>
          <a:xfrm>
            <a:off x="5033050" y="1425463"/>
            <a:ext cx="4009500" cy="31490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Absorption of Fats in the Digestive system</a:t>
            </a:r>
            <a:endParaRPr/>
          </a:p>
        </p:txBody>
      </p:sp>
      <p:pic>
        <p:nvPicPr>
          <p:cNvPr id="186" name="Google Shape;186;p29"/>
          <p:cNvPicPr preferRelativeResize="0"/>
          <p:nvPr/>
        </p:nvPicPr>
        <p:blipFill>
          <a:blip r:embed="rId3">
            <a:alphaModFix/>
          </a:blip>
          <a:stretch>
            <a:fillRect/>
          </a:stretch>
        </p:blipFill>
        <p:spPr>
          <a:xfrm>
            <a:off x="3071075" y="1297500"/>
            <a:ext cx="5877601" cy="2548500"/>
          </a:xfrm>
          <a:prstGeom prst="rect">
            <a:avLst/>
          </a:prstGeom>
          <a:noFill/>
          <a:ln>
            <a:noFill/>
          </a:ln>
        </p:spPr>
      </p:pic>
      <p:sp>
        <p:nvSpPr>
          <p:cNvPr id="187" name="Google Shape;187;p29"/>
          <p:cNvSpPr txBox="1"/>
          <p:nvPr/>
        </p:nvSpPr>
        <p:spPr>
          <a:xfrm>
            <a:off x="135575" y="1224475"/>
            <a:ext cx="2935500" cy="3567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Similar to chylomicrons, the liver produces </a:t>
            </a:r>
            <a:r>
              <a:rPr lang="en" sz="1200" i="1">
                <a:solidFill>
                  <a:schemeClr val="accent1"/>
                </a:solidFill>
                <a:latin typeface="Open Sans"/>
                <a:ea typeface="Open Sans"/>
                <a:cs typeface="Open Sans"/>
                <a:sym typeface="Open Sans"/>
              </a:rPr>
              <a:t>very low density lipoproteins</a:t>
            </a:r>
            <a:r>
              <a:rPr lang="en" sz="1200">
                <a:solidFill>
                  <a:schemeClr val="dk2"/>
                </a:solidFill>
                <a:latin typeface="Open Sans"/>
                <a:ea typeface="Open Sans"/>
                <a:cs typeface="Open Sans"/>
                <a:sym typeface="Open Sans"/>
              </a:rPr>
              <a:t> (</a:t>
            </a:r>
            <a:r>
              <a:rPr lang="en" sz="1200" i="1">
                <a:solidFill>
                  <a:schemeClr val="accent1"/>
                </a:solidFill>
                <a:latin typeface="Open Sans"/>
                <a:ea typeface="Open Sans"/>
                <a:cs typeface="Open Sans"/>
                <a:sym typeface="Open Sans"/>
              </a:rPr>
              <a:t>VLDLs</a:t>
            </a:r>
            <a:r>
              <a:rPr lang="en" sz="1200">
                <a:solidFill>
                  <a:schemeClr val="dk2"/>
                </a:solidFill>
                <a:latin typeface="Open Sans"/>
                <a:ea typeface="Open Sans"/>
                <a:cs typeface="Open Sans"/>
                <a:sym typeface="Open Sans"/>
              </a:rPr>
              <a:t>) containing cholesterol and triglycerides</a:t>
            </a:r>
            <a:endParaRPr sz="1200">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LPL removes triglycerides from VLDLs to deliver to organs, converting </a:t>
            </a:r>
            <a:r>
              <a:rPr lang="en" sz="1200" i="1">
                <a:solidFill>
                  <a:schemeClr val="accent1"/>
                </a:solidFill>
                <a:latin typeface="Open Sans"/>
                <a:ea typeface="Open Sans"/>
                <a:cs typeface="Open Sans"/>
                <a:sym typeface="Open Sans"/>
              </a:rPr>
              <a:t>VLDLs</a:t>
            </a:r>
            <a:r>
              <a:rPr lang="en" sz="1200">
                <a:solidFill>
                  <a:schemeClr val="dk2"/>
                </a:solidFill>
                <a:latin typeface="Open Sans"/>
                <a:ea typeface="Open Sans"/>
                <a:cs typeface="Open Sans"/>
                <a:sym typeface="Open Sans"/>
              </a:rPr>
              <a:t> to </a:t>
            </a:r>
            <a:r>
              <a:rPr lang="en" sz="1200" i="1">
                <a:solidFill>
                  <a:schemeClr val="accent1"/>
                </a:solidFill>
                <a:latin typeface="Open Sans"/>
                <a:ea typeface="Open Sans"/>
                <a:cs typeface="Open Sans"/>
                <a:sym typeface="Open Sans"/>
              </a:rPr>
              <a:t>low density lipoproteins</a:t>
            </a:r>
            <a:r>
              <a:rPr lang="en" sz="1200">
                <a:solidFill>
                  <a:schemeClr val="dk2"/>
                </a:solidFill>
                <a:latin typeface="Open Sans"/>
                <a:ea typeface="Open Sans"/>
                <a:cs typeface="Open Sans"/>
                <a:sym typeface="Open Sans"/>
              </a:rPr>
              <a:t> (</a:t>
            </a:r>
            <a:r>
              <a:rPr lang="en" sz="1200" i="1">
                <a:solidFill>
                  <a:schemeClr val="accent1"/>
                </a:solidFill>
                <a:latin typeface="Open Sans"/>
                <a:ea typeface="Open Sans"/>
                <a:cs typeface="Open Sans"/>
                <a:sym typeface="Open Sans"/>
              </a:rPr>
              <a:t>LDLs</a:t>
            </a:r>
            <a:r>
              <a:rPr lang="en" sz="1200">
                <a:solidFill>
                  <a:schemeClr val="dk2"/>
                </a:solidFill>
                <a:latin typeface="Open Sans"/>
                <a:ea typeface="Open Sans"/>
                <a:cs typeface="Open Sans"/>
                <a:sym typeface="Open Sans"/>
              </a:rPr>
              <a:t>) containing only cholesterol.</a:t>
            </a:r>
            <a:endParaRPr sz="1200">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i="1">
                <a:solidFill>
                  <a:schemeClr val="accent1"/>
                </a:solidFill>
                <a:latin typeface="Open Sans"/>
                <a:ea typeface="Open Sans"/>
                <a:cs typeface="Open Sans"/>
                <a:sym typeface="Open Sans"/>
              </a:rPr>
              <a:t>LDLs</a:t>
            </a:r>
            <a:r>
              <a:rPr lang="en" sz="1200">
                <a:solidFill>
                  <a:schemeClr val="dk2"/>
                </a:solidFill>
                <a:latin typeface="Open Sans"/>
                <a:ea typeface="Open Sans"/>
                <a:cs typeface="Open Sans"/>
                <a:sym typeface="Open Sans"/>
              </a:rPr>
              <a:t> transport cholesterol to organs, including blood vessels</a:t>
            </a:r>
            <a:endParaRPr sz="1200">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Excess cholesterol is returned from the organs to the liver via </a:t>
            </a:r>
            <a:r>
              <a:rPr lang="en" sz="1200" i="1">
                <a:solidFill>
                  <a:schemeClr val="accent1"/>
                </a:solidFill>
                <a:latin typeface="Open Sans"/>
                <a:ea typeface="Open Sans"/>
                <a:cs typeface="Open Sans"/>
                <a:sym typeface="Open Sans"/>
              </a:rPr>
              <a:t>high density lipoproteins</a:t>
            </a:r>
            <a:r>
              <a:rPr lang="en" sz="1200">
                <a:solidFill>
                  <a:schemeClr val="dk2"/>
                </a:solidFill>
                <a:latin typeface="Open Sans"/>
                <a:ea typeface="Open Sans"/>
                <a:cs typeface="Open Sans"/>
                <a:sym typeface="Open Sans"/>
              </a:rPr>
              <a:t> (</a:t>
            </a:r>
            <a:r>
              <a:rPr lang="en" sz="1200" i="1">
                <a:solidFill>
                  <a:schemeClr val="accent1"/>
                </a:solidFill>
                <a:latin typeface="Open Sans"/>
                <a:ea typeface="Open Sans"/>
                <a:cs typeface="Open Sans"/>
                <a:sym typeface="Open Sans"/>
              </a:rPr>
              <a:t>HDLs</a:t>
            </a:r>
            <a:r>
              <a:rPr lang="en" sz="1200">
                <a:solidFill>
                  <a:schemeClr val="dk2"/>
                </a:solidFill>
                <a:latin typeface="Open Sans"/>
                <a:ea typeface="Open Sans"/>
                <a:cs typeface="Open Sans"/>
                <a:sym typeface="Open Sans"/>
              </a:rPr>
              <a:t>)</a:t>
            </a:r>
            <a:endParaRPr sz="1800">
              <a:solidFill>
                <a:schemeClr val="dk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Emulsification</a:t>
            </a:r>
            <a:endParaRPr/>
          </a:p>
        </p:txBody>
      </p:sp>
      <p:sp>
        <p:nvSpPr>
          <p:cNvPr id="193" name="Google Shape;193;p30"/>
          <p:cNvSpPr txBox="1">
            <a:spLocks noGrp="1"/>
          </p:cNvSpPr>
          <p:nvPr>
            <p:ph type="body" idx="1"/>
          </p:nvPr>
        </p:nvSpPr>
        <p:spPr>
          <a:xfrm>
            <a:off x="311700" y="1152475"/>
            <a:ext cx="3789300" cy="3416400"/>
          </a:xfrm>
          <a:prstGeom prst="rect">
            <a:avLst/>
          </a:prstGeom>
          <a:noFill/>
          <a:ln>
            <a:noFill/>
          </a:ln>
        </p:spPr>
        <p:txBody>
          <a:bodyPr spcFirstLastPara="1" wrap="square" lIns="91425" tIns="91425" rIns="91425" bIns="91425" anchor="t" anchorCtr="0">
            <a:normAutofit/>
          </a:bodyPr>
          <a:lstStyle/>
          <a:p>
            <a:pPr marL="177800" lvl="0" indent="0" algn="l" rtl="0">
              <a:lnSpc>
                <a:spcPct val="150000"/>
              </a:lnSpc>
              <a:spcBef>
                <a:spcPts val="0"/>
              </a:spcBef>
              <a:spcAft>
                <a:spcPts val="900"/>
              </a:spcAft>
              <a:buClr>
                <a:schemeClr val="dk1"/>
              </a:buClr>
              <a:buSzPts val="1100"/>
              <a:buFont typeface="Arial"/>
              <a:buNone/>
            </a:pPr>
            <a:r>
              <a:rPr lang="en" sz="1700">
                <a:solidFill>
                  <a:srgbClr val="424242"/>
                </a:solidFill>
                <a:highlight>
                  <a:srgbClr val="FFFFFF"/>
                </a:highlight>
              </a:rPr>
              <a:t>The breakdown of fat globules in the duodenum into tiny droplets, which provides a larger surface area on which the enzyme pancreatic lipase can act to digest the fats into fatty acids and glycerol. Emulsification is assisted by the action of the bile salts!</a:t>
            </a:r>
            <a:endParaRPr>
              <a:solidFill>
                <a:srgbClr val="424242"/>
              </a:solidFill>
            </a:endParaRPr>
          </a:p>
        </p:txBody>
      </p:sp>
      <p:pic>
        <p:nvPicPr>
          <p:cNvPr id="194" name="Google Shape;194;p30"/>
          <p:cNvPicPr preferRelativeResize="0"/>
          <p:nvPr/>
        </p:nvPicPr>
        <p:blipFill>
          <a:blip r:embed="rId3">
            <a:alphaModFix/>
          </a:blip>
          <a:stretch>
            <a:fillRect/>
          </a:stretch>
        </p:blipFill>
        <p:spPr>
          <a:xfrm>
            <a:off x="4923243" y="583900"/>
            <a:ext cx="3592082" cy="3975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Bile Salts </a:t>
            </a:r>
            <a:endParaRPr/>
          </a:p>
        </p:txBody>
      </p:sp>
      <p:sp>
        <p:nvSpPr>
          <p:cNvPr id="200" name="Google Shape;200;p31"/>
          <p:cNvSpPr txBox="1">
            <a:spLocks noGrp="1"/>
          </p:cNvSpPr>
          <p:nvPr>
            <p:ph type="body" idx="1"/>
          </p:nvPr>
        </p:nvSpPr>
        <p:spPr>
          <a:xfrm>
            <a:off x="311700" y="1152425"/>
            <a:ext cx="6033000" cy="36285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2360"/>
              <a:t>Synthesized and conjugated in the liver, secreted into bile, stored temporarily in the gallbladder, </a:t>
            </a:r>
            <a:endParaRPr sz="2360"/>
          </a:p>
          <a:p>
            <a:pPr marL="342900" lvl="0" indent="-322282" algn="l" rtl="0">
              <a:spcBef>
                <a:spcPts val="1200"/>
              </a:spcBef>
              <a:spcAft>
                <a:spcPts val="0"/>
              </a:spcAft>
              <a:buSzPct val="100000"/>
              <a:buChar char="-"/>
            </a:pPr>
            <a:r>
              <a:rPr lang="en" sz="2360">
                <a:highlight>
                  <a:srgbClr val="FCFCFC"/>
                </a:highlight>
              </a:rPr>
              <a:t>polar and water soluble, function as detergents whereby they emulsifies larger fats into smaller droplets</a:t>
            </a:r>
            <a:endParaRPr sz="2360">
              <a:highlight>
                <a:srgbClr val="FCFCFC"/>
              </a:highlight>
            </a:endParaRPr>
          </a:p>
          <a:p>
            <a:pPr marL="400050" lvl="0" indent="-322282" algn="l" rtl="0">
              <a:spcBef>
                <a:spcPts val="0"/>
              </a:spcBef>
              <a:spcAft>
                <a:spcPts val="0"/>
              </a:spcAft>
              <a:buSzPct val="100000"/>
              <a:buChar char="-"/>
            </a:pPr>
            <a:r>
              <a:rPr lang="en" sz="2360"/>
              <a:t>passed from the gallbladder into the </a:t>
            </a:r>
            <a:r>
              <a:rPr lang="en" sz="2360">
                <a:uFill>
                  <a:noFill/>
                </a:uFill>
                <a:hlinkClick r:id="rId3"/>
              </a:rPr>
              <a:t>duodenum</a:t>
            </a:r>
            <a:r>
              <a:rPr lang="en" sz="2360"/>
              <a:t>, absorbed throughout the </a:t>
            </a:r>
            <a:r>
              <a:rPr lang="en" sz="2360">
                <a:uFill>
                  <a:noFill/>
                </a:uFill>
                <a:hlinkClick r:id="rId4"/>
              </a:rPr>
              <a:t>small intestine</a:t>
            </a:r>
            <a:r>
              <a:rPr lang="en" sz="2360"/>
              <a:t> but especially in the ileum, and returned to the liver via the </a:t>
            </a:r>
            <a:r>
              <a:rPr lang="en" sz="2360">
                <a:uFill>
                  <a:noFill/>
                </a:uFill>
                <a:hlinkClick r:id="rId5"/>
              </a:rPr>
              <a:t>portal vein</a:t>
            </a:r>
            <a:r>
              <a:rPr lang="en" sz="2360"/>
              <a:t>. </a:t>
            </a:r>
            <a:endParaRPr sz="2360"/>
          </a:p>
          <a:p>
            <a:pPr marL="400050" lvl="0" indent="-322282" algn="l" rtl="0">
              <a:spcBef>
                <a:spcPts val="0"/>
              </a:spcBef>
              <a:spcAft>
                <a:spcPts val="0"/>
              </a:spcAft>
              <a:buSzPct val="100000"/>
              <a:buChar char="-"/>
            </a:pPr>
            <a:r>
              <a:rPr lang="en" sz="2360"/>
              <a:t>This cycling of bile acids between the liver and the intestine is referred to as the </a:t>
            </a:r>
            <a:r>
              <a:rPr lang="en" sz="2360" i="1">
                <a:uFill>
                  <a:noFill/>
                </a:uFill>
                <a:hlinkClick r:id="rId6"/>
              </a:rPr>
              <a:t>enterohepatic circulation</a:t>
            </a:r>
            <a:r>
              <a:rPr lang="en" sz="2360"/>
              <a:t>.</a:t>
            </a:r>
            <a:endParaRPr sz="2360"/>
          </a:p>
          <a:p>
            <a:pPr marL="0" lvl="0" indent="0" algn="l" rtl="0">
              <a:spcBef>
                <a:spcPts val="1200"/>
              </a:spcBef>
              <a:spcAft>
                <a:spcPts val="0"/>
              </a:spcAft>
              <a:buNone/>
            </a:pPr>
            <a:r>
              <a:rPr lang="en" sz="2360">
                <a:highlight>
                  <a:srgbClr val="FFFFFF"/>
                </a:highlight>
              </a:rPr>
              <a:t>Bile acid synthesis generates bile flow which is important for biliary secretion of free cholesterol</a:t>
            </a:r>
            <a:r>
              <a:rPr lang="en" sz="2360"/>
              <a:t>.</a:t>
            </a:r>
            <a:endParaRPr sz="900">
              <a:highlight>
                <a:srgbClr val="FFFFFF"/>
              </a:highlight>
            </a:endParaRPr>
          </a:p>
          <a:p>
            <a:pPr marL="177800" lvl="0" indent="0" algn="l" rtl="0">
              <a:lnSpc>
                <a:spcPct val="150000"/>
              </a:lnSpc>
              <a:spcBef>
                <a:spcPts val="1200"/>
              </a:spcBef>
              <a:spcAft>
                <a:spcPts val="0"/>
              </a:spcAft>
              <a:buClr>
                <a:schemeClr val="dk1"/>
              </a:buClr>
              <a:buSzPct val="122222"/>
              <a:buFont typeface="Arial"/>
              <a:buNone/>
            </a:pPr>
            <a:endParaRPr sz="900">
              <a:solidFill>
                <a:schemeClr val="dk1"/>
              </a:solidFill>
              <a:highlight>
                <a:srgbClr val="FFFFFF"/>
              </a:highlight>
            </a:endParaRPr>
          </a:p>
          <a:p>
            <a:pPr marL="0" lvl="0" indent="0" algn="l" rtl="0">
              <a:spcBef>
                <a:spcPts val="900"/>
              </a:spcBef>
              <a:spcAft>
                <a:spcPts val="0"/>
              </a:spcAft>
              <a:buClr>
                <a:schemeClr val="dk1"/>
              </a:buClr>
              <a:buSzPct val="122222"/>
              <a:buFont typeface="Arial"/>
              <a:buNone/>
            </a:pPr>
            <a:endParaRPr sz="900">
              <a:solidFill>
                <a:schemeClr val="dk1"/>
              </a:solidFill>
              <a:highlight>
                <a:srgbClr val="FFFFFF"/>
              </a:highlight>
            </a:endParaRPr>
          </a:p>
          <a:p>
            <a:pPr marL="0" lvl="0" indent="0" algn="l" rtl="0">
              <a:spcBef>
                <a:spcPts val="0"/>
              </a:spcBef>
              <a:spcAft>
                <a:spcPts val="1200"/>
              </a:spcAft>
              <a:buNone/>
            </a:pPr>
            <a:endParaRPr/>
          </a:p>
        </p:txBody>
      </p:sp>
      <p:pic>
        <p:nvPicPr>
          <p:cNvPr id="201" name="Google Shape;201;p31"/>
          <p:cNvPicPr preferRelativeResize="0"/>
          <p:nvPr/>
        </p:nvPicPr>
        <p:blipFill>
          <a:blip r:embed="rId7">
            <a:alphaModFix/>
          </a:blip>
          <a:stretch>
            <a:fillRect/>
          </a:stretch>
        </p:blipFill>
        <p:spPr>
          <a:xfrm>
            <a:off x="6258425" y="1574325"/>
            <a:ext cx="2799300" cy="17514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fat? Triglyceride?Lipid?</a:t>
            </a:r>
            <a:endParaRPr/>
          </a:p>
          <a:p>
            <a:pPr marL="0" lvl="0" indent="0" algn="l" rtl="0">
              <a:spcBef>
                <a:spcPts val="0"/>
              </a:spcBef>
              <a:spcAft>
                <a:spcPts val="0"/>
              </a:spcAft>
              <a:buNone/>
            </a:pPr>
            <a:endParaRPr/>
          </a:p>
        </p:txBody>
      </p:sp>
      <p:sp>
        <p:nvSpPr>
          <p:cNvPr id="73" name="Google Shape;73;p14"/>
          <p:cNvSpPr txBox="1">
            <a:spLocks noGrp="1"/>
          </p:cNvSpPr>
          <p:nvPr>
            <p:ph type="body" idx="1"/>
          </p:nvPr>
        </p:nvSpPr>
        <p:spPr>
          <a:xfrm>
            <a:off x="4832388" y="115242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Triglycerides</a:t>
            </a:r>
            <a:endParaRPr sz="1800"/>
          </a:p>
          <a:p>
            <a:pPr marL="457200" lvl="0" indent="-317500" algn="l" rtl="0">
              <a:spcBef>
                <a:spcPts val="1200"/>
              </a:spcBef>
              <a:spcAft>
                <a:spcPts val="0"/>
              </a:spcAft>
              <a:buSzPts val="1400"/>
              <a:buChar char="●"/>
            </a:pPr>
            <a:r>
              <a:rPr lang="en"/>
              <a:t>Most common type of fat </a:t>
            </a:r>
            <a:endParaRPr/>
          </a:p>
          <a:p>
            <a:pPr marL="457200" lvl="0" indent="-317500" algn="l" rtl="0">
              <a:spcBef>
                <a:spcPts val="0"/>
              </a:spcBef>
              <a:spcAft>
                <a:spcPts val="0"/>
              </a:spcAft>
              <a:buSzPts val="1400"/>
              <a:buChar char="●"/>
            </a:pPr>
            <a:r>
              <a:rPr lang="en"/>
              <a:t>Glycerol + three fatty acid chains</a:t>
            </a:r>
            <a:endParaRPr/>
          </a:p>
        </p:txBody>
      </p:sp>
      <p:sp>
        <p:nvSpPr>
          <p:cNvPr id="74" name="Google Shape;74;p14"/>
          <p:cNvSpPr txBox="1">
            <a:spLocks noGrp="1"/>
          </p:cNvSpPr>
          <p:nvPr>
            <p:ph type="body" idx="2"/>
          </p:nvPr>
        </p:nvSpPr>
        <p:spPr>
          <a:xfrm>
            <a:off x="364725" y="1152425"/>
            <a:ext cx="3999900" cy="1524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800"/>
              <a:t>Lipids</a:t>
            </a:r>
            <a:endParaRPr sz="1800"/>
          </a:p>
          <a:p>
            <a:pPr marL="457200" lvl="0" indent="-325755" algn="l" rtl="0">
              <a:spcBef>
                <a:spcPts val="1200"/>
              </a:spcBef>
              <a:spcAft>
                <a:spcPts val="0"/>
              </a:spcAft>
              <a:buSzPct val="100000"/>
              <a:buChar char="●"/>
            </a:pPr>
            <a:r>
              <a:rPr lang="en" sz="1800"/>
              <a:t>Organic compound</a:t>
            </a:r>
            <a:endParaRPr sz="1800"/>
          </a:p>
          <a:p>
            <a:pPr marL="457200" lvl="0" indent="-325755" algn="l" rtl="0">
              <a:spcBef>
                <a:spcPts val="0"/>
              </a:spcBef>
              <a:spcAft>
                <a:spcPts val="0"/>
              </a:spcAft>
              <a:buSzPct val="100000"/>
              <a:buChar char="●"/>
            </a:pPr>
            <a:r>
              <a:rPr lang="en" sz="1800"/>
              <a:t>Functions</a:t>
            </a:r>
            <a:endParaRPr sz="1800"/>
          </a:p>
          <a:p>
            <a:pPr marL="914400" lvl="1" indent="-325755" algn="l" rtl="0">
              <a:spcBef>
                <a:spcPts val="0"/>
              </a:spcBef>
              <a:spcAft>
                <a:spcPts val="0"/>
              </a:spcAft>
              <a:buSzPct val="100000"/>
              <a:buChar char="○"/>
            </a:pPr>
            <a:r>
              <a:rPr lang="en" sz="1800"/>
              <a:t>Store Energy</a:t>
            </a:r>
            <a:endParaRPr sz="1800"/>
          </a:p>
          <a:p>
            <a:pPr marL="914400" lvl="1" indent="-325755" algn="l" rtl="0">
              <a:spcBef>
                <a:spcPts val="0"/>
              </a:spcBef>
              <a:spcAft>
                <a:spcPts val="0"/>
              </a:spcAft>
              <a:buSzPct val="100000"/>
              <a:buChar char="○"/>
            </a:pPr>
            <a:r>
              <a:rPr lang="en" sz="1800"/>
              <a:t>Structural support</a:t>
            </a:r>
            <a:endParaRPr sz="1800"/>
          </a:p>
        </p:txBody>
      </p:sp>
      <p:pic>
        <p:nvPicPr>
          <p:cNvPr id="75" name="Google Shape;75;p14" descr="Lipid Metabolism | ChemTalk"/>
          <p:cNvPicPr preferRelativeResize="0"/>
          <p:nvPr/>
        </p:nvPicPr>
        <p:blipFill>
          <a:blip r:embed="rId3">
            <a:alphaModFix/>
          </a:blip>
          <a:stretch>
            <a:fillRect/>
          </a:stretch>
        </p:blipFill>
        <p:spPr>
          <a:xfrm>
            <a:off x="364725" y="2676425"/>
            <a:ext cx="3999899" cy="2386375"/>
          </a:xfrm>
          <a:prstGeom prst="rect">
            <a:avLst/>
          </a:prstGeom>
          <a:noFill/>
          <a:ln>
            <a:noFill/>
          </a:ln>
        </p:spPr>
      </p:pic>
      <p:pic>
        <p:nvPicPr>
          <p:cNvPr id="76" name="Google Shape;76;p14" descr="clinidiabet.com &gt; cardiodiabetes &gt; What are Triglycerides?"/>
          <p:cNvPicPr preferRelativeResize="0"/>
          <p:nvPr/>
        </p:nvPicPr>
        <p:blipFill>
          <a:blip r:embed="rId4">
            <a:alphaModFix/>
          </a:blip>
          <a:stretch>
            <a:fillRect/>
          </a:stretch>
        </p:blipFill>
        <p:spPr>
          <a:xfrm>
            <a:off x="5453800" y="2676425"/>
            <a:ext cx="3299125" cy="2386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Cholesterol</a:t>
            </a:r>
            <a:endParaRPr/>
          </a:p>
        </p:txBody>
      </p:sp>
      <p:sp>
        <p:nvSpPr>
          <p:cNvPr id="207" name="Google Shape;207;p32"/>
          <p:cNvSpPr txBox="1">
            <a:spLocks noGrp="1"/>
          </p:cNvSpPr>
          <p:nvPr>
            <p:ph type="body" idx="1"/>
          </p:nvPr>
        </p:nvSpPr>
        <p:spPr>
          <a:xfrm>
            <a:off x="311700" y="1152475"/>
            <a:ext cx="3769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solidFill>
                  <a:srgbClr val="424242"/>
                </a:solidFill>
              </a:rPr>
              <a:t>Cholesterol is an insoluble lipid molecule that plays a critical role in the structure and function of membrane bilayers. </a:t>
            </a:r>
            <a:endParaRPr sz="1500">
              <a:solidFill>
                <a:srgbClr val="424242"/>
              </a:solidFill>
            </a:endParaRPr>
          </a:p>
          <a:p>
            <a:pPr marL="0" lvl="0" indent="0" algn="l" rtl="0">
              <a:spcBef>
                <a:spcPts val="1200"/>
              </a:spcBef>
              <a:spcAft>
                <a:spcPts val="0"/>
              </a:spcAft>
              <a:buNone/>
            </a:pPr>
            <a:r>
              <a:rPr lang="en" sz="1500">
                <a:solidFill>
                  <a:srgbClr val="424242"/>
                </a:solidFill>
              </a:rPr>
              <a:t>The digestive system is largely responsible for the maintenance of cholesterol balance in the body. </a:t>
            </a:r>
            <a:endParaRPr sz="1500">
              <a:solidFill>
                <a:srgbClr val="424242"/>
              </a:solidFill>
            </a:endParaRPr>
          </a:p>
          <a:p>
            <a:pPr marL="0" lvl="0" indent="0" algn="l" rtl="0">
              <a:spcBef>
                <a:spcPts val="1200"/>
              </a:spcBef>
              <a:spcAft>
                <a:spcPts val="1200"/>
              </a:spcAft>
              <a:buNone/>
            </a:pPr>
            <a:endParaRPr sz="1500">
              <a:solidFill>
                <a:schemeClr val="accent2"/>
              </a:solidFill>
              <a:highlight>
                <a:srgbClr val="FFFFFF"/>
              </a:highlight>
              <a:latin typeface="Times New Roman"/>
              <a:ea typeface="Times New Roman"/>
              <a:cs typeface="Times New Roman"/>
              <a:sym typeface="Times New Roman"/>
            </a:endParaRPr>
          </a:p>
        </p:txBody>
      </p:sp>
      <p:pic>
        <p:nvPicPr>
          <p:cNvPr id="208" name="Google Shape;208;p32" descr="Cholesterol - Wikipedia"/>
          <p:cNvPicPr preferRelativeResize="0"/>
          <p:nvPr/>
        </p:nvPicPr>
        <p:blipFill>
          <a:blip r:embed="rId3">
            <a:alphaModFix/>
          </a:blip>
          <a:stretch>
            <a:fillRect/>
          </a:stretch>
        </p:blipFill>
        <p:spPr>
          <a:xfrm>
            <a:off x="5825126" y="308225"/>
            <a:ext cx="3007177" cy="2019100"/>
          </a:xfrm>
          <a:prstGeom prst="rect">
            <a:avLst/>
          </a:prstGeom>
          <a:noFill/>
          <a:ln>
            <a:noFill/>
          </a:ln>
        </p:spPr>
      </p:pic>
      <p:pic>
        <p:nvPicPr>
          <p:cNvPr id="209" name="Google Shape;209;p32" descr="Cholesteryl ester - Wikipedia"/>
          <p:cNvPicPr preferRelativeResize="0"/>
          <p:nvPr/>
        </p:nvPicPr>
        <p:blipFill>
          <a:blip r:embed="rId4">
            <a:alphaModFix/>
          </a:blip>
          <a:stretch>
            <a:fillRect/>
          </a:stretch>
        </p:blipFill>
        <p:spPr>
          <a:xfrm>
            <a:off x="3909100" y="2467951"/>
            <a:ext cx="5139600" cy="2019099"/>
          </a:xfrm>
          <a:prstGeom prst="rect">
            <a:avLst/>
          </a:prstGeom>
          <a:noFill/>
          <a:ln>
            <a:noFill/>
          </a:ln>
        </p:spPr>
      </p:pic>
      <p:sp>
        <p:nvSpPr>
          <p:cNvPr id="210" name="Google Shape;210;p32"/>
          <p:cNvSpPr/>
          <p:nvPr/>
        </p:nvSpPr>
        <p:spPr>
          <a:xfrm>
            <a:off x="3700400" y="2377550"/>
            <a:ext cx="2563200" cy="2199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1" name="Google Shape;211;p32"/>
          <p:cNvPicPr preferRelativeResize="0"/>
          <p:nvPr/>
        </p:nvPicPr>
        <p:blipFill>
          <a:blip r:embed="rId5">
            <a:alphaModFix/>
          </a:blip>
          <a:stretch>
            <a:fillRect/>
          </a:stretch>
        </p:blipFill>
        <p:spPr>
          <a:xfrm>
            <a:off x="484225" y="3277500"/>
            <a:ext cx="2672175" cy="167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Cholesterol </a:t>
            </a:r>
            <a:endParaRPr/>
          </a:p>
          <a:p>
            <a:pPr marL="0" lvl="0" indent="0" algn="l" rtl="0">
              <a:spcBef>
                <a:spcPts val="0"/>
              </a:spcBef>
              <a:spcAft>
                <a:spcPts val="0"/>
              </a:spcAft>
              <a:buNone/>
            </a:pPr>
            <a:r>
              <a:rPr lang="en"/>
              <a:t>Synthesis</a:t>
            </a:r>
            <a:endParaRPr/>
          </a:p>
          <a:p>
            <a:pPr marL="0" lvl="0" indent="0" algn="l" rtl="0">
              <a:spcBef>
                <a:spcPts val="0"/>
              </a:spcBef>
              <a:spcAft>
                <a:spcPts val="0"/>
              </a:spcAft>
              <a:buNone/>
            </a:pPr>
            <a:r>
              <a:rPr lang="en"/>
              <a:t> pathway</a:t>
            </a:r>
            <a:endParaRPr/>
          </a:p>
        </p:txBody>
      </p:sp>
      <p:pic>
        <p:nvPicPr>
          <p:cNvPr id="217" name="Google Shape;217;p33"/>
          <p:cNvPicPr preferRelativeResize="0"/>
          <p:nvPr/>
        </p:nvPicPr>
        <p:blipFill rotWithShape="1">
          <a:blip r:embed="rId3">
            <a:alphaModFix/>
          </a:blip>
          <a:srcRect l="6484" r="6475"/>
          <a:stretch/>
        </p:blipFill>
        <p:spPr>
          <a:xfrm>
            <a:off x="2513475" y="114300"/>
            <a:ext cx="4277776" cy="4914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Lipogenesis</a:t>
            </a:r>
            <a:endParaRPr/>
          </a:p>
          <a:p>
            <a:pPr marL="0" lvl="0" indent="0" algn="l" rtl="0">
              <a:spcBef>
                <a:spcPts val="0"/>
              </a:spcBef>
              <a:spcAft>
                <a:spcPts val="0"/>
              </a:spcAft>
              <a:buNone/>
            </a:pPr>
            <a:endParaRPr/>
          </a:p>
        </p:txBody>
      </p:sp>
      <p:sp>
        <p:nvSpPr>
          <p:cNvPr id="223" name="Google Shape;223;p34"/>
          <p:cNvSpPr txBox="1">
            <a:spLocks noGrp="1"/>
          </p:cNvSpPr>
          <p:nvPr>
            <p:ph type="body" idx="1"/>
          </p:nvPr>
        </p:nvSpPr>
        <p:spPr>
          <a:xfrm>
            <a:off x="311700" y="1266325"/>
            <a:ext cx="31041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process in which acetyl-coa is stored as triglycerides for storage. The triglycerides are stored in adipose tissue until needed for further use.</a:t>
            </a:r>
            <a:endParaRPr/>
          </a:p>
          <a:p>
            <a:pPr marL="0" lvl="0" indent="0" algn="l" rtl="0">
              <a:spcBef>
                <a:spcPts val="1200"/>
              </a:spcBef>
              <a:spcAft>
                <a:spcPts val="1200"/>
              </a:spcAft>
              <a:buNone/>
            </a:pPr>
            <a:endParaRPr/>
          </a:p>
        </p:txBody>
      </p:sp>
      <p:pic>
        <p:nvPicPr>
          <p:cNvPr id="224" name="Google Shape;224;p34" descr="Lipogenesis inhibitors: therapeutic opportunities and challenges | Nature  Reviews Drug Discovery"/>
          <p:cNvPicPr preferRelativeResize="0"/>
          <p:nvPr/>
        </p:nvPicPr>
        <p:blipFill>
          <a:blip r:embed="rId3">
            <a:alphaModFix/>
          </a:blip>
          <a:stretch>
            <a:fillRect/>
          </a:stretch>
        </p:blipFill>
        <p:spPr>
          <a:xfrm>
            <a:off x="3509035" y="216400"/>
            <a:ext cx="5045540" cy="44847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Ketogenesis</a:t>
            </a:r>
            <a:endParaRPr/>
          </a:p>
        </p:txBody>
      </p:sp>
      <p:sp>
        <p:nvSpPr>
          <p:cNvPr id="230" name="Google Shape;230;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000000"/>
                </a:solidFill>
                <a:highlight>
                  <a:srgbClr val="FFFFFF"/>
                </a:highlight>
              </a:rPr>
              <a:t>metabolic pathway that produces ketone bodies, which provide an alternative form of energy for the body. The body is constantly producing small amounts of ketone bodies that can make 22 ATP each in normal circumstances, and it is regulated mainly by insulin.</a:t>
            </a:r>
            <a:endParaRPr sz="1200">
              <a:solidFill>
                <a:srgbClr val="000000"/>
              </a:solidFill>
              <a:highlight>
                <a:srgbClr val="FFFFFF"/>
              </a:highlight>
            </a:endParaRPr>
          </a:p>
          <a:p>
            <a:pPr marL="0" lvl="0" indent="0" algn="l" rtl="0">
              <a:spcBef>
                <a:spcPts val="1200"/>
              </a:spcBef>
              <a:spcAft>
                <a:spcPts val="0"/>
              </a:spcAft>
              <a:buNone/>
            </a:pPr>
            <a:r>
              <a:rPr lang="en" sz="1200">
                <a:solidFill>
                  <a:srgbClr val="000000"/>
                </a:solidFill>
                <a:highlight>
                  <a:srgbClr val="FFFFFF"/>
                </a:highlight>
              </a:rPr>
              <a:t>occurs primarily in the mitochondria of liver cells</a:t>
            </a:r>
            <a:endParaRPr sz="1200">
              <a:solidFill>
                <a:srgbClr val="000000"/>
              </a:solidFill>
              <a:highlight>
                <a:srgbClr val="FFFFFF"/>
              </a:highlight>
            </a:endParaRPr>
          </a:p>
          <a:p>
            <a:pPr marL="0" lvl="0" indent="0" algn="l" rtl="0">
              <a:spcBef>
                <a:spcPts val="1200"/>
              </a:spcBef>
              <a:spcAft>
                <a:spcPts val="1200"/>
              </a:spcAft>
              <a:buNone/>
            </a:pPr>
            <a:endParaRPr sz="1200">
              <a:solidFill>
                <a:srgbClr val="000000"/>
              </a:solidFill>
              <a:highlight>
                <a:srgbClr val="FFFFFF"/>
              </a:highlight>
              <a:latin typeface="Times New Roman"/>
              <a:ea typeface="Times New Roman"/>
              <a:cs typeface="Times New Roman"/>
              <a:sym typeface="Times New Roman"/>
            </a:endParaRPr>
          </a:p>
        </p:txBody>
      </p:sp>
      <p:pic>
        <p:nvPicPr>
          <p:cNvPr id="231" name="Google Shape;231;p35" descr="Ketone Bodies: Definition, Formation and Function | Biology Dictionary"/>
          <p:cNvPicPr preferRelativeResize="0"/>
          <p:nvPr/>
        </p:nvPicPr>
        <p:blipFill>
          <a:blip r:embed="rId3">
            <a:alphaModFix/>
          </a:blip>
          <a:stretch>
            <a:fillRect/>
          </a:stretch>
        </p:blipFill>
        <p:spPr>
          <a:xfrm>
            <a:off x="2084050" y="2733875"/>
            <a:ext cx="5628800" cy="20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Amino acids to Fats</a:t>
            </a:r>
            <a:endParaRPr/>
          </a:p>
        </p:txBody>
      </p:sp>
      <p:sp>
        <p:nvSpPr>
          <p:cNvPr id="237" name="Google Shape;237;p36"/>
          <p:cNvSpPr txBox="1">
            <a:spLocks noGrp="1"/>
          </p:cNvSpPr>
          <p:nvPr>
            <p:ph type="body" idx="1"/>
          </p:nvPr>
        </p:nvSpPr>
        <p:spPr>
          <a:xfrm>
            <a:off x="311700" y="1266325"/>
            <a:ext cx="27543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Occurs when there is an excessive amount of proteins in the body. The protein breaks down into amino acids and ketones. The amino acids are urinated away and ketone are able to be stored by the body as fatty acids.</a:t>
            </a:r>
            <a:endParaRPr/>
          </a:p>
          <a:p>
            <a:pPr marL="0" lvl="0" indent="0" algn="l" rtl="0">
              <a:spcBef>
                <a:spcPts val="1200"/>
              </a:spcBef>
              <a:spcAft>
                <a:spcPts val="1200"/>
              </a:spcAft>
              <a:buNone/>
            </a:pPr>
            <a:endParaRPr/>
          </a:p>
        </p:txBody>
      </p:sp>
      <p:pic>
        <p:nvPicPr>
          <p:cNvPr id="238" name="Google Shape;238;p36" descr="Figure 3"/>
          <p:cNvPicPr preferRelativeResize="0"/>
          <p:nvPr/>
        </p:nvPicPr>
        <p:blipFill>
          <a:blip r:embed="rId3">
            <a:alphaModFix/>
          </a:blip>
          <a:stretch>
            <a:fillRect/>
          </a:stretch>
        </p:blipFill>
        <p:spPr>
          <a:xfrm>
            <a:off x="3593550" y="905525"/>
            <a:ext cx="5238750" cy="2952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Glucose to Fats</a:t>
            </a:r>
            <a:endParaRPr/>
          </a:p>
        </p:txBody>
      </p:sp>
      <p:sp>
        <p:nvSpPr>
          <p:cNvPr id="244" name="Google Shape;244;p37"/>
          <p:cNvSpPr txBox="1">
            <a:spLocks noGrp="1"/>
          </p:cNvSpPr>
          <p:nvPr>
            <p:ph type="body" idx="1"/>
          </p:nvPr>
        </p:nvSpPr>
        <p:spPr>
          <a:xfrm>
            <a:off x="169775" y="1152425"/>
            <a:ext cx="27201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Glucose is broken down into pyruvate by glycolysis and pyruvate is broken down into acetyl-coa to produce fatty acids to form triglycerides by fatty acid synthesis</a:t>
            </a:r>
            <a:endParaRPr/>
          </a:p>
          <a:p>
            <a:pPr marL="0" lvl="0" indent="0" algn="l" rtl="0">
              <a:spcBef>
                <a:spcPts val="1200"/>
              </a:spcBef>
              <a:spcAft>
                <a:spcPts val="1200"/>
              </a:spcAft>
              <a:buNone/>
            </a:pPr>
            <a:endParaRPr/>
          </a:p>
        </p:txBody>
      </p:sp>
      <p:pic>
        <p:nvPicPr>
          <p:cNvPr id="245" name="Google Shape;245;p37" descr="Fatty Acid Biosynthesis - Biochemistry Flashcards | ditki medical and  biological sciences"/>
          <p:cNvPicPr preferRelativeResize="0"/>
          <p:nvPr/>
        </p:nvPicPr>
        <p:blipFill>
          <a:blip r:embed="rId3">
            <a:alphaModFix/>
          </a:blip>
          <a:stretch>
            <a:fillRect/>
          </a:stretch>
        </p:blipFill>
        <p:spPr>
          <a:xfrm>
            <a:off x="3644275" y="0"/>
            <a:ext cx="4933775" cy="4933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Glucose to Fats</a:t>
            </a:r>
            <a:endParaRPr/>
          </a:p>
        </p:txBody>
      </p:sp>
      <p:sp>
        <p:nvSpPr>
          <p:cNvPr id="251" name="Google Shape;251;p38"/>
          <p:cNvSpPr txBox="1">
            <a:spLocks noGrp="1"/>
          </p:cNvSpPr>
          <p:nvPr>
            <p:ph type="body" idx="1"/>
          </p:nvPr>
        </p:nvSpPr>
        <p:spPr>
          <a:xfrm>
            <a:off x="169775" y="1152425"/>
            <a:ext cx="27201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Glucose is broken down into pyruvate by glycolysis and pyruvate is broken down into acetyl-coa to produce fatty acids to form triglycerides by fatty acid synthesis</a:t>
            </a:r>
            <a:endParaRPr/>
          </a:p>
          <a:p>
            <a:pPr marL="0" lvl="0" indent="0" algn="l" rtl="0">
              <a:spcBef>
                <a:spcPts val="1200"/>
              </a:spcBef>
              <a:spcAft>
                <a:spcPts val="1200"/>
              </a:spcAft>
              <a:buNone/>
            </a:pPr>
            <a:endParaRPr/>
          </a:p>
        </p:txBody>
      </p:sp>
      <p:pic>
        <p:nvPicPr>
          <p:cNvPr id="252" name="Google Shape;252;p38" descr="Fatty Acid Biosynthesis"/>
          <p:cNvPicPr preferRelativeResize="0"/>
          <p:nvPr/>
        </p:nvPicPr>
        <p:blipFill>
          <a:blip r:embed="rId3">
            <a:alphaModFix/>
          </a:blip>
          <a:stretch>
            <a:fillRect/>
          </a:stretch>
        </p:blipFill>
        <p:spPr>
          <a:xfrm>
            <a:off x="3665375" y="0"/>
            <a:ext cx="4729575" cy="4729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Glucose to Fats</a:t>
            </a:r>
            <a:endParaRPr/>
          </a:p>
        </p:txBody>
      </p:sp>
      <p:sp>
        <p:nvSpPr>
          <p:cNvPr id="258" name="Google Shape;258;p39"/>
          <p:cNvSpPr txBox="1">
            <a:spLocks noGrp="1"/>
          </p:cNvSpPr>
          <p:nvPr>
            <p:ph type="body" idx="1"/>
          </p:nvPr>
        </p:nvSpPr>
        <p:spPr>
          <a:xfrm>
            <a:off x="402800" y="1152425"/>
            <a:ext cx="27201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Glucose is broken down into pyruvate by glycolysis and pyruvate is broken down into acetyl-coa to produce fatty acids to form triglycerides by fatty acid synthesis</a:t>
            </a:r>
            <a:endParaRPr/>
          </a:p>
          <a:p>
            <a:pPr marL="0" lvl="0" indent="0" algn="l" rtl="0">
              <a:spcBef>
                <a:spcPts val="1200"/>
              </a:spcBef>
              <a:spcAft>
                <a:spcPts val="1200"/>
              </a:spcAft>
              <a:buNone/>
            </a:pPr>
            <a:endParaRPr/>
          </a:p>
        </p:txBody>
      </p:sp>
      <p:pic>
        <p:nvPicPr>
          <p:cNvPr id="259" name="Google Shape;259;p39" descr="Fatty Acid Biosynthesis"/>
          <p:cNvPicPr preferRelativeResize="0"/>
          <p:nvPr/>
        </p:nvPicPr>
        <p:blipFill>
          <a:blip r:embed="rId3">
            <a:alphaModFix/>
          </a:blip>
          <a:stretch>
            <a:fillRect/>
          </a:stretch>
        </p:blipFill>
        <p:spPr>
          <a:xfrm>
            <a:off x="3722950" y="339550"/>
            <a:ext cx="4320200" cy="4320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311700" y="445025"/>
            <a:ext cx="16644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a:t>
            </a:r>
            <a:endParaRPr/>
          </a:p>
        </p:txBody>
      </p:sp>
      <p:pic>
        <p:nvPicPr>
          <p:cNvPr id="265" name="Google Shape;265;p40" descr="Frontiers | Acetyl-CoA: An interplay between metabolism and ..."/>
          <p:cNvPicPr preferRelativeResize="0"/>
          <p:nvPr/>
        </p:nvPicPr>
        <p:blipFill>
          <a:blip r:embed="rId3">
            <a:alphaModFix/>
          </a:blip>
          <a:stretch>
            <a:fillRect/>
          </a:stretch>
        </p:blipFill>
        <p:spPr>
          <a:xfrm>
            <a:off x="2169450" y="304800"/>
            <a:ext cx="6054500" cy="4533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2778600" y="2285400"/>
            <a:ext cx="35868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Thank you!</a:t>
            </a:r>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Long vs. Short Chain Fatty Acids</a:t>
            </a:r>
            <a:endParaRPr/>
          </a:p>
        </p:txBody>
      </p:sp>
      <p:sp>
        <p:nvSpPr>
          <p:cNvPr id="82" name="Google Shape;82;p15"/>
          <p:cNvSpPr txBox="1">
            <a:spLocks noGrp="1"/>
          </p:cNvSpPr>
          <p:nvPr>
            <p:ph type="body" idx="1"/>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Long Chain Fatty Acids</a:t>
            </a:r>
            <a:endParaRPr b="1"/>
          </a:p>
          <a:p>
            <a:pPr marL="457200" lvl="0" indent="-317500" algn="l" rtl="0">
              <a:spcBef>
                <a:spcPts val="1200"/>
              </a:spcBef>
              <a:spcAft>
                <a:spcPts val="0"/>
              </a:spcAft>
              <a:buSzPts val="1400"/>
              <a:buChar char="●"/>
            </a:pPr>
            <a:r>
              <a:rPr lang="en"/>
              <a:t>12 or more Carbons</a:t>
            </a:r>
            <a:endParaRPr/>
          </a:p>
          <a:p>
            <a:pPr marL="457200" lvl="0" indent="-317500" algn="l" rtl="0">
              <a:spcBef>
                <a:spcPts val="0"/>
              </a:spcBef>
              <a:spcAft>
                <a:spcPts val="0"/>
              </a:spcAft>
              <a:buSzPts val="1400"/>
              <a:buChar char="●"/>
            </a:pPr>
            <a:r>
              <a:rPr lang="en"/>
              <a:t>Can be in dietary food but are mainly produced in the liver</a:t>
            </a:r>
            <a:endParaRPr/>
          </a:p>
          <a:p>
            <a:pPr marL="457200" lvl="0" indent="-317500" algn="l" rtl="0">
              <a:spcBef>
                <a:spcPts val="0"/>
              </a:spcBef>
              <a:spcAft>
                <a:spcPts val="0"/>
              </a:spcAft>
              <a:buSzPts val="1400"/>
              <a:buChar char="●"/>
            </a:pPr>
            <a:r>
              <a:rPr lang="en"/>
              <a:t>Turned into triglycerides</a:t>
            </a:r>
            <a:endParaRPr/>
          </a:p>
          <a:p>
            <a:pPr marL="457200" lvl="0" indent="-317500" algn="l" rtl="0">
              <a:spcBef>
                <a:spcPts val="0"/>
              </a:spcBef>
              <a:spcAft>
                <a:spcPts val="0"/>
              </a:spcAft>
              <a:buSzPts val="1400"/>
              <a:buChar char="●"/>
            </a:pPr>
            <a:r>
              <a:rPr lang="en"/>
              <a:t>Taken up by cells and are stored or used for energy</a:t>
            </a:r>
            <a:endParaRPr/>
          </a:p>
          <a:p>
            <a:pPr marL="457200" lvl="0" indent="-317500" algn="l" rtl="0">
              <a:spcBef>
                <a:spcPts val="0"/>
              </a:spcBef>
              <a:spcAft>
                <a:spcPts val="0"/>
              </a:spcAft>
              <a:buSzPts val="1400"/>
              <a:buChar char="●"/>
            </a:pPr>
            <a:r>
              <a:rPr lang="en"/>
              <a:t>Saturated and unsaturated fats</a:t>
            </a:r>
            <a:endParaRPr/>
          </a:p>
        </p:txBody>
      </p:sp>
      <p:sp>
        <p:nvSpPr>
          <p:cNvPr id="83" name="Google Shape;83;p15"/>
          <p:cNvSpPr txBox="1">
            <a:spLocks noGrp="1"/>
          </p:cNvSpPr>
          <p:nvPr>
            <p:ph type="body" idx="2"/>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Short Chain Fatty Acids</a:t>
            </a:r>
            <a:endParaRPr b="1"/>
          </a:p>
          <a:p>
            <a:pPr marL="457200" lvl="0" indent="-317500" algn="l" rtl="0">
              <a:spcBef>
                <a:spcPts val="1200"/>
              </a:spcBef>
              <a:spcAft>
                <a:spcPts val="0"/>
              </a:spcAft>
              <a:buSzPts val="1400"/>
              <a:buChar char="●"/>
            </a:pPr>
            <a:r>
              <a:rPr lang="en"/>
              <a:t>Less than 6 Carbons</a:t>
            </a:r>
            <a:endParaRPr/>
          </a:p>
          <a:p>
            <a:pPr marL="457200" lvl="0" indent="-317500" algn="l" rtl="0">
              <a:spcBef>
                <a:spcPts val="0"/>
              </a:spcBef>
              <a:spcAft>
                <a:spcPts val="0"/>
              </a:spcAft>
              <a:buSzPts val="1400"/>
              <a:buChar char="●"/>
            </a:pPr>
            <a:r>
              <a:rPr lang="en"/>
              <a:t>Produced by friendly gut bacteria</a:t>
            </a:r>
            <a:endParaRPr/>
          </a:p>
          <a:p>
            <a:pPr marL="457200" lvl="0" indent="-317500" algn="l" rtl="0">
              <a:spcBef>
                <a:spcPts val="0"/>
              </a:spcBef>
              <a:spcAft>
                <a:spcPts val="0"/>
              </a:spcAft>
              <a:buSzPts val="1400"/>
              <a:buChar char="●"/>
            </a:pPr>
            <a:r>
              <a:rPr lang="en"/>
              <a:t>Main source of energy for epithelial cells in colon</a:t>
            </a:r>
            <a:endParaRPr/>
          </a:p>
          <a:p>
            <a:pPr marL="457200" lvl="0" indent="-317500" algn="l" rtl="0">
              <a:spcBef>
                <a:spcPts val="0"/>
              </a:spcBef>
              <a:spcAft>
                <a:spcPts val="0"/>
              </a:spcAft>
              <a:buSzPts val="1400"/>
              <a:buChar char="●"/>
            </a:pPr>
            <a:r>
              <a:rPr lang="en"/>
              <a:t>Rapidly metabolized by intestinal cells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618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Saturated Fats</a:t>
            </a:r>
            <a:endParaRPr/>
          </a:p>
        </p:txBody>
      </p:sp>
      <p:sp>
        <p:nvSpPr>
          <p:cNvPr id="89" name="Google Shape;89;p16"/>
          <p:cNvSpPr txBox="1">
            <a:spLocks noGrp="1"/>
          </p:cNvSpPr>
          <p:nvPr>
            <p:ph type="body" idx="1"/>
          </p:nvPr>
        </p:nvSpPr>
        <p:spPr>
          <a:xfrm>
            <a:off x="374200" y="1303800"/>
            <a:ext cx="4634400" cy="25359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SzPts val="1600"/>
              <a:buChar char="●"/>
            </a:pPr>
            <a:r>
              <a:rPr lang="en" sz="1600"/>
              <a:t>No double bonds in fatty acid chain</a:t>
            </a:r>
            <a:endParaRPr sz="1600"/>
          </a:p>
          <a:p>
            <a:pPr marL="457200" lvl="0" indent="-330200" algn="l" rtl="0">
              <a:lnSpc>
                <a:spcPct val="150000"/>
              </a:lnSpc>
              <a:spcBef>
                <a:spcPts val="0"/>
              </a:spcBef>
              <a:spcAft>
                <a:spcPts val="0"/>
              </a:spcAft>
              <a:buSzPts val="1600"/>
              <a:buChar char="●"/>
            </a:pPr>
            <a:r>
              <a:rPr lang="en" sz="1600"/>
              <a:t>Saturated with hydrogen atoms</a:t>
            </a:r>
            <a:endParaRPr sz="1600"/>
          </a:p>
          <a:p>
            <a:pPr marL="457200" lvl="0" indent="-330200" algn="l" rtl="0">
              <a:lnSpc>
                <a:spcPct val="150000"/>
              </a:lnSpc>
              <a:spcBef>
                <a:spcPts val="0"/>
              </a:spcBef>
              <a:spcAft>
                <a:spcPts val="0"/>
              </a:spcAft>
              <a:buSzPts val="1600"/>
              <a:buChar char="●"/>
            </a:pPr>
            <a:r>
              <a:rPr lang="en" sz="1600"/>
              <a:t>Typically solid at room temperature</a:t>
            </a:r>
            <a:endParaRPr sz="1600"/>
          </a:p>
          <a:p>
            <a:pPr marL="457200" lvl="0" indent="-330200" algn="l" rtl="0">
              <a:lnSpc>
                <a:spcPct val="150000"/>
              </a:lnSpc>
              <a:spcBef>
                <a:spcPts val="0"/>
              </a:spcBef>
              <a:spcAft>
                <a:spcPts val="0"/>
              </a:spcAft>
              <a:buSzPts val="1600"/>
              <a:buChar char="●"/>
            </a:pPr>
            <a:r>
              <a:rPr lang="en" sz="1600"/>
              <a:t>Increases risk for heart disease and LDL</a:t>
            </a:r>
            <a:endParaRPr sz="1600"/>
          </a:p>
          <a:p>
            <a:pPr marL="457200" lvl="0" indent="-330200" algn="l" rtl="0">
              <a:lnSpc>
                <a:spcPct val="150000"/>
              </a:lnSpc>
              <a:spcBef>
                <a:spcPts val="0"/>
              </a:spcBef>
              <a:spcAft>
                <a:spcPts val="0"/>
              </a:spcAft>
              <a:buSzPts val="1600"/>
              <a:buChar char="●"/>
            </a:pPr>
            <a:r>
              <a:rPr lang="en" sz="1600"/>
              <a:t>Dairy products, Red Meat, Coconut Oil, etc.  </a:t>
            </a:r>
            <a:endParaRPr sz="1600"/>
          </a:p>
        </p:txBody>
      </p:sp>
      <p:pic>
        <p:nvPicPr>
          <p:cNvPr id="90" name="Google Shape;90;p16" descr="Health Check: are saturated fats good or bad?"/>
          <p:cNvPicPr preferRelativeResize="0"/>
          <p:nvPr/>
        </p:nvPicPr>
        <p:blipFill>
          <a:blip r:embed="rId3">
            <a:alphaModFix/>
          </a:blip>
          <a:stretch>
            <a:fillRect/>
          </a:stretch>
        </p:blipFill>
        <p:spPr>
          <a:xfrm>
            <a:off x="5008600" y="1303800"/>
            <a:ext cx="3824050" cy="271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Unsaturated Fats</a:t>
            </a:r>
            <a:endParaRPr/>
          </a:p>
          <a:p>
            <a:pPr marL="0" lvl="0" indent="0" algn="l" rtl="0">
              <a:spcBef>
                <a:spcPts val="0"/>
              </a:spcBef>
              <a:spcAft>
                <a:spcPts val="0"/>
              </a:spcAft>
              <a:buNone/>
            </a:pPr>
            <a:endParaRPr/>
          </a:p>
        </p:txBody>
      </p:sp>
      <p:sp>
        <p:nvSpPr>
          <p:cNvPr id="96" name="Google Shape;96;p17"/>
          <p:cNvSpPr txBox="1">
            <a:spLocks noGrp="1"/>
          </p:cNvSpPr>
          <p:nvPr>
            <p:ph type="body" idx="1"/>
          </p:nvPr>
        </p:nvSpPr>
        <p:spPr>
          <a:xfrm>
            <a:off x="362850" y="1266175"/>
            <a:ext cx="8039700" cy="2748000"/>
          </a:xfrm>
          <a:prstGeom prst="rect">
            <a:avLst/>
          </a:prstGeom>
        </p:spPr>
        <p:txBody>
          <a:bodyPr spcFirstLastPara="1" wrap="square" lIns="91425" tIns="91425" rIns="91425" bIns="91425" anchor="t" anchorCtr="0">
            <a:normAutofit fontScale="92500" lnSpcReduction="10000"/>
          </a:bodyPr>
          <a:lstStyle/>
          <a:p>
            <a:pPr marL="457200" lvl="0" indent="-322580" algn="l" rtl="0">
              <a:lnSpc>
                <a:spcPct val="150000"/>
              </a:lnSpc>
              <a:spcBef>
                <a:spcPts val="0"/>
              </a:spcBef>
              <a:spcAft>
                <a:spcPts val="0"/>
              </a:spcAft>
              <a:buSzPct val="100000"/>
              <a:buChar char="●"/>
            </a:pPr>
            <a:r>
              <a:rPr lang="en" sz="1600"/>
              <a:t>At least one double bond in a fatty acid chain</a:t>
            </a:r>
            <a:endParaRPr sz="1600"/>
          </a:p>
          <a:p>
            <a:pPr marL="457200" lvl="0" indent="-322580" algn="l" rtl="0">
              <a:lnSpc>
                <a:spcPct val="150000"/>
              </a:lnSpc>
              <a:spcBef>
                <a:spcPts val="0"/>
              </a:spcBef>
              <a:spcAft>
                <a:spcPts val="0"/>
              </a:spcAft>
              <a:buSzPct val="100000"/>
              <a:buChar char="●"/>
            </a:pPr>
            <a:r>
              <a:rPr lang="en" sz="1600"/>
              <a:t>Liquid at room temperature</a:t>
            </a:r>
            <a:endParaRPr sz="1600"/>
          </a:p>
          <a:p>
            <a:pPr marL="457200" lvl="0" indent="-322580" algn="l" rtl="0">
              <a:lnSpc>
                <a:spcPct val="150000"/>
              </a:lnSpc>
              <a:spcBef>
                <a:spcPts val="0"/>
              </a:spcBef>
              <a:spcAft>
                <a:spcPts val="0"/>
              </a:spcAft>
              <a:buSzPct val="100000"/>
              <a:buChar char="●"/>
            </a:pPr>
            <a:r>
              <a:rPr lang="en" sz="1600"/>
              <a:t>Avocados, Olives, Almonds, etc.</a:t>
            </a:r>
            <a:endParaRPr sz="1600"/>
          </a:p>
          <a:p>
            <a:pPr marL="914400" lvl="1" indent="-322580" algn="l" rtl="0">
              <a:lnSpc>
                <a:spcPct val="150000"/>
              </a:lnSpc>
              <a:spcBef>
                <a:spcPts val="0"/>
              </a:spcBef>
              <a:spcAft>
                <a:spcPts val="0"/>
              </a:spcAft>
              <a:buSzPct val="100000"/>
              <a:buChar char="○"/>
            </a:pPr>
            <a:r>
              <a:rPr lang="en" sz="1600"/>
              <a:t>Monounsaturated fats</a:t>
            </a:r>
            <a:endParaRPr sz="1600"/>
          </a:p>
          <a:p>
            <a:pPr marL="1371600" lvl="2" indent="-322580" algn="l" rtl="0">
              <a:lnSpc>
                <a:spcPct val="150000"/>
              </a:lnSpc>
              <a:spcBef>
                <a:spcPts val="0"/>
              </a:spcBef>
              <a:spcAft>
                <a:spcPts val="0"/>
              </a:spcAft>
              <a:buSzPct val="100000"/>
              <a:buChar char="■"/>
            </a:pPr>
            <a:r>
              <a:rPr lang="en" sz="1600"/>
              <a:t>One double bond</a:t>
            </a:r>
            <a:endParaRPr sz="1600"/>
          </a:p>
          <a:p>
            <a:pPr marL="914400" lvl="1" indent="-322580" algn="l" rtl="0">
              <a:lnSpc>
                <a:spcPct val="150000"/>
              </a:lnSpc>
              <a:spcBef>
                <a:spcPts val="0"/>
              </a:spcBef>
              <a:spcAft>
                <a:spcPts val="0"/>
              </a:spcAft>
              <a:buSzPct val="100000"/>
              <a:buChar char="○"/>
            </a:pPr>
            <a:r>
              <a:rPr lang="en" sz="1600"/>
              <a:t>Polyunsaturated fats </a:t>
            </a:r>
            <a:endParaRPr sz="1600"/>
          </a:p>
          <a:p>
            <a:pPr marL="1371600" lvl="2" indent="-322580" algn="l" rtl="0">
              <a:lnSpc>
                <a:spcPct val="150000"/>
              </a:lnSpc>
              <a:spcBef>
                <a:spcPts val="0"/>
              </a:spcBef>
              <a:spcAft>
                <a:spcPts val="0"/>
              </a:spcAft>
              <a:buSzPct val="100000"/>
              <a:buChar char="■"/>
            </a:pPr>
            <a:r>
              <a:rPr lang="en" sz="1600"/>
              <a:t>Two or more double bonds</a:t>
            </a:r>
            <a:endParaRPr sz="1600"/>
          </a:p>
          <a:p>
            <a:pPr marL="0" lvl="0" indent="0" algn="l" rtl="0">
              <a:lnSpc>
                <a:spcPct val="150000"/>
              </a:lnSpc>
              <a:spcBef>
                <a:spcPts val="1200"/>
              </a:spcBef>
              <a:spcAft>
                <a:spcPts val="1200"/>
              </a:spcAft>
              <a:buNone/>
            </a:pPr>
            <a:endParaRPr/>
          </a:p>
        </p:txBody>
      </p:sp>
      <p:pic>
        <p:nvPicPr>
          <p:cNvPr id="97" name="Google Shape;97;p17" descr="Unsaturated fats - MyDr.com.au"/>
          <p:cNvPicPr preferRelativeResize="0"/>
          <p:nvPr/>
        </p:nvPicPr>
        <p:blipFill>
          <a:blip r:embed="rId3">
            <a:alphaModFix/>
          </a:blip>
          <a:stretch>
            <a:fillRect/>
          </a:stretch>
        </p:blipFill>
        <p:spPr>
          <a:xfrm>
            <a:off x="5146005" y="2437550"/>
            <a:ext cx="3686296" cy="2261376"/>
          </a:xfrm>
          <a:prstGeom prst="rect">
            <a:avLst/>
          </a:prstGeom>
          <a:noFill/>
          <a:ln>
            <a:noFill/>
          </a:ln>
        </p:spPr>
      </p:pic>
      <p:sp>
        <p:nvSpPr>
          <p:cNvPr id="98" name="Google Shape;98;p1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99" name="Google Shape;99;p17" descr="What is the difference between a saturated and unsaturated fat? | Socratic"/>
          <p:cNvPicPr preferRelativeResize="0"/>
          <p:nvPr/>
        </p:nvPicPr>
        <p:blipFill rotWithShape="1">
          <a:blip r:embed="rId4">
            <a:alphaModFix/>
          </a:blip>
          <a:srcRect t="60524"/>
          <a:stretch/>
        </p:blipFill>
        <p:spPr>
          <a:xfrm>
            <a:off x="510250" y="3650934"/>
            <a:ext cx="3686300" cy="14261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Cis vs. Trans Configuration</a:t>
            </a:r>
            <a:endParaRPr/>
          </a:p>
        </p:txBody>
      </p:sp>
      <p:sp>
        <p:nvSpPr>
          <p:cNvPr id="105" name="Google Shape;105;p1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Cis Configuration</a:t>
            </a:r>
            <a:endParaRPr/>
          </a:p>
          <a:p>
            <a:pPr marL="457200" lvl="0" indent="-317500" algn="l" rtl="0">
              <a:spcBef>
                <a:spcPts val="1200"/>
              </a:spcBef>
              <a:spcAft>
                <a:spcPts val="0"/>
              </a:spcAft>
              <a:buSzPts val="1400"/>
              <a:buChar char="●"/>
            </a:pPr>
            <a:r>
              <a:rPr lang="en"/>
              <a:t>Double bonds on the same side</a:t>
            </a:r>
            <a:endParaRPr/>
          </a:p>
          <a:p>
            <a:pPr marL="457200" lvl="0" indent="-317500" algn="l" rtl="0">
              <a:spcBef>
                <a:spcPts val="0"/>
              </a:spcBef>
              <a:spcAft>
                <a:spcPts val="0"/>
              </a:spcAft>
              <a:buSzPts val="1400"/>
              <a:buChar char="●"/>
            </a:pPr>
            <a:r>
              <a:rPr lang="en"/>
              <a:t>Prevents tight packaging</a:t>
            </a:r>
            <a:endParaRPr/>
          </a:p>
        </p:txBody>
      </p:sp>
      <p:sp>
        <p:nvSpPr>
          <p:cNvPr id="106" name="Google Shape;106;p18"/>
          <p:cNvSpPr txBox="1">
            <a:spLocks noGrp="1"/>
          </p:cNvSpPr>
          <p:nvPr>
            <p:ph type="body" idx="2"/>
          </p:nvPr>
        </p:nvSpPr>
        <p:spPr>
          <a:xfrm>
            <a:off x="311700" y="2612700"/>
            <a:ext cx="3999900" cy="146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Trans Configuration</a:t>
            </a:r>
            <a:endParaRPr/>
          </a:p>
          <a:p>
            <a:pPr marL="457200" lvl="0" indent="-317500" algn="l" rtl="0">
              <a:spcBef>
                <a:spcPts val="1200"/>
              </a:spcBef>
              <a:spcAft>
                <a:spcPts val="0"/>
              </a:spcAft>
              <a:buSzPts val="1400"/>
              <a:buChar char="●"/>
            </a:pPr>
            <a:r>
              <a:rPr lang="en"/>
              <a:t>Double bonds on opposite side</a:t>
            </a:r>
            <a:endParaRPr/>
          </a:p>
          <a:p>
            <a:pPr marL="457200" lvl="0" indent="-317500" algn="l" rtl="0">
              <a:spcBef>
                <a:spcPts val="0"/>
              </a:spcBef>
              <a:spcAft>
                <a:spcPts val="0"/>
              </a:spcAft>
              <a:buSzPts val="1400"/>
              <a:buChar char="●"/>
            </a:pPr>
            <a:r>
              <a:rPr lang="en"/>
              <a:t>Increase shelf life of a product</a:t>
            </a:r>
            <a:endParaRPr/>
          </a:p>
          <a:p>
            <a:pPr marL="457200" lvl="0" indent="-317500" algn="l" rtl="0">
              <a:spcBef>
                <a:spcPts val="0"/>
              </a:spcBef>
              <a:spcAft>
                <a:spcPts val="0"/>
              </a:spcAft>
              <a:buSzPts val="1400"/>
              <a:buChar char="●"/>
            </a:pPr>
            <a:r>
              <a:rPr lang="en"/>
              <a:t>Creates a more solid product</a:t>
            </a:r>
            <a:endParaRPr/>
          </a:p>
        </p:txBody>
      </p:sp>
      <p:pic>
        <p:nvPicPr>
          <p:cNvPr id="107" name="Google Shape;107;p18" descr="Types of Fatty Acids | BioNinja"/>
          <p:cNvPicPr preferRelativeResize="0"/>
          <p:nvPr/>
        </p:nvPicPr>
        <p:blipFill>
          <a:blip r:embed="rId3">
            <a:alphaModFix/>
          </a:blip>
          <a:stretch>
            <a:fillRect/>
          </a:stretch>
        </p:blipFill>
        <p:spPr>
          <a:xfrm>
            <a:off x="3948275" y="1543863"/>
            <a:ext cx="5050325" cy="2604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Essential Fatty Acids</a:t>
            </a:r>
            <a:endParaRPr/>
          </a:p>
        </p:txBody>
      </p:sp>
      <p:sp>
        <p:nvSpPr>
          <p:cNvPr id="113" name="Google Shape;113;p19"/>
          <p:cNvSpPr txBox="1">
            <a:spLocks noGrp="1"/>
          </p:cNvSpPr>
          <p:nvPr>
            <p:ph type="body" idx="1"/>
          </p:nvPr>
        </p:nvSpPr>
        <p:spPr>
          <a:xfrm>
            <a:off x="311700" y="1152475"/>
            <a:ext cx="5435100" cy="3789900"/>
          </a:xfrm>
          <a:prstGeom prst="rect">
            <a:avLst/>
          </a:prstGeom>
        </p:spPr>
        <p:txBody>
          <a:bodyPr spcFirstLastPara="1" wrap="square" lIns="91425" tIns="91425" rIns="91425" bIns="91425" anchor="t" anchorCtr="0">
            <a:normAutofit/>
          </a:bodyPr>
          <a:lstStyle/>
          <a:p>
            <a:pPr marL="457200" lvl="0" indent="-317500" algn="l" rtl="0">
              <a:lnSpc>
                <a:spcPct val="150000"/>
              </a:lnSpc>
              <a:spcBef>
                <a:spcPts val="0"/>
              </a:spcBef>
              <a:spcAft>
                <a:spcPts val="0"/>
              </a:spcAft>
              <a:buSzPts val="1400"/>
              <a:buChar char="●"/>
            </a:pPr>
            <a:r>
              <a:rPr lang="en"/>
              <a:t>Polyunsaturated Fats </a:t>
            </a:r>
            <a:endParaRPr/>
          </a:p>
          <a:p>
            <a:pPr marL="914400" lvl="1" indent="-304800" algn="l" rtl="0">
              <a:lnSpc>
                <a:spcPct val="150000"/>
              </a:lnSpc>
              <a:spcBef>
                <a:spcPts val="0"/>
              </a:spcBef>
              <a:spcAft>
                <a:spcPts val="0"/>
              </a:spcAft>
              <a:buSzPts val="1200"/>
              <a:buChar char="○"/>
            </a:pPr>
            <a:r>
              <a:rPr lang="en"/>
              <a:t>Omega-6: </a:t>
            </a:r>
            <a:r>
              <a:rPr lang="en" b="1"/>
              <a:t>Linoleic Acid</a:t>
            </a:r>
            <a:endParaRPr b="1"/>
          </a:p>
          <a:p>
            <a:pPr marL="1371600" lvl="2" indent="-304800" algn="l" rtl="0">
              <a:lnSpc>
                <a:spcPct val="150000"/>
              </a:lnSpc>
              <a:spcBef>
                <a:spcPts val="0"/>
              </a:spcBef>
              <a:spcAft>
                <a:spcPts val="0"/>
              </a:spcAft>
              <a:buSzPts val="1200"/>
              <a:buChar char="■"/>
            </a:pPr>
            <a:r>
              <a:rPr lang="en"/>
              <a:t>84-89% total amount of polyunsaturated calories</a:t>
            </a:r>
            <a:endParaRPr/>
          </a:p>
          <a:p>
            <a:pPr marL="1371600" lvl="2" indent="-304800" algn="l" rtl="0">
              <a:lnSpc>
                <a:spcPct val="150000"/>
              </a:lnSpc>
              <a:spcBef>
                <a:spcPts val="0"/>
              </a:spcBef>
              <a:spcAft>
                <a:spcPts val="0"/>
              </a:spcAft>
              <a:buSzPts val="1200"/>
              <a:buChar char="■"/>
            </a:pPr>
            <a:r>
              <a:rPr lang="en"/>
              <a:t>Eggs, Tofu, Vegetable oils: Sunflower oil, Corn oil, etc.</a:t>
            </a:r>
            <a:endParaRPr/>
          </a:p>
          <a:p>
            <a:pPr marL="1371600" lvl="2" indent="-304800" algn="l" rtl="0">
              <a:lnSpc>
                <a:spcPct val="150000"/>
              </a:lnSpc>
              <a:spcBef>
                <a:spcPts val="0"/>
              </a:spcBef>
              <a:spcAft>
                <a:spcPts val="0"/>
              </a:spcAft>
              <a:buSzPts val="1200"/>
              <a:buChar char="■"/>
            </a:pPr>
            <a:r>
              <a:rPr lang="en"/>
              <a:t>Protection against heart disease</a:t>
            </a:r>
            <a:endParaRPr/>
          </a:p>
          <a:p>
            <a:pPr marL="914400" lvl="1" indent="-304800" algn="l" rtl="0">
              <a:lnSpc>
                <a:spcPct val="150000"/>
              </a:lnSpc>
              <a:spcBef>
                <a:spcPts val="0"/>
              </a:spcBef>
              <a:spcAft>
                <a:spcPts val="0"/>
              </a:spcAft>
              <a:buSzPts val="1200"/>
              <a:buChar char="○"/>
            </a:pPr>
            <a:r>
              <a:rPr lang="en"/>
              <a:t>Omega-3: </a:t>
            </a:r>
            <a:r>
              <a:rPr lang="en" b="1"/>
              <a:t>Alpha-Linoleic Acid</a:t>
            </a:r>
            <a:endParaRPr b="1"/>
          </a:p>
          <a:p>
            <a:pPr marL="1371600" lvl="2" indent="-304800" algn="l" rtl="0">
              <a:lnSpc>
                <a:spcPct val="150000"/>
              </a:lnSpc>
              <a:spcBef>
                <a:spcPts val="0"/>
              </a:spcBef>
              <a:spcAft>
                <a:spcPts val="0"/>
              </a:spcAft>
              <a:buSzPts val="1200"/>
              <a:buChar char="■"/>
            </a:pPr>
            <a:r>
              <a:rPr lang="en"/>
              <a:t>9-11% total amount of polyunsaturated calories</a:t>
            </a:r>
            <a:endParaRPr/>
          </a:p>
          <a:p>
            <a:pPr marL="1371600" lvl="2" indent="-304800" algn="l" rtl="0">
              <a:lnSpc>
                <a:spcPct val="150000"/>
              </a:lnSpc>
              <a:spcBef>
                <a:spcPts val="0"/>
              </a:spcBef>
              <a:spcAft>
                <a:spcPts val="0"/>
              </a:spcAft>
              <a:buSzPts val="1200"/>
              <a:buChar char="■"/>
            </a:pPr>
            <a:r>
              <a:rPr lang="en"/>
              <a:t>Sardines, walnuts, flax seeds, soybeans, canola oil, etc.</a:t>
            </a:r>
            <a:endParaRPr/>
          </a:p>
          <a:p>
            <a:pPr marL="1371600" lvl="2" indent="-304800" algn="l" rtl="0">
              <a:lnSpc>
                <a:spcPct val="150000"/>
              </a:lnSpc>
              <a:spcBef>
                <a:spcPts val="0"/>
              </a:spcBef>
              <a:spcAft>
                <a:spcPts val="0"/>
              </a:spcAft>
              <a:buSzPts val="1200"/>
              <a:buChar char="■"/>
            </a:pPr>
            <a:r>
              <a:rPr lang="en"/>
              <a:t>Reduces blood pressure, increases HDL, decreases triglycerides</a:t>
            </a:r>
            <a:endParaRPr/>
          </a:p>
          <a:p>
            <a:pPr marL="457200" lvl="0" indent="0" algn="l" rtl="0">
              <a:lnSpc>
                <a:spcPct val="150000"/>
              </a:lnSpc>
              <a:spcBef>
                <a:spcPts val="1200"/>
              </a:spcBef>
              <a:spcAft>
                <a:spcPts val="1200"/>
              </a:spcAft>
              <a:buNone/>
            </a:pPr>
            <a:endParaRPr/>
          </a:p>
        </p:txBody>
      </p:sp>
      <p:pic>
        <p:nvPicPr>
          <p:cNvPr id="114" name="Google Shape;114;p19" descr="Taking Omega-6 Fatty Acids may prevent premature death NovoPro"/>
          <p:cNvPicPr preferRelativeResize="0"/>
          <p:nvPr/>
        </p:nvPicPr>
        <p:blipFill>
          <a:blip r:embed="rId3">
            <a:alphaModFix/>
          </a:blip>
          <a:stretch>
            <a:fillRect/>
          </a:stretch>
        </p:blipFill>
        <p:spPr>
          <a:xfrm>
            <a:off x="5746800" y="809625"/>
            <a:ext cx="3276600" cy="352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Mouth and Esophagus</a:t>
            </a:r>
            <a:endParaRPr/>
          </a:p>
        </p:txBody>
      </p:sp>
      <p:sp>
        <p:nvSpPr>
          <p:cNvPr id="120" name="Google Shape;120;p20"/>
          <p:cNvSpPr txBox="1">
            <a:spLocks noGrp="1"/>
          </p:cNvSpPr>
          <p:nvPr>
            <p:ph type="body" idx="1"/>
          </p:nvPr>
        </p:nvSpPr>
        <p:spPr>
          <a:xfrm>
            <a:off x="311700" y="1152475"/>
            <a:ext cx="50787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Mechanical Digestion</a:t>
            </a:r>
            <a:endParaRPr/>
          </a:p>
          <a:p>
            <a:pPr marL="457200" lvl="0" indent="-342900" algn="l" rtl="0">
              <a:lnSpc>
                <a:spcPct val="150000"/>
              </a:lnSpc>
              <a:spcBef>
                <a:spcPts val="0"/>
              </a:spcBef>
              <a:spcAft>
                <a:spcPts val="0"/>
              </a:spcAft>
              <a:buSzPts val="1800"/>
              <a:buChar char="●"/>
            </a:pPr>
            <a:r>
              <a:rPr lang="en"/>
              <a:t>Secretion of Acidic Lipases: </a:t>
            </a:r>
            <a:r>
              <a:rPr lang="en" i="1">
                <a:solidFill>
                  <a:schemeClr val="accent1"/>
                </a:solidFill>
              </a:rPr>
              <a:t>Lingual Lipase</a:t>
            </a:r>
            <a:endParaRPr i="1">
              <a:solidFill>
                <a:schemeClr val="accent1"/>
              </a:solidFill>
            </a:endParaRPr>
          </a:p>
          <a:p>
            <a:pPr marL="457200" lvl="0" indent="-342900" algn="l" rtl="0">
              <a:lnSpc>
                <a:spcPct val="150000"/>
              </a:lnSpc>
              <a:spcBef>
                <a:spcPts val="0"/>
              </a:spcBef>
              <a:spcAft>
                <a:spcPts val="0"/>
              </a:spcAft>
              <a:buSzPts val="1800"/>
              <a:buChar char="●"/>
            </a:pPr>
            <a:r>
              <a:rPr lang="en"/>
              <a:t>Esophagus contracts to move bolus toward the stomach</a:t>
            </a:r>
            <a:endParaRPr/>
          </a:p>
        </p:txBody>
      </p:sp>
      <p:pic>
        <p:nvPicPr>
          <p:cNvPr id="121" name="Google Shape;121;p20"/>
          <p:cNvPicPr preferRelativeResize="0"/>
          <p:nvPr/>
        </p:nvPicPr>
        <p:blipFill>
          <a:blip r:embed="rId3">
            <a:alphaModFix/>
          </a:blip>
          <a:stretch>
            <a:fillRect/>
          </a:stretch>
        </p:blipFill>
        <p:spPr>
          <a:xfrm>
            <a:off x="5538224" y="445025"/>
            <a:ext cx="3367100" cy="3966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Stomach</a:t>
            </a:r>
            <a:endParaRPr/>
          </a:p>
          <a:p>
            <a:pPr marL="0" lvl="0" indent="0" algn="l" rtl="0">
              <a:spcBef>
                <a:spcPts val="0"/>
              </a:spcBef>
              <a:spcAft>
                <a:spcPts val="0"/>
              </a:spcAft>
              <a:buNone/>
            </a:pPr>
            <a:endParaRPr/>
          </a:p>
        </p:txBody>
      </p:sp>
      <p:sp>
        <p:nvSpPr>
          <p:cNvPr id="127" name="Google Shape;127;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a:t>Mix &amp; Churn food with gastric juice</a:t>
            </a:r>
            <a:endParaRPr/>
          </a:p>
          <a:p>
            <a:pPr marL="457200" lvl="0" indent="0" algn="l" rtl="0">
              <a:lnSpc>
                <a:spcPct val="100000"/>
              </a:lnSpc>
              <a:spcBef>
                <a:spcPts val="1200"/>
              </a:spcBef>
              <a:spcAft>
                <a:spcPts val="0"/>
              </a:spcAft>
              <a:buNone/>
            </a:pPr>
            <a:endParaRPr/>
          </a:p>
          <a:p>
            <a:pPr marL="457200" lvl="0" indent="-342900" algn="l" rtl="0">
              <a:lnSpc>
                <a:spcPct val="100000"/>
              </a:lnSpc>
              <a:spcBef>
                <a:spcPts val="1200"/>
              </a:spcBef>
              <a:spcAft>
                <a:spcPts val="0"/>
              </a:spcAft>
              <a:buSzPts val="1800"/>
              <a:buChar char="●"/>
            </a:pPr>
            <a:r>
              <a:rPr lang="en" i="1">
                <a:solidFill>
                  <a:schemeClr val="accent1"/>
                </a:solidFill>
              </a:rPr>
              <a:t>Gastric lipase</a:t>
            </a:r>
            <a:r>
              <a:rPr lang="en"/>
              <a:t> breaks down </a:t>
            </a:r>
            <a:endParaRPr/>
          </a:p>
          <a:p>
            <a:pPr marL="0" lvl="0" indent="0" algn="l" rtl="0">
              <a:lnSpc>
                <a:spcPct val="100000"/>
              </a:lnSpc>
              <a:spcBef>
                <a:spcPts val="1200"/>
              </a:spcBef>
              <a:spcAft>
                <a:spcPts val="0"/>
              </a:spcAft>
              <a:buNone/>
            </a:pPr>
            <a:r>
              <a:rPr lang="en"/>
              <a:t>triglycerides → diglycerides + fatty acids</a:t>
            </a:r>
            <a:endParaRPr/>
          </a:p>
          <a:p>
            <a:pPr marL="0" lvl="0" indent="0" algn="l" rtl="0">
              <a:lnSpc>
                <a:spcPct val="100000"/>
              </a:lnSpc>
              <a:spcBef>
                <a:spcPts val="0"/>
              </a:spcBef>
              <a:spcAft>
                <a:spcPts val="0"/>
              </a:spcAft>
              <a:buNone/>
            </a:pPr>
            <a:endParaRPr/>
          </a:p>
          <a:p>
            <a:pPr marL="0" lvl="0" indent="0" algn="l" rtl="0">
              <a:lnSpc>
                <a:spcPct val="100000"/>
              </a:lnSpc>
              <a:spcBef>
                <a:spcPts val="1200"/>
              </a:spcBef>
              <a:spcAft>
                <a:spcPts val="0"/>
              </a:spcAft>
              <a:buNone/>
            </a:pPr>
            <a:endParaRPr/>
          </a:p>
          <a:p>
            <a:pPr marL="0" lvl="0" indent="0" algn="l" rtl="0">
              <a:spcBef>
                <a:spcPts val="1200"/>
              </a:spcBef>
              <a:spcAft>
                <a:spcPts val="1200"/>
              </a:spcAft>
              <a:buNone/>
            </a:pPr>
            <a:endParaRPr/>
          </a:p>
        </p:txBody>
      </p:sp>
      <p:pic>
        <p:nvPicPr>
          <p:cNvPr id="128" name="Google Shape;128;p21"/>
          <p:cNvPicPr preferRelativeResize="0"/>
          <p:nvPr/>
        </p:nvPicPr>
        <p:blipFill>
          <a:blip r:embed="rId3">
            <a:alphaModFix/>
          </a:blip>
          <a:stretch>
            <a:fillRect/>
          </a:stretch>
        </p:blipFill>
        <p:spPr>
          <a:xfrm>
            <a:off x="4802430" y="1169750"/>
            <a:ext cx="4250974" cy="2803999"/>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1846</Words>
  <Application>Microsoft Office PowerPoint</Application>
  <PresentationFormat>On-screen Show (16:9)</PresentationFormat>
  <Paragraphs>198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PT Sans Narrow</vt:lpstr>
      <vt:lpstr>Times New Roman</vt:lpstr>
      <vt:lpstr>Open Sans</vt:lpstr>
      <vt:lpstr>Tropic</vt:lpstr>
      <vt:lpstr>Digestion of Fats</vt:lpstr>
      <vt:lpstr>What is a fat? Triglyceride?Lipid? </vt:lpstr>
      <vt:lpstr>Long vs. Short Chain Fatty Acids</vt:lpstr>
      <vt:lpstr>Saturated Fats</vt:lpstr>
      <vt:lpstr>Unsaturated Fats </vt:lpstr>
      <vt:lpstr>Cis vs. Trans Configuration</vt:lpstr>
      <vt:lpstr>Essential Fatty Acids</vt:lpstr>
      <vt:lpstr>Mouth and Esophagus</vt:lpstr>
      <vt:lpstr>Stomach </vt:lpstr>
      <vt:lpstr>Small Intestine</vt:lpstr>
      <vt:lpstr>Absorption of Fats in the Digestive system</vt:lpstr>
      <vt:lpstr>Absorption of Fats in the Digestive system</vt:lpstr>
      <vt:lpstr>Absorption of Fats in the Digestive system</vt:lpstr>
      <vt:lpstr>Absorption of Fats in the Digestive system</vt:lpstr>
      <vt:lpstr>Absorption of Fats in the Digestive system</vt:lpstr>
      <vt:lpstr>Absorption of Fats in the Digestive system</vt:lpstr>
      <vt:lpstr>Absorption of Fats in the Digestive system</vt:lpstr>
      <vt:lpstr>Emulsification</vt:lpstr>
      <vt:lpstr>Bile Salts </vt:lpstr>
      <vt:lpstr>Cholesterol</vt:lpstr>
      <vt:lpstr>Cholesterol  Synthesis  pathway</vt:lpstr>
      <vt:lpstr>Lipogenesis </vt:lpstr>
      <vt:lpstr>Ketogenesis</vt:lpstr>
      <vt:lpstr>Amino acids to Fats</vt:lpstr>
      <vt:lpstr>Glucose to Fats</vt:lpstr>
      <vt:lpstr>Glucose to Fats</vt:lpstr>
      <vt:lpstr>Glucose to Fats</vt:lpstr>
      <vt:lpstr>Review</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of Fats</dc:title>
  <dc:creator>WISSMANN_PAUL</dc:creator>
  <cp:lastModifiedBy>WISSMANN_PAUL</cp:lastModifiedBy>
  <cp:revision>1</cp:revision>
  <dcterms:modified xsi:type="dcterms:W3CDTF">2023-11-09T20:30:27Z</dcterms:modified>
</cp:coreProperties>
</file>