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Proxima Nova"/>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ProximaNova-bold.fntdata"/><Relationship Id="rId10" Type="http://schemas.openxmlformats.org/officeDocument/2006/relationships/slide" Target="slides/slide5.xml"/><Relationship Id="rId32" Type="http://schemas.openxmlformats.org/officeDocument/2006/relationships/font" Target="fonts/ProximaNova-regular.fntdata"/><Relationship Id="rId13" Type="http://schemas.openxmlformats.org/officeDocument/2006/relationships/slide" Target="slides/slide8.xml"/><Relationship Id="rId35" Type="http://schemas.openxmlformats.org/officeDocument/2006/relationships/font" Target="fonts/ProximaNova-boldItalic.fntdata"/><Relationship Id="rId12" Type="http://schemas.openxmlformats.org/officeDocument/2006/relationships/slide" Target="slides/slide7.xml"/><Relationship Id="rId34" Type="http://schemas.openxmlformats.org/officeDocument/2006/relationships/font" Target="fonts/ProximaNova-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Maybe we can divide the slides into four sections? I’ve based it off the digestion of fats slides on paul’s site and grouped together the key terms for each topic - Kat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 chemical structure of fats, the differences between types of fats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Define what a triglyceride is and its main function within the body.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Key Terms: Long v Short Fatty Acid Chains, Saturated Fats, Unsaturated Fats, Polyunsaturated Fats, Omega-6 and Omega-3 fats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Digestion in the Mouth, Esophagus. Stomach, and Small Intestine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Discuss the mechanical and chemical digestion of fats in the following structures.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Key Terms: Gastric Lipase, Pancreatic Lipase + Colipase, Bile Salts, Chylomicron, Emulsification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Absorption of Fats in the Digestive System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Explain how fats are absorbed in the digestive system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Key Terms: Chylomicrons, Lacteals, LDL, HDL, VLDL, lipoprotein lipase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-&gt; The same key terms can be used as a good way to transition into cholesterol synthesis due to similarity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Explain how other cellular molecules turn into fat + explain cholesterol synthesis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Key terms: HMG-CoA Synthase, fat for storage, fat for ATP, glucose into fat, amino acids into fat. Structure of cholesterol. Lipogenesis and ketogenesis, Cholesterol Ester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-&gt; Lipogenesis uses Acetyl-coA from </a:t>
            </a:r>
            <a:r>
              <a:rPr lang="en">
                <a:solidFill>
                  <a:schemeClr val="dk1"/>
                </a:solidFill>
              </a:rPr>
              <a:t>glycolysis in order to store fat, so glucose ATP and amino acids into fat can be mentioned in the same explanation.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d1acc5b8e3_6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d1acc5b8e3_6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Drugs that help lower LDL-cholesterol concentrations to reduce the risk of atherosclerosis</a:t>
            </a:r>
            <a:endParaRPr/>
          </a:p>
          <a:p>
            <a:pPr indent="-298450" lvl="0" marL="457200" rtl="0" algn="l">
              <a:spcBef>
                <a:spcPts val="0"/>
              </a:spcBef>
              <a:spcAft>
                <a:spcPts val="0"/>
              </a:spcAft>
              <a:buSzPts val="1100"/>
              <a:buChar char="-"/>
            </a:pPr>
            <a:r>
              <a:rPr lang="en"/>
              <a:t>They can be inhibitors of HMG-coenzyme A reductase, the enzyme that catalyzes the rate-limiting step in cholesterol synthesis, and as a result, the statins reduce the ability of </a:t>
            </a:r>
            <a:r>
              <a:rPr lang="en"/>
              <a:t>liver</a:t>
            </a:r>
            <a:r>
              <a:rPr lang="en"/>
              <a:t> cells to produce </a:t>
            </a:r>
            <a:r>
              <a:rPr lang="en"/>
              <a:t>cholesterol</a:t>
            </a:r>
            <a:endParaRPr/>
          </a:p>
          <a:p>
            <a:pPr indent="-298450" lvl="1" marL="914400" rtl="0" algn="l">
              <a:spcBef>
                <a:spcPts val="0"/>
              </a:spcBef>
              <a:spcAft>
                <a:spcPts val="0"/>
              </a:spcAft>
              <a:buSzPts val="1100"/>
              <a:buChar char="-"/>
            </a:pPr>
            <a:r>
              <a:rPr lang="en"/>
              <a:t>The lowered intracellular cholesterol then stimulates the production of more LDL receptors in the plasma membrane, allowing the liver cells to </a:t>
            </a:r>
            <a:r>
              <a:rPr lang="en"/>
              <a:t>engulf</a:t>
            </a:r>
            <a:r>
              <a:rPr lang="en"/>
              <a:t> more LDL-cholesterol from the blood to make bile with</a:t>
            </a:r>
            <a:endParaRPr/>
          </a:p>
          <a:p>
            <a:pPr indent="-298450" lvl="1" marL="914400" rtl="0" algn="l">
              <a:spcBef>
                <a:spcPts val="0"/>
              </a:spcBef>
              <a:spcAft>
                <a:spcPts val="0"/>
              </a:spcAft>
              <a:buSzPts val="1100"/>
              <a:buChar char="-"/>
            </a:pPr>
            <a:r>
              <a:rPr lang="en"/>
              <a:t>Lowers the blood-LDL cholesterol concentration so that less will enter the endothelial cells of the arteries</a:t>
            </a:r>
            <a:endParaRPr/>
          </a:p>
          <a:p>
            <a:pPr indent="-298450" lvl="0" marL="457200" rtl="0" algn="l">
              <a:spcBef>
                <a:spcPts val="0"/>
              </a:spcBef>
              <a:spcAft>
                <a:spcPts val="0"/>
              </a:spcAft>
              <a:buSzPts val="1100"/>
              <a:buChar char="-"/>
            </a:pPr>
            <a:r>
              <a:rPr lang="en"/>
              <a:t>Statins can also slightly increase HDL levels and reduce inflammation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d1acb4cb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d1acb4cb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Lipoproteins</a:t>
            </a:r>
            <a:r>
              <a:rPr lang="en"/>
              <a:t> are not molecules but particles comprised of several thousand molecules</a:t>
            </a:r>
            <a:endParaRPr/>
          </a:p>
          <a:p>
            <a:pPr indent="-298450" lvl="1" marL="914400" rtl="0" algn="l">
              <a:spcBef>
                <a:spcPts val="0"/>
              </a:spcBef>
              <a:spcAft>
                <a:spcPts val="0"/>
              </a:spcAft>
              <a:buSzPts val="1100"/>
              <a:buChar char="-"/>
            </a:pPr>
            <a:r>
              <a:rPr lang="en"/>
              <a:t>Help solve the problem of lipids being hydrophobic (lipid / water incompatibility) due to the </a:t>
            </a:r>
            <a:r>
              <a:rPr lang="en"/>
              <a:t>amphipathic</a:t>
            </a:r>
            <a:r>
              <a:rPr lang="en"/>
              <a:t> </a:t>
            </a:r>
            <a:r>
              <a:rPr lang="en"/>
              <a:t>nature</a:t>
            </a:r>
            <a:r>
              <a:rPr lang="en"/>
              <a:t> of phospholipids</a:t>
            </a:r>
            <a:endParaRPr/>
          </a:p>
          <a:p>
            <a:pPr indent="-298450" lvl="0" marL="457200" rtl="0" algn="l">
              <a:spcBef>
                <a:spcPts val="0"/>
              </a:spcBef>
              <a:spcAft>
                <a:spcPts val="0"/>
              </a:spcAft>
              <a:buSzPts val="1100"/>
              <a:buChar char="-"/>
            </a:pPr>
            <a:r>
              <a:rPr lang="en"/>
              <a:t>Outer layer composed of  a single layer of phospholipid  molecules on the outside surrounding a central core</a:t>
            </a:r>
            <a:endParaRPr/>
          </a:p>
          <a:p>
            <a:pPr indent="-298450" lvl="1" marL="914400" rtl="0" algn="l">
              <a:spcBef>
                <a:spcPts val="0"/>
              </a:spcBef>
              <a:spcAft>
                <a:spcPts val="0"/>
              </a:spcAft>
              <a:buSzPts val="1100"/>
              <a:buChar char="-"/>
            </a:pPr>
            <a:r>
              <a:rPr lang="en"/>
              <a:t>Hydrophilic region of phospholipid head faces outward and hydrophobic tails face inward</a:t>
            </a:r>
            <a:endParaRPr/>
          </a:p>
          <a:p>
            <a:pPr indent="-298450" lvl="1" marL="914400" rtl="0" algn="l">
              <a:spcBef>
                <a:spcPts val="0"/>
              </a:spcBef>
              <a:spcAft>
                <a:spcPts val="0"/>
              </a:spcAft>
              <a:buSzPts val="1100"/>
              <a:buChar char="-"/>
            </a:pPr>
            <a:r>
              <a:rPr lang="en"/>
              <a:t>Compatible with surrounding molecules</a:t>
            </a:r>
            <a:endParaRPr/>
          </a:p>
          <a:p>
            <a:pPr indent="-298450" lvl="0" marL="457200" rtl="0" algn="l">
              <a:spcBef>
                <a:spcPts val="0"/>
              </a:spcBef>
              <a:spcAft>
                <a:spcPts val="0"/>
              </a:spcAft>
              <a:buSzPts val="1100"/>
              <a:buChar char="-"/>
            </a:pPr>
            <a:r>
              <a:rPr lang="en"/>
              <a:t>Outer layer also contains cholesterol and </a:t>
            </a:r>
            <a:r>
              <a:rPr lang="en"/>
              <a:t>apolipoproteins</a:t>
            </a:r>
            <a:endParaRPr/>
          </a:p>
          <a:p>
            <a:pPr indent="-298450" lvl="1" marL="914400" rtl="0" algn="l">
              <a:spcBef>
                <a:spcPts val="0"/>
              </a:spcBef>
              <a:spcAft>
                <a:spcPts val="0"/>
              </a:spcAft>
              <a:buSzPts val="1100"/>
              <a:buChar char="-"/>
            </a:pPr>
            <a:r>
              <a:rPr lang="en"/>
              <a:t>Help stabilize the particle and serves to identify the specific lipoprotein</a:t>
            </a:r>
            <a:endParaRPr/>
          </a:p>
          <a:p>
            <a:pPr indent="-298450" lvl="0" marL="457200" rtl="0" algn="l">
              <a:spcBef>
                <a:spcPts val="0"/>
              </a:spcBef>
              <a:spcAft>
                <a:spcPts val="0"/>
              </a:spcAft>
              <a:buSzPts val="1100"/>
              <a:buChar char="-"/>
            </a:pPr>
            <a:r>
              <a:rPr lang="en"/>
              <a:t>Inside the lipoproteins are triglycerides and esterified cholesterols (cholesterol esters)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d1acb4cb6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d1acb4cb6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Notes: </a:t>
            </a:r>
            <a:endParaRPr/>
          </a:p>
          <a:p>
            <a:pPr indent="-298450" lvl="0" marL="457200" rtl="0" algn="l">
              <a:spcBef>
                <a:spcPts val="0"/>
              </a:spcBef>
              <a:spcAft>
                <a:spcPts val="0"/>
              </a:spcAft>
              <a:buSzPts val="1100"/>
              <a:buChar char="-"/>
            </a:pPr>
            <a:r>
              <a:rPr lang="en"/>
              <a:t>Lipoproteins are </a:t>
            </a:r>
            <a:r>
              <a:rPr lang="en"/>
              <a:t>classified</a:t>
            </a:r>
            <a:r>
              <a:rPr lang="en"/>
              <a:t> by their density. </a:t>
            </a:r>
            <a:endParaRPr/>
          </a:p>
          <a:p>
            <a:pPr indent="-298450" lvl="0" marL="457200" rtl="0" algn="l">
              <a:spcBef>
                <a:spcPts val="0"/>
              </a:spcBef>
              <a:spcAft>
                <a:spcPts val="0"/>
              </a:spcAft>
              <a:buSzPts val="1100"/>
              <a:buChar char="-"/>
            </a:pPr>
            <a:r>
              <a:rPr lang="en"/>
              <a:t>HDL are high density lipoproteins that transport </a:t>
            </a:r>
            <a:r>
              <a:rPr lang="en"/>
              <a:t>excess</a:t>
            </a:r>
            <a:r>
              <a:rPr lang="en"/>
              <a:t> cholesterol from the bloodstream and into the liver to be removed. </a:t>
            </a:r>
            <a:endParaRPr/>
          </a:p>
          <a:p>
            <a:pPr indent="-298450" lvl="0" marL="457200" rtl="0" algn="l">
              <a:spcBef>
                <a:spcPts val="0"/>
              </a:spcBef>
              <a:spcAft>
                <a:spcPts val="0"/>
              </a:spcAft>
              <a:buSzPts val="1100"/>
              <a:buChar char="-"/>
            </a:pPr>
            <a:r>
              <a:rPr lang="en"/>
              <a:t>LDL are low density lipoproteins that transports cholesterol from the liver to different body tissues via the bloodstream. </a:t>
            </a:r>
            <a:endParaRPr/>
          </a:p>
          <a:p>
            <a:pPr indent="-298450" lvl="0" marL="457200" rtl="0" algn="l">
              <a:spcBef>
                <a:spcPts val="0"/>
              </a:spcBef>
              <a:spcAft>
                <a:spcPts val="0"/>
              </a:spcAft>
              <a:buSzPts val="1100"/>
              <a:buChar char="-"/>
            </a:pPr>
            <a:r>
              <a:rPr lang="en"/>
              <a:t>VLDL are very low density lipoproteins who perform the similar functions of LDL. However, </a:t>
            </a:r>
            <a:r>
              <a:rPr lang="en">
                <a:solidFill>
                  <a:schemeClr val="dk1"/>
                </a:solidFill>
              </a:rPr>
              <a:t>VLDL and LDL </a:t>
            </a:r>
            <a:r>
              <a:rPr lang="en">
                <a:solidFill>
                  <a:schemeClr val="dk1"/>
                </a:solidFill>
              </a:rPr>
              <a:t>have a reputation of being called “bad” cholesterol due to excessive cholesterol building up in arteries. </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liver packages a combination of endogenous and dietary cholesterol along with triglycerides into VLDL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VLDL travels in the blood stream to other body tissues. Muscles and adipose tissue extract triglycerides in order to store energy, which in the process turns VLDL into LDL. Peripheral cells in body tissues then use up the cholesterol in order to build cell membrane and perform other cellular functions.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Excess cholesterol is delivered to HDL in order to return to the liver</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d1acc5b8e3_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d1acc5b8e3_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Digestion of triglycerides occurs in the digestive tube and the three fatty acid chains and glycerol backbone are absorbed by the </a:t>
            </a:r>
            <a:r>
              <a:rPr lang="en"/>
              <a:t>absorptive</a:t>
            </a:r>
            <a:r>
              <a:rPr lang="en"/>
              <a:t> cells lining </a:t>
            </a:r>
            <a:r>
              <a:rPr lang="en"/>
              <a:t>the small</a:t>
            </a:r>
            <a:r>
              <a:rPr lang="en"/>
              <a:t> </a:t>
            </a:r>
            <a:r>
              <a:rPr lang="en"/>
              <a:t>intestine</a:t>
            </a:r>
            <a:endParaRPr/>
          </a:p>
          <a:p>
            <a:pPr indent="-298450" lvl="0" marL="457200" rtl="0" algn="l">
              <a:spcBef>
                <a:spcPts val="0"/>
              </a:spcBef>
              <a:spcAft>
                <a:spcPts val="0"/>
              </a:spcAft>
              <a:buSzPts val="1100"/>
              <a:buChar char="-"/>
            </a:pPr>
            <a:r>
              <a:rPr lang="en"/>
              <a:t>The triglyceride is reassembled in the smooth endoplasmic reticulum within the absorptive cells</a:t>
            </a:r>
            <a:endParaRPr/>
          </a:p>
          <a:p>
            <a:pPr indent="0" lvl="0" marL="45720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d1acc5b8e3_7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d1acc5b8e3_7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Physical digestion occurs with mastication (chewing). Enzymes like lingual lipase with some phospholipids that act as emulsifiers initiate the process of digestion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Fats become tiny droplets separated from watery components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swallowed fats move from the stomach to the stomach through the esophagus by peristalsis (muscular contractions)</a:t>
            </a:r>
            <a:endParaRPr>
              <a:solidFill>
                <a:schemeClr val="dk1"/>
              </a:solidFill>
            </a:endParaRPr>
          </a:p>
          <a:p>
            <a:pPr indent="-298450" lvl="0" marL="457200" rtl="0" algn="l">
              <a:spcBef>
                <a:spcPts val="0"/>
              </a:spcBef>
              <a:spcAft>
                <a:spcPts val="0"/>
              </a:spcAft>
              <a:buSzPts val="1100"/>
              <a:buChar char="-"/>
            </a:pPr>
            <a:r>
              <a:rPr lang="en"/>
              <a:t>In the stomach, hydrochloric acid mixed with </a:t>
            </a:r>
            <a:r>
              <a:rPr lang="en"/>
              <a:t>gastric lipase during a hydrolysis reaction begins to break down triglycerides into diglycerides and one fatty acid</a:t>
            </a:r>
            <a:endParaRPr/>
          </a:p>
          <a:p>
            <a:pPr indent="-298450" lvl="1" marL="914400" rtl="0" algn="l">
              <a:spcBef>
                <a:spcPts val="0"/>
              </a:spcBef>
              <a:spcAft>
                <a:spcPts val="0"/>
              </a:spcAft>
              <a:buSzPts val="1100"/>
              <a:buChar char="-"/>
            </a:pPr>
            <a:r>
              <a:rPr lang="en"/>
              <a:t>The stomach’s churning and contractions help to further emulsify the diglycerides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d1acc5b8e3_7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d1acc5b8e3_7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d1acc5b8e3_8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d1acc5b8e3_8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 consist of cholic acid or chenodeoxycholic acid added with amino acids such as glycine or taurine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d1acc5b8e3_8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d1acc5b8e3_8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d1acc5b8e3_8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d1acc5b8e3_8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705e36ae6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705e36ae6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d1acc5b8e3_7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d1acc5b8e3_7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Lipids are nonpolar macromolecules that cannot dissolve in water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Types of lipids are </a:t>
            </a:r>
            <a:r>
              <a:rPr lang="en">
                <a:solidFill>
                  <a:schemeClr val="dk1"/>
                </a:solidFill>
              </a:rPr>
              <a:t>phospholipids</a:t>
            </a:r>
            <a:r>
              <a:rPr lang="en">
                <a:solidFill>
                  <a:schemeClr val="dk1"/>
                </a:solidFill>
              </a:rPr>
              <a:t>, </a:t>
            </a:r>
            <a:r>
              <a:rPr lang="en">
                <a:solidFill>
                  <a:schemeClr val="dk1"/>
                </a:solidFill>
              </a:rPr>
              <a:t>triglycerides</a:t>
            </a:r>
            <a:r>
              <a:rPr lang="en">
                <a:solidFill>
                  <a:schemeClr val="dk1"/>
                </a:solidFill>
              </a:rPr>
              <a:t>, and cholesterol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Phospholipids are composed of a glycerol </a:t>
            </a:r>
            <a:r>
              <a:rPr lang="en">
                <a:solidFill>
                  <a:schemeClr val="dk1"/>
                </a:solidFill>
              </a:rPr>
              <a:t>molecules</a:t>
            </a:r>
            <a:r>
              <a:rPr lang="en">
                <a:solidFill>
                  <a:schemeClr val="dk1"/>
                </a:solidFill>
              </a:rPr>
              <a:t> with two fatty acids and a phosphate group</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Triglycerides are composed of three fatty acid units joined to glycerol</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Called a fat if solid at 25 degrees Celsius and called and oil if liquid at that temp</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Cholesterol mentioned later</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d1acc5b8e3_8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d1acc5b8e3_8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Chylomicron are ultra-low density lipoproteins found in the blood and </a:t>
            </a:r>
            <a:r>
              <a:rPr lang="en"/>
              <a:t>lymphatic</a:t>
            </a:r>
            <a:r>
              <a:rPr lang="en"/>
              <a:t> fluid </a:t>
            </a:r>
            <a:endParaRPr/>
          </a:p>
          <a:p>
            <a:pPr indent="-298450" lvl="0" marL="457200" rtl="0" algn="l">
              <a:spcBef>
                <a:spcPts val="0"/>
              </a:spcBef>
              <a:spcAft>
                <a:spcPts val="0"/>
              </a:spcAft>
              <a:buSzPts val="1100"/>
              <a:buChar char="-"/>
            </a:pPr>
            <a:r>
              <a:rPr lang="en"/>
              <a:t>They </a:t>
            </a:r>
            <a:r>
              <a:rPr lang="en"/>
              <a:t>transport</a:t>
            </a:r>
            <a:r>
              <a:rPr lang="en"/>
              <a:t> fat from the interstitial lumen to the liver. </a:t>
            </a:r>
            <a:endParaRPr/>
          </a:p>
          <a:p>
            <a:pPr indent="-298450" lvl="0" marL="457200" rtl="0" algn="l">
              <a:spcBef>
                <a:spcPts val="0"/>
              </a:spcBef>
              <a:spcAft>
                <a:spcPts val="0"/>
              </a:spcAft>
              <a:buSzPts val="1100"/>
              <a:buChar char="-"/>
            </a:pPr>
            <a:r>
              <a:rPr lang="en"/>
              <a:t>They’re very high in triglycerides but also consist of phospholipids and cholesterol.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sz="1800">
                <a:solidFill>
                  <a:srgbClr val="616161"/>
                </a:solidFill>
                <a:latin typeface="Proxima Nova"/>
                <a:ea typeface="Proxima Nova"/>
                <a:cs typeface="Proxima Nova"/>
                <a:sym typeface="Proxima Nova"/>
              </a:rPr>
              <a:t>Ultra-Low Density lipoproteins</a:t>
            </a:r>
            <a:endParaRPr sz="1800">
              <a:solidFill>
                <a:srgbClr val="61616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sz="1800">
              <a:solidFill>
                <a:srgbClr val="61616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800">
                <a:solidFill>
                  <a:srgbClr val="616161"/>
                </a:solidFill>
                <a:latin typeface="Proxima Nova"/>
                <a:ea typeface="Proxima Nova"/>
                <a:cs typeface="Proxima Nova"/>
                <a:sym typeface="Proxima Nova"/>
              </a:rPr>
              <a:t>Transport fat from the interstitial lumen to the liver </a:t>
            </a:r>
            <a:endParaRPr sz="1800">
              <a:solidFill>
                <a:srgbClr val="61616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sz="1800">
              <a:solidFill>
                <a:srgbClr val="61616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800">
                <a:solidFill>
                  <a:srgbClr val="616161"/>
                </a:solidFill>
                <a:latin typeface="Proxima Nova"/>
                <a:ea typeface="Proxima Nova"/>
                <a:cs typeface="Proxima Nova"/>
                <a:sym typeface="Proxima Nova"/>
              </a:rPr>
              <a:t>Very high in triglycerides and consist of phospholipids and cholesterol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7045b7d63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7045b7d63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7045b7d63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7045b7d63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d1acc5b8e3_8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d1acc5b8e3_8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Lipogenesis is the formation of fat by turning glycerol and fatty acids into </a:t>
            </a:r>
            <a:r>
              <a:rPr lang="en"/>
              <a:t>triglycerides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Glucose</a:t>
            </a:r>
            <a:r>
              <a:rPr lang="en"/>
              <a:t> to Fat: </a:t>
            </a:r>
            <a:endParaRPr/>
          </a:p>
          <a:p>
            <a:pPr indent="-298450" lvl="0" marL="457200" rtl="0" algn="l">
              <a:spcBef>
                <a:spcPts val="0"/>
              </a:spcBef>
              <a:spcAft>
                <a:spcPts val="0"/>
              </a:spcAft>
              <a:buSzPts val="1100"/>
              <a:buAutoNum type="arabicPeriod"/>
            </a:pPr>
            <a:r>
              <a:rPr lang="en"/>
              <a:t>In glycolysis, glucose is converted into </a:t>
            </a:r>
            <a:r>
              <a:rPr lang="en"/>
              <a:t>pyruvate</a:t>
            </a:r>
            <a:r>
              <a:rPr lang="en"/>
              <a:t>. Pyruvate molecules convert into A</a:t>
            </a:r>
            <a:r>
              <a:rPr lang="en"/>
              <a:t>cetyl-</a:t>
            </a:r>
            <a:r>
              <a:rPr lang="en"/>
              <a:t>CoA. </a:t>
            </a:r>
            <a:endParaRPr/>
          </a:p>
          <a:p>
            <a:pPr indent="-298450" lvl="0" marL="457200" rtl="0" algn="l">
              <a:spcBef>
                <a:spcPts val="0"/>
              </a:spcBef>
              <a:spcAft>
                <a:spcPts val="0"/>
              </a:spcAft>
              <a:buSzPts val="1100"/>
              <a:buAutoNum type="arabicPeriod"/>
            </a:pPr>
            <a:r>
              <a:rPr lang="en"/>
              <a:t>Acetyl-CoA typically enters the Krebs cycle to produce citrate. Citrate can also be reconverted back into Acetyl-CoA. </a:t>
            </a:r>
            <a:endParaRPr/>
          </a:p>
          <a:p>
            <a:pPr indent="-298450" lvl="0" marL="457200" rtl="0" algn="l">
              <a:spcBef>
                <a:spcPts val="0"/>
              </a:spcBef>
              <a:spcAft>
                <a:spcPts val="0"/>
              </a:spcAft>
              <a:buSzPts val="1100"/>
              <a:buAutoNum type="arabicPeriod"/>
            </a:pPr>
            <a:r>
              <a:rPr lang="en"/>
              <a:t>However, Acetyl-CoA can be converted by Acetyl-CoA carboxylase into a rate limiting enzyme known as Malonyl CoA</a:t>
            </a:r>
            <a:endParaRPr/>
          </a:p>
          <a:p>
            <a:pPr indent="-298450" lvl="1" marL="914400" rtl="0" algn="l">
              <a:spcBef>
                <a:spcPts val="0"/>
              </a:spcBef>
              <a:spcAft>
                <a:spcPts val="0"/>
              </a:spcAft>
              <a:buSzPts val="1100"/>
              <a:buChar char="-"/>
            </a:pPr>
            <a:r>
              <a:rPr lang="en"/>
              <a:t>As we’ve covered before, a rate limiting enzyme helps regulate the production of fat and cholesterol. </a:t>
            </a:r>
            <a:endParaRPr/>
          </a:p>
          <a:p>
            <a:pPr indent="-298450" lvl="0" marL="457200" rtl="0" algn="l">
              <a:spcBef>
                <a:spcPts val="0"/>
              </a:spcBef>
              <a:spcAft>
                <a:spcPts val="0"/>
              </a:spcAft>
              <a:buSzPts val="1100"/>
              <a:buAutoNum type="arabicPeriod"/>
            </a:pPr>
            <a:r>
              <a:rPr lang="en"/>
              <a:t>Malonyl</a:t>
            </a:r>
            <a:r>
              <a:rPr lang="en"/>
              <a:t> CoA turns into Palmitate by the fatty acid synthase and start the fatty acid synthesis </a:t>
            </a:r>
            <a:endParaRPr/>
          </a:p>
          <a:p>
            <a:pPr indent="-298450" lvl="0" marL="457200" rtl="0" algn="l">
              <a:spcBef>
                <a:spcPts val="0"/>
              </a:spcBef>
              <a:spcAft>
                <a:spcPts val="0"/>
              </a:spcAft>
              <a:buSzPts val="1100"/>
              <a:buAutoNum type="arabicPeriod"/>
            </a:pPr>
            <a:r>
              <a:rPr lang="en"/>
              <a:t>This process allows Acetyl-CoA to turn into fatty acids, which will be stored for later in adipose cells for when energy is needed.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Amino Acids to Fat: </a:t>
            </a:r>
            <a:endParaRPr/>
          </a:p>
          <a:p>
            <a:pPr indent="-298450" lvl="0" marL="457200" rtl="0" algn="l">
              <a:spcBef>
                <a:spcPts val="0"/>
              </a:spcBef>
              <a:spcAft>
                <a:spcPts val="0"/>
              </a:spcAft>
              <a:buSzPts val="1100"/>
              <a:buAutoNum type="arabicPeriod"/>
            </a:pPr>
            <a:r>
              <a:rPr lang="en"/>
              <a:t>Excessive protein in the human body can be broken down into amino acids and ketones. </a:t>
            </a:r>
            <a:endParaRPr/>
          </a:p>
          <a:p>
            <a:pPr indent="-298450" lvl="0" marL="457200" rtl="0" algn="l">
              <a:spcBef>
                <a:spcPts val="0"/>
              </a:spcBef>
              <a:spcAft>
                <a:spcPts val="0"/>
              </a:spcAft>
              <a:buSzPts val="1100"/>
              <a:buAutoNum type="arabicPeriod"/>
            </a:pPr>
            <a:r>
              <a:rPr lang="en"/>
              <a:t>Amino acids can be deaminated in order to enter the Krebs cycle to become Pyruvate or </a:t>
            </a:r>
            <a:r>
              <a:rPr lang="en"/>
              <a:t>acetyl-CoA. </a:t>
            </a:r>
            <a:endParaRPr/>
          </a:p>
          <a:p>
            <a:pPr indent="-298450" lvl="0" marL="457200" rtl="0" algn="l">
              <a:spcBef>
                <a:spcPts val="0"/>
              </a:spcBef>
              <a:spcAft>
                <a:spcPts val="0"/>
              </a:spcAft>
              <a:buSzPts val="1100"/>
              <a:buAutoNum type="arabicPeriod"/>
            </a:pPr>
            <a:r>
              <a:rPr lang="en"/>
              <a:t>They can then follow the same pathways as Acetyl-CoA turning into fatty acids.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Fat for ATP: </a:t>
            </a:r>
            <a:endParaRPr/>
          </a:p>
          <a:p>
            <a:pPr indent="0" lvl="0" marL="0" rtl="0" algn="l">
              <a:spcBef>
                <a:spcPts val="0"/>
              </a:spcBef>
              <a:spcAft>
                <a:spcPts val="0"/>
              </a:spcAft>
              <a:buNone/>
            </a:pPr>
            <a:r>
              <a:rPr lang="en"/>
              <a:t>Sometimes if glucose levels are too low to create pyruvate and produce acetyl-CoA, then fatty acid oxidation can turn fat into ATP.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d1acc5b8e3_8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d1acc5b8e3_8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Ketogenesis is the production of ketone bodies through breaking down fatty acids. </a:t>
            </a:r>
            <a:endParaRPr/>
          </a:p>
          <a:p>
            <a:pPr indent="0" lvl="0" marL="0" rtl="0" algn="l">
              <a:spcBef>
                <a:spcPts val="0"/>
              </a:spcBef>
              <a:spcAft>
                <a:spcPts val="0"/>
              </a:spcAft>
              <a:buNone/>
            </a:pPr>
            <a:r>
              <a:rPr lang="en"/>
              <a:t>Ketone bodies are used when there isn’t enough glucose to provide energy to the body. </a:t>
            </a:r>
            <a:endParaRPr/>
          </a:p>
          <a:p>
            <a:pPr indent="0" lvl="0" marL="0" rtl="0" algn="l">
              <a:spcBef>
                <a:spcPts val="0"/>
              </a:spcBef>
              <a:spcAft>
                <a:spcPts val="0"/>
              </a:spcAft>
              <a:buNone/>
            </a:pPr>
            <a:r>
              <a:rPr lang="en"/>
              <a:t>They work as an </a:t>
            </a:r>
            <a:r>
              <a:rPr lang="en"/>
              <a:t>alternative</a:t>
            </a:r>
            <a:r>
              <a:rPr lang="en"/>
              <a:t> energy source, especially during fasting or diabetics.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Ketone bodies follow the same pathways as the synthesis of cholesterol, except they diverge at HMG-CoA and begin Ketone synthesis</a:t>
            </a:r>
            <a:endParaRPr/>
          </a:p>
          <a:p>
            <a:pPr indent="-298450" lvl="0" marL="457200" rtl="0" algn="l">
              <a:spcBef>
                <a:spcPts val="0"/>
              </a:spcBef>
              <a:spcAft>
                <a:spcPts val="0"/>
              </a:spcAft>
              <a:buSzPts val="1100"/>
              <a:buChar char="-"/>
            </a:pPr>
            <a:r>
              <a:rPr lang="en"/>
              <a:t>HMG-CoA is catalyzed by the enzyme, HMG-CoA lyase, to convert into Acetoacetate</a:t>
            </a:r>
            <a:endParaRPr/>
          </a:p>
          <a:p>
            <a:pPr indent="-298450" lvl="0" marL="457200" rtl="0" algn="l">
              <a:spcBef>
                <a:spcPts val="0"/>
              </a:spcBef>
              <a:spcAft>
                <a:spcPts val="0"/>
              </a:spcAft>
              <a:buSzPts val="1100"/>
              <a:buChar char="-"/>
            </a:pPr>
            <a:r>
              <a:rPr lang="en"/>
              <a:t>Acetoacetate can go through a spontaneous degradation to become Acetone </a:t>
            </a:r>
            <a:endParaRPr/>
          </a:p>
          <a:p>
            <a:pPr indent="-298450" lvl="0" marL="457200" rtl="0" algn="l">
              <a:spcBef>
                <a:spcPts val="0"/>
              </a:spcBef>
              <a:spcAft>
                <a:spcPts val="0"/>
              </a:spcAft>
              <a:buSzPts val="1100"/>
              <a:buChar char="-"/>
            </a:pPr>
            <a:r>
              <a:rPr lang="en"/>
              <a:t>Acetoacetate can also be catalyzed by the enzyme beta-</a:t>
            </a:r>
            <a:r>
              <a:rPr lang="en"/>
              <a:t>hydroxybutyrate</a:t>
            </a:r>
            <a:r>
              <a:rPr lang="en"/>
              <a:t> to become Beta-Hydroxybutyric Acid </a:t>
            </a:r>
            <a:endParaRPr/>
          </a:p>
          <a:p>
            <a:pPr indent="-298450" lvl="0" marL="457200" rtl="0" algn="l">
              <a:spcBef>
                <a:spcPts val="0"/>
              </a:spcBef>
              <a:spcAft>
                <a:spcPts val="0"/>
              </a:spcAft>
              <a:buSzPts val="1100"/>
              <a:buChar char="-"/>
            </a:pPr>
            <a:r>
              <a:rPr lang="en"/>
              <a:t>These three are all classified as ketone bodies. </a:t>
            </a:r>
            <a:endParaRPr/>
          </a:p>
          <a:p>
            <a:pPr indent="-298450" lvl="1" marL="914400" rtl="0" algn="l">
              <a:spcBef>
                <a:spcPts val="0"/>
              </a:spcBef>
              <a:spcAft>
                <a:spcPts val="0"/>
              </a:spcAft>
              <a:buSzPts val="1100"/>
              <a:buChar char="-"/>
            </a:pPr>
            <a:r>
              <a:rPr lang="en"/>
              <a:t>This all happens in the mitochondria of liver cells.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d1acc5b8e3_7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d1acc5b8e3_7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d9e0f42ff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d9e0f42ff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d1acc5b8e3_7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d1acc5b8e3_7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Short-chain fatty acids are less than 6 carbons long and can be produced by microbiota and secreted into the portal vein blood during </a:t>
            </a:r>
            <a:r>
              <a:rPr lang="en"/>
              <a:t>absorption</a:t>
            </a:r>
            <a:endParaRPr/>
          </a:p>
          <a:p>
            <a:pPr indent="-298450" lvl="1" marL="914400" rtl="0" algn="l">
              <a:spcBef>
                <a:spcPts val="0"/>
              </a:spcBef>
              <a:spcAft>
                <a:spcPts val="0"/>
              </a:spcAft>
              <a:buSzPts val="1100"/>
              <a:buChar char="-"/>
            </a:pPr>
            <a:r>
              <a:rPr lang="en"/>
              <a:t>Enter portal blood directly from enterocytes</a:t>
            </a:r>
            <a:endParaRPr/>
          </a:p>
          <a:p>
            <a:pPr indent="-298450" lvl="0" marL="457200" rtl="0" algn="l">
              <a:spcBef>
                <a:spcPts val="0"/>
              </a:spcBef>
              <a:spcAft>
                <a:spcPts val="0"/>
              </a:spcAft>
              <a:buSzPts val="1100"/>
              <a:buChar char="-"/>
            </a:pPr>
            <a:r>
              <a:rPr lang="en"/>
              <a:t>Long chain fatty acids are 12 or more carbons long and used within intestinal epithelial cells to </a:t>
            </a:r>
            <a:r>
              <a:rPr lang="en"/>
              <a:t>synthesize</a:t>
            </a:r>
            <a:r>
              <a:rPr lang="en"/>
              <a:t> </a:t>
            </a:r>
            <a:r>
              <a:rPr lang="en"/>
              <a:t>triglycerides</a:t>
            </a:r>
            <a:endParaRPr/>
          </a:p>
          <a:p>
            <a:pPr indent="-298450" lvl="1" marL="914400" rtl="0" algn="l">
              <a:spcBef>
                <a:spcPts val="0"/>
              </a:spcBef>
              <a:spcAft>
                <a:spcPts val="0"/>
              </a:spcAft>
              <a:buSzPts val="1100"/>
              <a:buChar char="-"/>
            </a:pPr>
            <a:r>
              <a:rPr lang="en"/>
              <a:t>Help form chylomicrons</a:t>
            </a:r>
            <a:endParaRPr/>
          </a:p>
          <a:p>
            <a:pPr indent="-298450" lvl="0" marL="457200" rtl="0" algn="l">
              <a:spcBef>
                <a:spcPts val="0"/>
              </a:spcBef>
              <a:spcAft>
                <a:spcPts val="0"/>
              </a:spcAft>
              <a:buSzPts val="1100"/>
              <a:buChar char="-"/>
            </a:pPr>
            <a:r>
              <a:rPr lang="en"/>
              <a:t>Majority of our dietary fats contain long-chain fatty acids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d1acb4cb6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d1acb4cb6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 saturated fat is a fatty acid with a carbon chain containing all of the hydrogens it can hold</a:t>
            </a:r>
            <a:endParaRPr/>
          </a:p>
          <a:p>
            <a:pPr indent="-298450" lvl="1" marL="914400" rtl="0" algn="l">
              <a:spcBef>
                <a:spcPts val="0"/>
              </a:spcBef>
              <a:spcAft>
                <a:spcPts val="0"/>
              </a:spcAft>
              <a:buSzPts val="1100"/>
              <a:buChar char="-"/>
            </a:pPr>
            <a:r>
              <a:rPr lang="en"/>
              <a:t>Can be </a:t>
            </a:r>
            <a:r>
              <a:rPr lang="en"/>
              <a:t>found in butter, beef, and coconut oil</a:t>
            </a:r>
            <a:endParaRPr/>
          </a:p>
          <a:p>
            <a:pPr indent="-298450" lvl="0" marL="457200" rtl="0" algn="l">
              <a:spcBef>
                <a:spcPts val="0"/>
              </a:spcBef>
              <a:spcAft>
                <a:spcPts val="0"/>
              </a:spcAft>
              <a:buSzPts val="1100"/>
              <a:buChar char="-"/>
            </a:pPr>
            <a:r>
              <a:rPr lang="en"/>
              <a:t>An unsaturated or monounsaturated fat is a fatty acid with a carbon chain that contains one double bond</a:t>
            </a:r>
            <a:endParaRPr/>
          </a:p>
          <a:p>
            <a:pPr indent="-298450" lvl="1" marL="914400" rtl="0" algn="l">
              <a:spcBef>
                <a:spcPts val="0"/>
              </a:spcBef>
              <a:spcAft>
                <a:spcPts val="0"/>
              </a:spcAft>
              <a:buSzPts val="1100"/>
              <a:buChar char="-"/>
            </a:pPr>
            <a:r>
              <a:rPr lang="en"/>
              <a:t>Can be found in olive oil, canola oil, and peanut oil</a:t>
            </a:r>
            <a:endParaRPr/>
          </a:p>
          <a:p>
            <a:pPr indent="-298450" lvl="0" marL="457200" rtl="0" algn="l">
              <a:spcBef>
                <a:spcPts val="0"/>
              </a:spcBef>
              <a:spcAft>
                <a:spcPts val="0"/>
              </a:spcAft>
              <a:buSzPts val="1100"/>
              <a:buChar char="-"/>
            </a:pPr>
            <a:r>
              <a:rPr lang="en"/>
              <a:t>A polyunsaturated fat is a fatty acid that contains two or more double bonds</a:t>
            </a:r>
            <a:endParaRPr/>
          </a:p>
          <a:p>
            <a:pPr indent="-298450" lvl="1" marL="914400" rtl="0" algn="l">
              <a:spcBef>
                <a:spcPts val="0"/>
              </a:spcBef>
              <a:spcAft>
                <a:spcPts val="0"/>
              </a:spcAft>
              <a:buSzPts val="1100"/>
              <a:buChar char="-"/>
            </a:pPr>
            <a:r>
              <a:rPr lang="en"/>
              <a:t>Can be found in soybean oil, corn oil, fatty fish</a:t>
            </a:r>
            <a:endParaRPr/>
          </a:p>
          <a:p>
            <a:pPr indent="-298450" lvl="0" marL="457200" rtl="0" algn="l">
              <a:spcBef>
                <a:spcPts val="0"/>
              </a:spcBef>
              <a:spcAft>
                <a:spcPts val="0"/>
              </a:spcAft>
              <a:buSzPts val="1100"/>
              <a:buChar char="-"/>
            </a:pPr>
            <a:r>
              <a:rPr lang="en"/>
              <a:t>Recommend less than 20g of </a:t>
            </a:r>
            <a:r>
              <a:rPr lang="en"/>
              <a:t>saturated</a:t>
            </a:r>
            <a:r>
              <a:rPr lang="en"/>
              <a:t> fats per day and a moderate intake of unsaturated fats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d1acc5b8e3_8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d1acc5b8e3_8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Differences are based on their chemical structure</a:t>
            </a:r>
            <a:endParaRPr/>
          </a:p>
          <a:p>
            <a:pPr indent="-298450" lvl="1" marL="914400" rtl="0" algn="l">
              <a:spcBef>
                <a:spcPts val="0"/>
              </a:spcBef>
              <a:spcAft>
                <a:spcPts val="0"/>
              </a:spcAft>
              <a:buSzPts val="1100"/>
              <a:buChar char="-"/>
            </a:pPr>
            <a:r>
              <a:rPr lang="en"/>
              <a:t>ω-3 fatty acids (FAs) have in common a terminal carbon-carbon double bond in the omega three-position, the third bond from the methyl end of the acid, whereas, ω-6 acids have it in the omega six-position, the sixth bond from the methyl end of the fatty acid, respectively.</a:t>
            </a:r>
            <a:endParaRPr/>
          </a:p>
          <a:p>
            <a:pPr indent="-298450" lvl="0" marL="457200" rtl="0" algn="l">
              <a:spcBef>
                <a:spcPts val="0"/>
              </a:spcBef>
              <a:spcAft>
                <a:spcPts val="0"/>
              </a:spcAft>
              <a:buSzPts val="1100"/>
              <a:buChar char="-"/>
            </a:pPr>
            <a:r>
              <a:rPr lang="en"/>
              <a:t>Ideal ratio of omega-6 to omega-3 fats is 2.3:1, but the current American avg is 9.8:1 (this shows a need for increased </a:t>
            </a:r>
            <a:r>
              <a:rPr lang="en"/>
              <a:t>omega</a:t>
            </a:r>
            <a:r>
              <a:rPr lang="en"/>
              <a:t>-3 fats in our diets)</a:t>
            </a:r>
            <a:endParaRPr/>
          </a:p>
          <a:p>
            <a:pPr indent="-298450" lvl="0" marL="457200" rtl="0" algn="l">
              <a:spcBef>
                <a:spcPts val="0"/>
              </a:spcBef>
              <a:spcAft>
                <a:spcPts val="0"/>
              </a:spcAft>
              <a:buSzPts val="1100"/>
              <a:buChar char="-"/>
            </a:pPr>
            <a:r>
              <a:rPr lang="en"/>
              <a:t>Can find high amounts of DHA and EPA in fish oils and fish</a:t>
            </a:r>
            <a:endParaRPr/>
          </a:p>
          <a:p>
            <a:pPr indent="-298450" lvl="0" marL="457200" rtl="0" algn="l">
              <a:spcBef>
                <a:spcPts val="0"/>
              </a:spcBef>
              <a:spcAft>
                <a:spcPts val="0"/>
              </a:spcAft>
              <a:buSzPts val="1100"/>
              <a:buChar char="-"/>
            </a:pPr>
            <a:r>
              <a:rPr lang="en"/>
              <a:t>Can find ALA in vegetable oils (flaxseed, soybean, canola)</a:t>
            </a:r>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d1acc5b8e3_8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d1acc5b8e3_8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Cholesterol is an important type of hydrophobic lipid in building all animal cell membranes. </a:t>
            </a:r>
            <a:endParaRPr>
              <a:solidFill>
                <a:schemeClr val="dk1"/>
              </a:solidFill>
            </a:endParaRPr>
          </a:p>
          <a:p>
            <a:pPr indent="0" lvl="0" marL="0" rtl="0" algn="l">
              <a:lnSpc>
                <a:spcPct val="115000"/>
              </a:lnSpc>
              <a:spcBef>
                <a:spcPts val="0"/>
              </a:spcBef>
              <a:spcAft>
                <a:spcPts val="0"/>
              </a:spcAft>
              <a:buNone/>
            </a:pPr>
            <a:r>
              <a:rPr lang="en">
                <a:solidFill>
                  <a:schemeClr val="dk1"/>
                </a:solidFill>
              </a:rPr>
              <a:t>The structure of a cholesterol molecule involves 4 non-aromatic rings, 1 carbon double bond, 1 side chain, and 1 hydroxyl group.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They help maintain structural integrity and regulate fluidity between phospholipids.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They also act as the precursor to the synthesis of bile, hormones, and vitamin D.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There are many sources of cholesterol found in foods, such as meat, eggs, and cheese. But cholesterol can also be synthesized in the human body.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Once synthesized, cholesterol is transported into the blood plasma through large molecules of lipoproteins in order to act as energy and building components to tissue cells.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d1acc5b8e3_8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d1acc5b8e3_8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Excessive cholesterol can either be flushed away through the liver or be stored as energy. </a:t>
            </a:r>
            <a:endParaRPr/>
          </a:p>
          <a:p>
            <a:pPr indent="-298450" lvl="0" marL="457200" rtl="0" algn="l">
              <a:spcBef>
                <a:spcPts val="0"/>
              </a:spcBef>
              <a:spcAft>
                <a:spcPts val="0"/>
              </a:spcAft>
              <a:buSzPts val="1100"/>
              <a:buChar char="-"/>
            </a:pPr>
            <a:r>
              <a:rPr lang="en"/>
              <a:t>An enzyme ACAT reduces Acetyl-coA to CoA from a fatty acid  and combines the Acetyl chain to Cholesterol. </a:t>
            </a:r>
            <a:endParaRPr/>
          </a:p>
          <a:p>
            <a:pPr indent="-298450" lvl="0" marL="457200" rtl="0" algn="l">
              <a:spcBef>
                <a:spcPts val="0"/>
              </a:spcBef>
              <a:spcAft>
                <a:spcPts val="0"/>
              </a:spcAft>
              <a:buSzPts val="1100"/>
              <a:buChar char="-"/>
            </a:pPr>
            <a:r>
              <a:rPr lang="en"/>
              <a:t>ACAT -&gt; Cholesterol Acyltransferases </a:t>
            </a:r>
            <a:endParaRPr/>
          </a:p>
          <a:p>
            <a:pPr indent="-298450" lvl="0" marL="457200" rtl="0" algn="l">
              <a:spcBef>
                <a:spcPts val="0"/>
              </a:spcBef>
              <a:spcAft>
                <a:spcPts val="0"/>
              </a:spcAft>
              <a:buSzPts val="1100"/>
              <a:buChar char="-"/>
            </a:pPr>
            <a:r>
              <a:rPr lang="en"/>
              <a:t>This catalyzes the cholesterol into cholesterol ester where an ester bond is formed between the hydroxyl group and the fatty acid.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Cholesterol ester can also be converted to back into cholesterol through an enzyme called Cholesterol Esterase, which removes the acetyl chain.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d1acc5b8e3_7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d1acc5b8e3_7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Cholesterol Synthesis can take place in the cytoplasm or the endoplasmic reticulum of a cell. </a:t>
            </a:r>
            <a:endParaRPr/>
          </a:p>
          <a:p>
            <a:pPr indent="0" lvl="0" marL="0" rtl="0" algn="l">
              <a:spcBef>
                <a:spcPts val="0"/>
              </a:spcBef>
              <a:spcAft>
                <a:spcPts val="0"/>
              </a:spcAft>
              <a:buNone/>
            </a:pPr>
            <a:r>
              <a:rPr lang="en"/>
              <a:t>Follow the pathway as described in the following diagram. Make note of how much NADPH, NADP+, ATP, and other molecules either used or produced.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Precursors: Acetyl CoA and Acetoacetyl CoA </a:t>
            </a:r>
            <a:endParaRPr/>
          </a:p>
          <a:p>
            <a:pPr indent="-298450" lvl="0" marL="457200" rtl="0" algn="l">
              <a:spcBef>
                <a:spcPts val="0"/>
              </a:spcBef>
              <a:spcAft>
                <a:spcPts val="0"/>
              </a:spcAft>
              <a:buSzPts val="1100"/>
              <a:buAutoNum type="arabicPeriod"/>
            </a:pPr>
            <a:r>
              <a:rPr lang="en"/>
              <a:t>Precursors come together by the enzyme HMG-CoA synthase to create mevalonate</a:t>
            </a:r>
            <a:endParaRPr/>
          </a:p>
          <a:p>
            <a:pPr indent="-298450" lvl="0" marL="914400" rtl="0" algn="l">
              <a:spcBef>
                <a:spcPts val="0"/>
              </a:spcBef>
              <a:spcAft>
                <a:spcPts val="0"/>
              </a:spcAft>
              <a:buSzPts val="1100"/>
              <a:buChar char="-"/>
            </a:pPr>
            <a:r>
              <a:rPr lang="en">
                <a:highlight>
                  <a:srgbClr val="FF0000"/>
                </a:highlight>
              </a:rPr>
              <a:t>This process requires 2 NADPH, converting into 2 NADP+ </a:t>
            </a:r>
            <a:endParaRPr>
              <a:highlight>
                <a:srgbClr val="FF0000"/>
              </a:highlight>
            </a:endParaRPr>
          </a:p>
          <a:p>
            <a:pPr indent="-298450" lvl="0" marL="457200" rtl="0" algn="l">
              <a:spcBef>
                <a:spcPts val="0"/>
              </a:spcBef>
              <a:spcAft>
                <a:spcPts val="0"/>
              </a:spcAft>
              <a:buSzPts val="1100"/>
              <a:buAutoNum type="arabicPeriod"/>
            </a:pPr>
            <a:r>
              <a:rPr lang="en"/>
              <a:t>Between HMG-CoA and Mevalonate, HMG-CoA reductase acts to inhibit HMG-CoA synthase to regulate cholesterol production. </a:t>
            </a:r>
            <a:endParaRPr/>
          </a:p>
          <a:p>
            <a:pPr indent="-298450" lvl="0" marL="914400" rtl="0" algn="l">
              <a:spcBef>
                <a:spcPts val="0"/>
              </a:spcBef>
              <a:spcAft>
                <a:spcPts val="0"/>
              </a:spcAft>
              <a:buSzPts val="1100"/>
              <a:buChar char="-"/>
            </a:pPr>
            <a:r>
              <a:rPr lang="en">
                <a:highlight>
                  <a:srgbClr val="FF0000"/>
                </a:highlight>
              </a:rPr>
              <a:t>Statins are a </a:t>
            </a:r>
            <a:r>
              <a:rPr lang="en">
                <a:highlight>
                  <a:srgbClr val="FF0000"/>
                </a:highlight>
              </a:rPr>
              <a:t>inhibitory</a:t>
            </a:r>
            <a:r>
              <a:rPr lang="en">
                <a:highlight>
                  <a:srgbClr val="FF0000"/>
                </a:highlight>
              </a:rPr>
              <a:t> medication to reduce excessive levels of triglycerides and cholesterol. It works by acting on HMG-CoA reductase. </a:t>
            </a:r>
            <a:endParaRPr>
              <a:highlight>
                <a:srgbClr val="FF0000"/>
              </a:highlight>
            </a:endParaRPr>
          </a:p>
          <a:p>
            <a:pPr indent="-298450" lvl="0" marL="457200" rtl="0" algn="l">
              <a:spcBef>
                <a:spcPts val="0"/>
              </a:spcBef>
              <a:spcAft>
                <a:spcPts val="0"/>
              </a:spcAft>
              <a:buSzPts val="1100"/>
              <a:buAutoNum type="arabicPeriod"/>
            </a:pPr>
            <a:r>
              <a:rPr lang="en"/>
              <a:t>Mevalonate converts through a series of pyrophosphates.  </a:t>
            </a:r>
            <a:endParaRPr/>
          </a:p>
          <a:p>
            <a:pPr indent="-298450" lvl="0" marL="914400" rtl="0" algn="l">
              <a:spcBef>
                <a:spcPts val="0"/>
              </a:spcBef>
              <a:spcAft>
                <a:spcPts val="0"/>
              </a:spcAft>
              <a:buSzPts val="1100"/>
              <a:buChar char="-"/>
            </a:pPr>
            <a:r>
              <a:rPr lang="en">
                <a:highlight>
                  <a:srgbClr val="FF0000"/>
                </a:highlight>
              </a:rPr>
              <a:t>First mevalonate uses 3 ATP to become isopentenyl pyrophosphate. This also produces 3 ADP, 1 phosphate and 1 CO2. </a:t>
            </a:r>
            <a:endParaRPr>
              <a:highlight>
                <a:srgbClr val="FF0000"/>
              </a:highlight>
            </a:endParaRPr>
          </a:p>
          <a:p>
            <a:pPr indent="-298450" lvl="0" marL="914400" rtl="0" algn="l">
              <a:spcBef>
                <a:spcPts val="0"/>
              </a:spcBef>
              <a:spcAft>
                <a:spcPts val="0"/>
              </a:spcAft>
              <a:buSzPts val="1100"/>
              <a:buChar char="-"/>
            </a:pPr>
            <a:r>
              <a:rPr lang="en">
                <a:highlight>
                  <a:srgbClr val="FF0000"/>
                </a:highlight>
              </a:rPr>
              <a:t>Farnesyl pyrophosphate is then made from two isopentenyl pyrophosphate.</a:t>
            </a:r>
            <a:r>
              <a:rPr lang="en"/>
              <a:t> </a:t>
            </a:r>
            <a:endParaRPr/>
          </a:p>
          <a:p>
            <a:pPr indent="0" lvl="0" marL="182880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solidFill>
                  <a:schemeClr val="dk1"/>
                </a:solidFill>
              </a:rPr>
              <a:t>Farnesyl pyrophosphate </a:t>
            </a:r>
            <a:r>
              <a:rPr lang="en">
                <a:solidFill>
                  <a:schemeClr val="dk1"/>
                </a:solidFill>
                <a:highlight>
                  <a:srgbClr val="FF0000"/>
                </a:highlight>
              </a:rPr>
              <a:t>uses NADPH into NADP+</a:t>
            </a:r>
            <a:r>
              <a:rPr lang="en">
                <a:solidFill>
                  <a:schemeClr val="dk1"/>
                </a:solidFill>
              </a:rPr>
              <a:t> to produce Squalene.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Squalene is the main oily and organic compound that's used to create cholesterol. It uses NADPH and oxygen, turning into NADP and water from condensation, to form cholesterol.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Cut out by products </a:t>
            </a:r>
            <a:endParaRPr>
              <a:solidFill>
                <a:schemeClr val="dk1"/>
              </a:solidFill>
            </a:endParaRPr>
          </a:p>
          <a:p>
            <a:pPr indent="0" lvl="0" marL="0" rtl="0" algn="l">
              <a:spcBef>
                <a:spcPts val="0"/>
              </a:spcBef>
              <a:spcAft>
                <a:spcPts val="0"/>
              </a:spcAft>
              <a:buNone/>
            </a:pPr>
            <a:r>
              <a:rPr lang="en">
                <a:solidFill>
                  <a:schemeClr val="dk1"/>
                </a:solidFill>
              </a:rPr>
              <a:t>Simplify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Precursor Acetyl Coa and Acetoacetyl CoA </a:t>
            </a:r>
            <a:endParaRPr>
              <a:solidFill>
                <a:schemeClr val="dk1"/>
              </a:solidFill>
            </a:endParaRPr>
          </a:p>
          <a:p>
            <a:pPr indent="0" lvl="0" marL="0" rtl="0" algn="l">
              <a:spcBef>
                <a:spcPts val="0"/>
              </a:spcBef>
              <a:spcAft>
                <a:spcPts val="0"/>
              </a:spcAft>
              <a:buNone/>
            </a:pPr>
            <a:r>
              <a:rPr lang="en">
                <a:solidFill>
                  <a:schemeClr val="dk1"/>
                </a:solidFill>
              </a:rPr>
              <a:t>Catalyzes together by enzyme HMG CoA synthase -&gt; Mevalonate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 between, HMG CoA reductase inhibits this process to regulate the production of cholesterol</a:t>
            </a:r>
            <a:endParaRPr>
              <a:solidFill>
                <a:schemeClr val="dk1"/>
              </a:solidFill>
            </a:endParaRPr>
          </a:p>
          <a:p>
            <a:pPr indent="0" lvl="0" marL="0" rtl="0" algn="l">
              <a:spcBef>
                <a:spcPts val="0"/>
              </a:spcBef>
              <a:spcAft>
                <a:spcPts val="0"/>
              </a:spcAft>
              <a:buNone/>
            </a:pPr>
            <a:r>
              <a:rPr lang="en">
                <a:solidFill>
                  <a:schemeClr val="dk1"/>
                </a:solidFill>
              </a:rPr>
              <a:t>Mevalonate goes through a series of pyrophosphates -&gt; Farnesyl Pyrophosphate -&gt; Squalene </a:t>
            </a:r>
            <a:endParaRPr>
              <a:solidFill>
                <a:schemeClr val="dk1"/>
              </a:solidFill>
            </a:endParaRPr>
          </a:p>
          <a:p>
            <a:pPr indent="0" lvl="0" marL="0" rtl="0" algn="l">
              <a:spcBef>
                <a:spcPts val="0"/>
              </a:spcBef>
              <a:spcAft>
                <a:spcPts val="0"/>
              </a:spcAft>
              <a:buNone/>
            </a:pPr>
            <a:r>
              <a:rPr lang="en">
                <a:solidFill>
                  <a:schemeClr val="dk1"/>
                </a:solidFill>
              </a:rPr>
              <a:t>Squalene is one of the last precursors necessary to produce cholesterol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d1acc5b8e3_8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d1acc5b8e3_8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diagram that showcases how HMG-CoA Reductase works in Cholesterol Synthesis. </a:t>
            </a:r>
            <a:endParaRPr/>
          </a:p>
          <a:p>
            <a:pPr indent="-298450" lvl="0" marL="457200" rtl="0" algn="l">
              <a:spcBef>
                <a:spcPts val="0"/>
              </a:spcBef>
              <a:spcAft>
                <a:spcPts val="0"/>
              </a:spcAft>
              <a:buSzPts val="1100"/>
              <a:buChar char="-"/>
            </a:pPr>
            <a:r>
              <a:rPr lang="en"/>
              <a:t>HMG-CoA-Reductase is an enzyme that catalyzes HMG CoA into Mevalonate. This requires the energy conversion of 2 NADPH into 2 NADP+</a:t>
            </a:r>
            <a:endParaRPr/>
          </a:p>
          <a:p>
            <a:pPr indent="-298450" lvl="0" marL="457200" rtl="0" algn="l">
              <a:spcBef>
                <a:spcPts val="0"/>
              </a:spcBef>
              <a:spcAft>
                <a:spcPts val="0"/>
              </a:spcAft>
              <a:buSzPts val="1100"/>
              <a:buChar char="-"/>
            </a:pPr>
            <a:r>
              <a:rPr lang="en"/>
              <a:t>HMG-CoA-Reductase is also a rate-limiting enzyme for cholesterol synthesis. </a:t>
            </a:r>
            <a:endParaRPr/>
          </a:p>
          <a:p>
            <a:pPr indent="-298450" lvl="0" marL="457200" rtl="0" algn="l">
              <a:spcBef>
                <a:spcPts val="0"/>
              </a:spcBef>
              <a:spcAft>
                <a:spcPts val="0"/>
              </a:spcAft>
              <a:buSzPts val="1100"/>
              <a:buChar char="-"/>
            </a:pPr>
            <a:r>
              <a:rPr lang="en"/>
              <a:t>The conversion of HMG CoA to Mevalonate is regulated, where Glucogen and AMP inhibit </a:t>
            </a:r>
            <a:r>
              <a:rPr lang="en">
                <a:solidFill>
                  <a:schemeClr val="dk1"/>
                </a:solidFill>
              </a:rPr>
              <a:t>HMG-CoA-Reductase while Insulin activates HMG-CoA-Reductase.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jp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58" name="Shape 58"/>
        <p:cNvGrpSpPr/>
        <p:nvPr/>
      </p:nvGrpSpPr>
      <p:grpSpPr>
        <a:xfrm>
          <a:off x="0" y="0"/>
          <a:ext cx="0" cy="0"/>
          <a:chOff x="0" y="0"/>
          <a:chExt cx="0" cy="0"/>
        </a:xfrm>
      </p:grpSpPr>
      <p:sp>
        <p:nvSpPr>
          <p:cNvPr id="59" name="Google Shape;59;p13"/>
          <p:cNvSpPr txBox="1"/>
          <p:nvPr>
            <p:ph type="ctrTitle"/>
          </p:nvPr>
        </p:nvSpPr>
        <p:spPr>
          <a:xfrm>
            <a:off x="510450" y="1446575"/>
            <a:ext cx="8123100" cy="1447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5400"/>
              <a:t>Digestion of Fats</a:t>
            </a:r>
            <a:endParaRPr b="1" sz="5400"/>
          </a:p>
        </p:txBody>
      </p:sp>
      <p:sp>
        <p:nvSpPr>
          <p:cNvPr id="60" name="Google Shape;60;p13"/>
          <p:cNvSpPr txBox="1"/>
          <p:nvPr>
            <p:ph idx="1" type="subTitle"/>
          </p:nvPr>
        </p:nvSpPr>
        <p:spPr>
          <a:xfrm>
            <a:off x="607975" y="3182313"/>
            <a:ext cx="8123100" cy="63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Brenda, Katrina, and Julia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Statins</a:t>
            </a:r>
            <a:endParaRPr/>
          </a:p>
        </p:txBody>
      </p:sp>
      <p:sp>
        <p:nvSpPr>
          <p:cNvPr id="124" name="Google Shape;124;p22"/>
          <p:cNvSpPr txBox="1"/>
          <p:nvPr>
            <p:ph idx="1" type="body"/>
          </p:nvPr>
        </p:nvSpPr>
        <p:spPr>
          <a:xfrm>
            <a:off x="311700" y="1152475"/>
            <a:ext cx="45885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Statins </a:t>
            </a:r>
            <a:r>
              <a:rPr lang="en"/>
              <a:t>help</a:t>
            </a:r>
            <a:r>
              <a:rPr lang="en"/>
              <a:t> to reduce the ability of liver cells to produce cholesterol and lower LDL-cholesterol concentrations</a:t>
            </a:r>
            <a:endParaRPr/>
          </a:p>
          <a:p>
            <a:pPr indent="-342900" lvl="0" marL="457200" rtl="0" algn="l">
              <a:spcBef>
                <a:spcPts val="0"/>
              </a:spcBef>
              <a:spcAft>
                <a:spcPts val="0"/>
              </a:spcAft>
              <a:buSzPts val="1800"/>
              <a:buChar char="-"/>
            </a:pPr>
            <a:r>
              <a:rPr lang="en"/>
              <a:t>Mechanism: Blocks the </a:t>
            </a:r>
            <a:r>
              <a:rPr lang="en"/>
              <a:t>enzyme</a:t>
            </a:r>
            <a:r>
              <a:rPr lang="en"/>
              <a:t> HMG-coenzyme A reductase, the rate limiting step in cholesterol synthesis</a:t>
            </a:r>
            <a:endParaRPr/>
          </a:p>
          <a:p>
            <a:pPr indent="-342900" lvl="0" marL="457200" rtl="0" algn="l">
              <a:spcBef>
                <a:spcPts val="0"/>
              </a:spcBef>
              <a:spcAft>
                <a:spcPts val="0"/>
              </a:spcAft>
              <a:buSzPts val="1800"/>
              <a:buChar char="-"/>
            </a:pPr>
            <a:r>
              <a:rPr lang="en"/>
              <a:t>Used to treat atherosclerosis and </a:t>
            </a:r>
            <a:r>
              <a:rPr lang="en"/>
              <a:t>hypercholesterolemia</a:t>
            </a:r>
            <a:endParaRPr/>
          </a:p>
          <a:p>
            <a:pPr indent="0" lvl="0" marL="457200" rtl="0" algn="l">
              <a:spcBef>
                <a:spcPts val="1200"/>
              </a:spcBef>
              <a:spcAft>
                <a:spcPts val="1200"/>
              </a:spcAft>
              <a:buNone/>
            </a:pPr>
            <a:r>
              <a:t/>
            </a:r>
            <a:endParaRPr/>
          </a:p>
        </p:txBody>
      </p:sp>
      <p:pic>
        <p:nvPicPr>
          <p:cNvPr id="125" name="Google Shape;125;p22"/>
          <p:cNvPicPr preferRelativeResize="0"/>
          <p:nvPr/>
        </p:nvPicPr>
        <p:blipFill>
          <a:blip r:embed="rId3">
            <a:alphaModFix/>
          </a:blip>
          <a:stretch>
            <a:fillRect/>
          </a:stretch>
        </p:blipFill>
        <p:spPr>
          <a:xfrm>
            <a:off x="5224424" y="878150"/>
            <a:ext cx="3761476" cy="2184276"/>
          </a:xfrm>
          <a:prstGeom prst="rect">
            <a:avLst/>
          </a:prstGeom>
          <a:noFill/>
          <a:ln>
            <a:noFill/>
          </a:ln>
        </p:spPr>
      </p:pic>
      <p:pic>
        <p:nvPicPr>
          <p:cNvPr id="126" name="Google Shape;126;p22"/>
          <p:cNvPicPr preferRelativeResize="0"/>
          <p:nvPr/>
        </p:nvPicPr>
        <p:blipFill>
          <a:blip r:embed="rId4">
            <a:alphaModFix/>
          </a:blip>
          <a:stretch>
            <a:fillRect/>
          </a:stretch>
        </p:blipFill>
        <p:spPr>
          <a:xfrm>
            <a:off x="5302799" y="3496624"/>
            <a:ext cx="3604726" cy="1300725"/>
          </a:xfrm>
          <a:prstGeom prst="rect">
            <a:avLst/>
          </a:prstGeom>
          <a:noFill/>
          <a:ln>
            <a:noFill/>
          </a:ln>
        </p:spPr>
      </p:pic>
      <p:pic>
        <p:nvPicPr>
          <p:cNvPr id="127" name="Google Shape;127;p22"/>
          <p:cNvPicPr preferRelativeResize="0"/>
          <p:nvPr/>
        </p:nvPicPr>
        <p:blipFill>
          <a:blip r:embed="rId5">
            <a:alphaModFix/>
          </a:blip>
          <a:stretch>
            <a:fillRect/>
          </a:stretch>
        </p:blipFill>
        <p:spPr>
          <a:xfrm>
            <a:off x="1538800" y="-2"/>
            <a:ext cx="1071450" cy="1071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are lipoproteins?</a:t>
            </a:r>
            <a:endParaRPr/>
          </a:p>
        </p:txBody>
      </p:sp>
      <p:sp>
        <p:nvSpPr>
          <p:cNvPr id="133" name="Google Shape;133;p23"/>
          <p:cNvSpPr txBox="1"/>
          <p:nvPr>
            <p:ph idx="1" type="body"/>
          </p:nvPr>
        </p:nvSpPr>
        <p:spPr>
          <a:xfrm>
            <a:off x="311700" y="1152475"/>
            <a:ext cx="8520600" cy="876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Lipoproteins are circular </a:t>
            </a:r>
            <a:r>
              <a:rPr lang="en"/>
              <a:t>packages</a:t>
            </a:r>
            <a:r>
              <a:rPr lang="en"/>
              <a:t> that can </a:t>
            </a:r>
            <a:r>
              <a:rPr lang="en"/>
              <a:t>transport</a:t>
            </a:r>
            <a:r>
              <a:rPr lang="en"/>
              <a:t> lipids and cholesterol throughout the body</a:t>
            </a:r>
            <a:endParaRPr/>
          </a:p>
        </p:txBody>
      </p:sp>
      <p:pic>
        <p:nvPicPr>
          <p:cNvPr id="134" name="Google Shape;134;p23"/>
          <p:cNvPicPr preferRelativeResize="0"/>
          <p:nvPr/>
        </p:nvPicPr>
        <p:blipFill>
          <a:blip r:embed="rId3">
            <a:alphaModFix/>
          </a:blip>
          <a:stretch>
            <a:fillRect/>
          </a:stretch>
        </p:blipFill>
        <p:spPr>
          <a:xfrm>
            <a:off x="4689947" y="1778150"/>
            <a:ext cx="3511750" cy="3138625"/>
          </a:xfrm>
          <a:prstGeom prst="rect">
            <a:avLst/>
          </a:prstGeom>
          <a:noFill/>
          <a:ln>
            <a:noFill/>
          </a:ln>
        </p:spPr>
      </p:pic>
      <p:sp>
        <p:nvSpPr>
          <p:cNvPr id="135" name="Google Shape;135;p23"/>
          <p:cNvSpPr txBox="1"/>
          <p:nvPr/>
        </p:nvSpPr>
        <p:spPr>
          <a:xfrm>
            <a:off x="419100" y="1957100"/>
            <a:ext cx="3687600" cy="2780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Outer layer: Hydrophilic phospholipid heads with cholesterols and apolipoproteins on the surface</a:t>
            </a:r>
            <a:endParaRPr sz="1800">
              <a:solidFill>
                <a:schemeClr val="accent3"/>
              </a:solidFill>
              <a:latin typeface="Proxima Nova"/>
              <a:ea typeface="Proxima Nova"/>
              <a:cs typeface="Proxima Nova"/>
              <a:sym typeface="Proxima Nova"/>
            </a:endParaRPr>
          </a:p>
          <a:p>
            <a:pPr indent="-342900" lvl="0" marL="457200" rtl="0" algn="l">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Inner contents: triglycerides and esterified cholesterol</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4"/>
          <p:cNvSpPr txBox="1"/>
          <p:nvPr>
            <p:ph type="title"/>
          </p:nvPr>
        </p:nvSpPr>
        <p:spPr>
          <a:xfrm>
            <a:off x="2078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Lipoproteins: LDL, HDL, VLDL</a:t>
            </a:r>
            <a:endParaRPr/>
          </a:p>
        </p:txBody>
      </p:sp>
      <p:pic>
        <p:nvPicPr>
          <p:cNvPr id="141" name="Google Shape;141;p24"/>
          <p:cNvPicPr preferRelativeResize="0"/>
          <p:nvPr/>
        </p:nvPicPr>
        <p:blipFill>
          <a:blip r:embed="rId3">
            <a:alphaModFix/>
          </a:blip>
          <a:stretch>
            <a:fillRect/>
          </a:stretch>
        </p:blipFill>
        <p:spPr>
          <a:xfrm>
            <a:off x="5493726" y="1145775"/>
            <a:ext cx="3464200" cy="2851952"/>
          </a:xfrm>
          <a:prstGeom prst="rect">
            <a:avLst/>
          </a:prstGeom>
          <a:noFill/>
          <a:ln>
            <a:noFill/>
          </a:ln>
        </p:spPr>
      </p:pic>
      <p:sp>
        <p:nvSpPr>
          <p:cNvPr id="142" name="Google Shape;142;p24"/>
          <p:cNvSpPr txBox="1"/>
          <p:nvPr>
            <p:ph idx="1" type="body"/>
          </p:nvPr>
        </p:nvSpPr>
        <p:spPr>
          <a:xfrm>
            <a:off x="311700" y="1017725"/>
            <a:ext cx="5181900" cy="401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Lipoproteins are classified by their density</a:t>
            </a:r>
            <a:endParaRPr/>
          </a:p>
          <a:p>
            <a:pPr indent="0" lvl="0" marL="0" rtl="0" algn="l">
              <a:spcBef>
                <a:spcPts val="1200"/>
              </a:spcBef>
              <a:spcAft>
                <a:spcPts val="0"/>
              </a:spcAft>
              <a:buNone/>
            </a:pPr>
            <a:r>
              <a:rPr lang="en"/>
              <a:t>V</a:t>
            </a:r>
            <a:r>
              <a:rPr lang="en"/>
              <a:t>LD</a:t>
            </a:r>
            <a:r>
              <a:rPr lang="en">
                <a:solidFill>
                  <a:schemeClr val="accent2"/>
                </a:solidFill>
              </a:rPr>
              <a:t>L are made in the liver and transport triglycerides to the body.</a:t>
            </a:r>
            <a:endParaRPr>
              <a:solidFill>
                <a:schemeClr val="accent2"/>
              </a:solidFill>
            </a:endParaRPr>
          </a:p>
          <a:p>
            <a:pPr indent="-342900" lvl="0" marL="457200" rtl="0" algn="l">
              <a:spcBef>
                <a:spcPts val="1200"/>
              </a:spcBef>
              <a:spcAft>
                <a:spcPts val="0"/>
              </a:spcAft>
              <a:buClr>
                <a:schemeClr val="accent2"/>
              </a:buClr>
              <a:buSzPts val="1800"/>
              <a:buChar char="-"/>
            </a:pPr>
            <a:r>
              <a:rPr lang="en">
                <a:solidFill>
                  <a:schemeClr val="accent2"/>
                </a:solidFill>
              </a:rPr>
              <a:t>As the # of triglycerides decrease, VLDL converts to </a:t>
            </a:r>
            <a:r>
              <a:rPr lang="en"/>
              <a:t>LDL</a:t>
            </a:r>
            <a:endParaRPr>
              <a:solidFill>
                <a:schemeClr val="accent2"/>
              </a:solidFill>
            </a:endParaRPr>
          </a:p>
          <a:p>
            <a:pPr indent="0" lvl="0" marL="0" rtl="0" algn="l">
              <a:spcBef>
                <a:spcPts val="1200"/>
              </a:spcBef>
              <a:spcAft>
                <a:spcPts val="0"/>
              </a:spcAft>
              <a:buNone/>
            </a:pPr>
            <a:r>
              <a:rPr lang="en"/>
              <a:t>LDL transport cholesterol to the body and returns to the liver</a:t>
            </a:r>
            <a:endParaRPr/>
          </a:p>
          <a:p>
            <a:pPr indent="0" lvl="0" marL="0" rtl="0" algn="l">
              <a:spcBef>
                <a:spcPts val="1200"/>
              </a:spcBef>
              <a:spcAft>
                <a:spcPts val="0"/>
              </a:spcAft>
              <a:buNone/>
            </a:pPr>
            <a:r>
              <a:rPr lang="en"/>
              <a:t>HDL performs the process of reverse cholesterol transport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5"/>
          <p:cNvSpPr txBox="1"/>
          <p:nvPr>
            <p:ph type="title"/>
          </p:nvPr>
        </p:nvSpPr>
        <p:spPr>
          <a:xfrm>
            <a:off x="311700" y="301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Digestion and Absorption Pathway</a:t>
            </a:r>
            <a:endParaRPr/>
          </a:p>
        </p:txBody>
      </p:sp>
      <p:sp>
        <p:nvSpPr>
          <p:cNvPr id="148" name="Google Shape;148;p25"/>
          <p:cNvSpPr txBox="1"/>
          <p:nvPr>
            <p:ph idx="1" type="body"/>
          </p:nvPr>
        </p:nvSpPr>
        <p:spPr>
          <a:xfrm>
            <a:off x="311700" y="9827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Mouth → </a:t>
            </a:r>
            <a:r>
              <a:rPr lang="en"/>
              <a:t>Esophagus</a:t>
            </a:r>
            <a:r>
              <a:rPr lang="en"/>
              <a:t> → Stomach → Duodenum → Small Intestine → Lymphatic System → Blood</a:t>
            </a:r>
            <a:endParaRPr/>
          </a:p>
        </p:txBody>
      </p:sp>
      <p:pic>
        <p:nvPicPr>
          <p:cNvPr id="149" name="Google Shape;149;p25"/>
          <p:cNvPicPr preferRelativeResize="0"/>
          <p:nvPr/>
        </p:nvPicPr>
        <p:blipFill>
          <a:blip r:embed="rId3">
            <a:alphaModFix/>
          </a:blip>
          <a:stretch>
            <a:fillRect/>
          </a:stretch>
        </p:blipFill>
        <p:spPr>
          <a:xfrm>
            <a:off x="3970025" y="1561050"/>
            <a:ext cx="4984913" cy="3323275"/>
          </a:xfrm>
          <a:prstGeom prst="rect">
            <a:avLst/>
          </a:prstGeom>
          <a:noFill/>
          <a:ln>
            <a:noFill/>
          </a:ln>
        </p:spPr>
      </p:pic>
      <p:pic>
        <p:nvPicPr>
          <p:cNvPr id="150" name="Google Shape;150;p25"/>
          <p:cNvPicPr preferRelativeResize="0"/>
          <p:nvPr/>
        </p:nvPicPr>
        <p:blipFill>
          <a:blip r:embed="rId4">
            <a:alphaModFix/>
          </a:blip>
          <a:stretch>
            <a:fillRect/>
          </a:stretch>
        </p:blipFill>
        <p:spPr>
          <a:xfrm>
            <a:off x="803450" y="1753774"/>
            <a:ext cx="2680976" cy="3230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6"/>
          <p:cNvSpPr txBox="1"/>
          <p:nvPr>
            <p:ph type="title"/>
          </p:nvPr>
        </p:nvSpPr>
        <p:spPr>
          <a:xfrm>
            <a:off x="243800" y="105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From Mouth to Stomach</a:t>
            </a:r>
            <a:endParaRPr/>
          </a:p>
        </p:txBody>
      </p:sp>
      <p:pic>
        <p:nvPicPr>
          <p:cNvPr id="156" name="Google Shape;156;p26"/>
          <p:cNvPicPr preferRelativeResize="0"/>
          <p:nvPr/>
        </p:nvPicPr>
        <p:blipFill>
          <a:blip r:embed="rId3">
            <a:alphaModFix/>
          </a:blip>
          <a:stretch>
            <a:fillRect/>
          </a:stretch>
        </p:blipFill>
        <p:spPr>
          <a:xfrm>
            <a:off x="6147187" y="1638747"/>
            <a:ext cx="2709526" cy="3312000"/>
          </a:xfrm>
          <a:prstGeom prst="rect">
            <a:avLst/>
          </a:prstGeom>
          <a:noFill/>
          <a:ln>
            <a:noFill/>
          </a:ln>
        </p:spPr>
      </p:pic>
      <p:pic>
        <p:nvPicPr>
          <p:cNvPr id="157" name="Google Shape;157;p26"/>
          <p:cNvPicPr preferRelativeResize="0"/>
          <p:nvPr/>
        </p:nvPicPr>
        <p:blipFill>
          <a:blip r:embed="rId4">
            <a:alphaModFix/>
          </a:blip>
          <a:stretch>
            <a:fillRect/>
          </a:stretch>
        </p:blipFill>
        <p:spPr>
          <a:xfrm>
            <a:off x="307875" y="678225"/>
            <a:ext cx="4382201" cy="1923025"/>
          </a:xfrm>
          <a:prstGeom prst="rect">
            <a:avLst/>
          </a:prstGeom>
          <a:noFill/>
          <a:ln>
            <a:noFill/>
          </a:ln>
        </p:spPr>
      </p:pic>
      <p:sp>
        <p:nvSpPr>
          <p:cNvPr id="158" name="Google Shape;158;p26"/>
          <p:cNvSpPr txBox="1"/>
          <p:nvPr/>
        </p:nvSpPr>
        <p:spPr>
          <a:xfrm>
            <a:off x="481825" y="2806650"/>
            <a:ext cx="4208400" cy="2144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Mastication of fats with </a:t>
            </a:r>
            <a:r>
              <a:rPr b="1" lang="en" sz="1800">
                <a:solidFill>
                  <a:schemeClr val="accent3"/>
                </a:solidFill>
                <a:latin typeface="Proxima Nova"/>
                <a:ea typeface="Proxima Nova"/>
                <a:cs typeface="Proxima Nova"/>
                <a:sym typeface="Proxima Nova"/>
              </a:rPr>
              <a:t>lingual lipase</a:t>
            </a:r>
            <a:r>
              <a:rPr lang="en" sz="1800">
                <a:solidFill>
                  <a:schemeClr val="accent3"/>
                </a:solidFill>
                <a:latin typeface="Proxima Nova"/>
                <a:ea typeface="Proxima Nova"/>
                <a:cs typeface="Proxima Nova"/>
                <a:sym typeface="Proxima Nova"/>
              </a:rPr>
              <a:t> breaks down fat into smaller droplets separated from water</a:t>
            </a:r>
            <a:endParaRPr sz="1800">
              <a:solidFill>
                <a:schemeClr val="accent3"/>
              </a:solidFill>
              <a:latin typeface="Proxima Nova"/>
              <a:ea typeface="Proxima Nova"/>
              <a:cs typeface="Proxima Nova"/>
              <a:sym typeface="Proxima Nova"/>
            </a:endParaRPr>
          </a:p>
          <a:p>
            <a:pPr indent="-342900" lvl="0" marL="457200" rtl="0" algn="l">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In the stomach, HCl with </a:t>
            </a:r>
            <a:r>
              <a:rPr b="1" lang="en" sz="1800">
                <a:solidFill>
                  <a:schemeClr val="accent3"/>
                </a:solidFill>
                <a:latin typeface="Proxima Nova"/>
                <a:ea typeface="Proxima Nova"/>
                <a:cs typeface="Proxima Nova"/>
                <a:sym typeface="Proxima Nova"/>
              </a:rPr>
              <a:t>gastric lipase</a:t>
            </a:r>
            <a:r>
              <a:rPr lang="en" sz="1800">
                <a:solidFill>
                  <a:schemeClr val="accent3"/>
                </a:solidFill>
                <a:latin typeface="Proxima Nova"/>
                <a:ea typeface="Proxima Nova"/>
                <a:cs typeface="Proxima Nova"/>
                <a:sym typeface="Proxima Nova"/>
              </a:rPr>
              <a:t> partially breaks down triglycerides </a:t>
            </a:r>
            <a:r>
              <a:rPr lang="en" sz="1800">
                <a:solidFill>
                  <a:schemeClr val="accent3"/>
                </a:solidFill>
                <a:latin typeface="Proxima Nova"/>
                <a:ea typeface="Proxima Nova"/>
                <a:cs typeface="Proxima Nova"/>
                <a:sym typeface="Proxima Nova"/>
              </a:rPr>
              <a:t>into</a:t>
            </a:r>
            <a:r>
              <a:rPr lang="en" sz="1800">
                <a:solidFill>
                  <a:schemeClr val="accent3"/>
                </a:solidFill>
                <a:latin typeface="Proxima Nova"/>
                <a:ea typeface="Proxima Nova"/>
                <a:cs typeface="Proxima Nova"/>
                <a:sym typeface="Proxima Nova"/>
              </a:rPr>
              <a:t> diglycerides and fatty acids</a:t>
            </a:r>
            <a:endParaRPr sz="1800">
              <a:solidFill>
                <a:schemeClr val="accent3"/>
              </a:solidFill>
              <a:latin typeface="Proxima Nova"/>
              <a:ea typeface="Proxima Nova"/>
              <a:cs typeface="Proxima Nova"/>
              <a:sym typeface="Proxima Nova"/>
            </a:endParaRPr>
          </a:p>
        </p:txBody>
      </p:sp>
      <p:pic>
        <p:nvPicPr>
          <p:cNvPr id="159" name="Google Shape;159;p26"/>
          <p:cNvPicPr preferRelativeResize="0"/>
          <p:nvPr/>
        </p:nvPicPr>
        <p:blipFill>
          <a:blip r:embed="rId5">
            <a:alphaModFix/>
          </a:blip>
          <a:stretch>
            <a:fillRect/>
          </a:stretch>
        </p:blipFill>
        <p:spPr>
          <a:xfrm>
            <a:off x="5066225" y="162200"/>
            <a:ext cx="2503950" cy="1413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Digestion and </a:t>
            </a:r>
            <a:r>
              <a:rPr lang="en"/>
              <a:t>Absorption</a:t>
            </a:r>
            <a:r>
              <a:rPr lang="en"/>
              <a:t> at the Small intestine</a:t>
            </a:r>
            <a:endParaRPr/>
          </a:p>
        </p:txBody>
      </p:sp>
      <p:sp>
        <p:nvSpPr>
          <p:cNvPr id="165" name="Google Shape;165;p27"/>
          <p:cNvSpPr txBox="1"/>
          <p:nvPr>
            <p:ph idx="1" type="body"/>
          </p:nvPr>
        </p:nvSpPr>
        <p:spPr>
          <a:xfrm>
            <a:off x="311700" y="1017725"/>
            <a:ext cx="5351100" cy="38211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Majority of digestion and a</a:t>
            </a:r>
            <a:r>
              <a:rPr lang="en"/>
              <a:t>bsorption of fat </a:t>
            </a:r>
            <a:r>
              <a:rPr lang="en"/>
              <a:t> occurs in the </a:t>
            </a:r>
            <a:r>
              <a:rPr lang="en"/>
              <a:t>duodenum</a:t>
            </a:r>
            <a:r>
              <a:rPr lang="en"/>
              <a:t> </a:t>
            </a:r>
            <a:endParaRPr/>
          </a:p>
          <a:p>
            <a:pPr indent="0" lvl="0" marL="0" rtl="0" algn="l">
              <a:spcBef>
                <a:spcPts val="1200"/>
              </a:spcBef>
              <a:spcAft>
                <a:spcPts val="0"/>
              </a:spcAft>
              <a:buNone/>
            </a:pPr>
            <a:r>
              <a:rPr lang="en"/>
              <a:t>The fat droplets &amp; acidity of the gastric acid </a:t>
            </a:r>
            <a:r>
              <a:rPr lang="en"/>
              <a:t>stimulates the production of cholecystokinin and secretin.</a:t>
            </a:r>
            <a:endParaRPr/>
          </a:p>
          <a:p>
            <a:pPr indent="-342900" lvl="0" marL="457200" rtl="0" algn="l">
              <a:spcBef>
                <a:spcPts val="1200"/>
              </a:spcBef>
              <a:spcAft>
                <a:spcPts val="0"/>
              </a:spcAft>
              <a:buSzPts val="1800"/>
              <a:buChar char="-"/>
            </a:pPr>
            <a:r>
              <a:rPr lang="en"/>
              <a:t>Stimulates bile production and secretion</a:t>
            </a:r>
            <a:endParaRPr/>
          </a:p>
          <a:p>
            <a:pPr indent="-342900" lvl="0" marL="457200" rtl="0" algn="l">
              <a:spcBef>
                <a:spcPts val="0"/>
              </a:spcBef>
              <a:spcAft>
                <a:spcPts val="0"/>
              </a:spcAft>
              <a:buSzPts val="1800"/>
              <a:buChar char="-"/>
            </a:pPr>
            <a:r>
              <a:rPr lang="en"/>
              <a:t>Stimulates pancreatic juice secretion</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Stimulates bicarbonate secretion </a:t>
            </a:r>
            <a:endParaRPr/>
          </a:p>
          <a:p>
            <a:pPr indent="-330200" lvl="1" marL="914400" rtl="0" algn="l">
              <a:spcBef>
                <a:spcPts val="0"/>
              </a:spcBef>
              <a:spcAft>
                <a:spcPts val="0"/>
              </a:spcAft>
              <a:buSzPts val="1600"/>
              <a:buChar char="-"/>
            </a:pPr>
            <a:r>
              <a:rPr lang="en" sz="1600"/>
              <a:t>Increases ph to 6.5 (optimal for fat digestion)</a:t>
            </a:r>
            <a:endParaRPr sz="1600"/>
          </a:p>
        </p:txBody>
      </p:sp>
      <p:pic>
        <p:nvPicPr>
          <p:cNvPr id="166" name="Google Shape;166;p27"/>
          <p:cNvPicPr preferRelativeResize="0"/>
          <p:nvPr/>
        </p:nvPicPr>
        <p:blipFill>
          <a:blip r:embed="rId3">
            <a:alphaModFix/>
          </a:blip>
          <a:stretch>
            <a:fillRect/>
          </a:stretch>
        </p:blipFill>
        <p:spPr>
          <a:xfrm>
            <a:off x="5662800" y="1017725"/>
            <a:ext cx="3136623" cy="38209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Bile </a:t>
            </a:r>
            <a:endParaRPr/>
          </a:p>
        </p:txBody>
      </p:sp>
      <p:sp>
        <p:nvSpPr>
          <p:cNvPr id="172" name="Google Shape;172;p28"/>
          <p:cNvSpPr txBox="1"/>
          <p:nvPr>
            <p:ph idx="1" type="body"/>
          </p:nvPr>
        </p:nvSpPr>
        <p:spPr>
          <a:xfrm>
            <a:off x="311700" y="1017725"/>
            <a:ext cx="4950600" cy="4034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Synthesized by the liver </a:t>
            </a:r>
            <a:endParaRPr/>
          </a:p>
          <a:p>
            <a:pPr indent="-342900" lvl="0" marL="457200" rtl="0" algn="l">
              <a:spcBef>
                <a:spcPts val="0"/>
              </a:spcBef>
              <a:spcAft>
                <a:spcPts val="0"/>
              </a:spcAft>
              <a:buSzPts val="1800"/>
              <a:buChar char="-"/>
            </a:pPr>
            <a:r>
              <a:rPr lang="en"/>
              <a:t>Composed of </a:t>
            </a:r>
            <a:r>
              <a:rPr lang="en"/>
              <a:t>cholesterol, phospholipid, bile pigment, bile acid, and bile salt</a:t>
            </a:r>
            <a:endParaRPr/>
          </a:p>
          <a:p>
            <a:pPr indent="-342900" lvl="0" marL="457200" rtl="0" algn="l">
              <a:spcBef>
                <a:spcPts val="0"/>
              </a:spcBef>
              <a:spcAft>
                <a:spcPts val="0"/>
              </a:spcAft>
              <a:buSzPts val="1800"/>
              <a:buChar char="-"/>
            </a:pPr>
            <a:r>
              <a:rPr lang="en"/>
              <a:t>Liver to gallbladder to small intestine </a:t>
            </a:r>
            <a:endParaRPr/>
          </a:p>
          <a:p>
            <a:pPr indent="-342900" lvl="0" marL="457200" rtl="0" algn="l">
              <a:spcBef>
                <a:spcPts val="0"/>
              </a:spcBef>
              <a:spcAft>
                <a:spcPts val="0"/>
              </a:spcAft>
              <a:buSzPts val="1800"/>
              <a:buChar char="-"/>
            </a:pPr>
            <a:r>
              <a:rPr b="1" lang="en"/>
              <a:t>Bile salt</a:t>
            </a:r>
            <a:r>
              <a:rPr lang="en"/>
              <a:t> is a major component of bile</a:t>
            </a:r>
            <a:endParaRPr/>
          </a:p>
          <a:p>
            <a:pPr indent="-330200" lvl="1" marL="914400" rtl="0" algn="l">
              <a:spcBef>
                <a:spcPts val="0"/>
              </a:spcBef>
              <a:spcAft>
                <a:spcPts val="0"/>
              </a:spcAft>
              <a:buSzPts val="1600"/>
              <a:buChar char="-"/>
            </a:pPr>
            <a:r>
              <a:rPr lang="en" sz="1600"/>
              <a:t>Emulsify fat which aids in absorption </a:t>
            </a:r>
            <a:endParaRPr sz="1600"/>
          </a:p>
          <a:p>
            <a:pPr indent="0" lvl="0" marL="0" rtl="0" algn="l">
              <a:spcBef>
                <a:spcPts val="1200"/>
              </a:spcBef>
              <a:spcAft>
                <a:spcPts val="1200"/>
              </a:spcAft>
              <a:buNone/>
            </a:pPr>
            <a:r>
              <a:t/>
            </a:r>
            <a:endParaRPr sz="1600"/>
          </a:p>
        </p:txBody>
      </p:sp>
      <p:pic>
        <p:nvPicPr>
          <p:cNvPr id="173" name="Google Shape;173;p28"/>
          <p:cNvPicPr preferRelativeResize="0"/>
          <p:nvPr/>
        </p:nvPicPr>
        <p:blipFill>
          <a:blip r:embed="rId3">
            <a:alphaModFix/>
          </a:blip>
          <a:stretch>
            <a:fillRect/>
          </a:stretch>
        </p:blipFill>
        <p:spPr>
          <a:xfrm>
            <a:off x="5262300" y="1017725"/>
            <a:ext cx="3816899" cy="2527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Emulsification</a:t>
            </a:r>
            <a:endParaRPr/>
          </a:p>
        </p:txBody>
      </p:sp>
      <p:sp>
        <p:nvSpPr>
          <p:cNvPr id="179" name="Google Shape;179;p29"/>
          <p:cNvSpPr txBox="1"/>
          <p:nvPr>
            <p:ph idx="1" type="body"/>
          </p:nvPr>
        </p:nvSpPr>
        <p:spPr>
          <a:xfrm>
            <a:off x="311700" y="1017725"/>
            <a:ext cx="4619100" cy="355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 the breakdown of large fat droplets into small </a:t>
            </a:r>
            <a:r>
              <a:rPr lang="en"/>
              <a:t>emulsified droplets of triglyceride </a:t>
            </a:r>
            <a:endParaRPr/>
          </a:p>
          <a:p>
            <a:pPr indent="-342900" lvl="0" marL="457200" rtl="0" algn="l">
              <a:spcBef>
                <a:spcPts val="1200"/>
              </a:spcBef>
              <a:spcAft>
                <a:spcPts val="0"/>
              </a:spcAft>
              <a:buSzPts val="1800"/>
              <a:buChar char="-"/>
            </a:pPr>
            <a:r>
              <a:rPr lang="en"/>
              <a:t>is not chemical digestion</a:t>
            </a:r>
            <a:endParaRPr/>
          </a:p>
          <a:p>
            <a:pPr indent="-342900" lvl="0" marL="457200" rtl="0" algn="l">
              <a:spcBef>
                <a:spcPts val="0"/>
              </a:spcBef>
              <a:spcAft>
                <a:spcPts val="0"/>
              </a:spcAft>
              <a:buSzPts val="1800"/>
              <a:buChar char="-"/>
            </a:pPr>
            <a:r>
              <a:rPr lang="en"/>
              <a:t>provides a greater surface area </a:t>
            </a:r>
            <a:endParaRPr/>
          </a:p>
        </p:txBody>
      </p:sp>
      <p:pic>
        <p:nvPicPr>
          <p:cNvPr id="180" name="Google Shape;180;p29"/>
          <p:cNvPicPr preferRelativeResize="0"/>
          <p:nvPr/>
        </p:nvPicPr>
        <p:blipFill rotWithShape="1">
          <a:blip r:embed="rId3">
            <a:alphaModFix/>
          </a:blip>
          <a:srcRect b="0" l="0" r="0" t="13911"/>
          <a:stretch/>
        </p:blipFill>
        <p:spPr>
          <a:xfrm>
            <a:off x="4930800" y="1678763"/>
            <a:ext cx="4035449" cy="17859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Pancreatic Juice  </a:t>
            </a:r>
            <a:endParaRPr/>
          </a:p>
        </p:txBody>
      </p:sp>
      <p:sp>
        <p:nvSpPr>
          <p:cNvPr id="186" name="Google Shape;186;p30"/>
          <p:cNvSpPr txBox="1"/>
          <p:nvPr>
            <p:ph idx="1" type="body"/>
          </p:nvPr>
        </p:nvSpPr>
        <p:spPr>
          <a:xfrm>
            <a:off x="311700" y="1152475"/>
            <a:ext cx="4875900" cy="38004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lang="en"/>
              <a:t>⤷</a:t>
            </a:r>
            <a:r>
              <a:rPr lang="en"/>
              <a:t>contains pancreatic colipase </a:t>
            </a:r>
            <a:endParaRPr/>
          </a:p>
          <a:p>
            <a:pPr indent="-342900" lvl="0" marL="457200" rtl="0" algn="l">
              <a:lnSpc>
                <a:spcPct val="100000"/>
              </a:lnSpc>
              <a:spcBef>
                <a:spcPts val="0"/>
              </a:spcBef>
              <a:spcAft>
                <a:spcPts val="0"/>
              </a:spcAft>
              <a:buSzPts val="1800"/>
              <a:buChar char="-"/>
            </a:pPr>
            <a:r>
              <a:rPr lang="en"/>
              <a:t>a protein</a:t>
            </a:r>
            <a:endParaRPr/>
          </a:p>
          <a:p>
            <a:pPr indent="-342900" lvl="0" marL="457200" rtl="0" algn="l">
              <a:lnSpc>
                <a:spcPct val="100000"/>
              </a:lnSpc>
              <a:spcBef>
                <a:spcPts val="0"/>
              </a:spcBef>
              <a:spcAft>
                <a:spcPts val="0"/>
              </a:spcAft>
              <a:buSzPts val="1800"/>
              <a:buChar char="-"/>
            </a:pPr>
            <a:r>
              <a:rPr lang="en"/>
              <a:t>coats the emulsification droplets</a:t>
            </a:r>
            <a:endParaRPr/>
          </a:p>
          <a:p>
            <a:pPr indent="-342900" lvl="0" marL="457200" rtl="0" algn="l">
              <a:lnSpc>
                <a:spcPct val="100000"/>
              </a:lnSpc>
              <a:spcBef>
                <a:spcPts val="0"/>
              </a:spcBef>
              <a:spcAft>
                <a:spcPts val="0"/>
              </a:spcAft>
              <a:buSzPts val="1800"/>
              <a:buChar char="-"/>
            </a:pPr>
            <a:r>
              <a:rPr lang="en"/>
              <a:t>anchors pancreatic lipase to the droplet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contains pancreatic lipase</a:t>
            </a:r>
            <a:endParaRPr/>
          </a:p>
          <a:p>
            <a:pPr indent="-342900" lvl="0" marL="457200" rtl="0" algn="l">
              <a:spcBef>
                <a:spcPts val="0"/>
              </a:spcBef>
              <a:spcAft>
                <a:spcPts val="0"/>
              </a:spcAft>
              <a:buSzPts val="1800"/>
              <a:buChar char="-"/>
            </a:pPr>
            <a:r>
              <a:rPr lang="en"/>
              <a:t>an enzyme </a:t>
            </a:r>
            <a:endParaRPr/>
          </a:p>
          <a:p>
            <a:pPr indent="-342900" lvl="0" marL="457200" rtl="0" algn="l">
              <a:spcBef>
                <a:spcPts val="0"/>
              </a:spcBef>
              <a:spcAft>
                <a:spcPts val="0"/>
              </a:spcAft>
              <a:buSzPts val="1800"/>
              <a:buChar char="-"/>
            </a:pPr>
            <a:r>
              <a:rPr lang="en"/>
              <a:t>hydrolyze the triglyceride into fatty acids &amp; monoglycerides </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1200"/>
              </a:spcBef>
              <a:spcAft>
                <a:spcPts val="1200"/>
              </a:spcAft>
              <a:buNone/>
            </a:pPr>
            <a:r>
              <a:t/>
            </a:r>
            <a:endParaRPr/>
          </a:p>
        </p:txBody>
      </p:sp>
      <p:pic>
        <p:nvPicPr>
          <p:cNvPr id="187" name="Google Shape;187;p30"/>
          <p:cNvPicPr preferRelativeResize="0"/>
          <p:nvPr/>
        </p:nvPicPr>
        <p:blipFill>
          <a:blip r:embed="rId3">
            <a:alphaModFix/>
          </a:blip>
          <a:stretch>
            <a:fillRect/>
          </a:stretch>
        </p:blipFill>
        <p:spPr>
          <a:xfrm>
            <a:off x="5276425" y="445025"/>
            <a:ext cx="3747750" cy="3747750"/>
          </a:xfrm>
          <a:prstGeom prst="rect">
            <a:avLst/>
          </a:prstGeom>
          <a:noFill/>
          <a:ln>
            <a:noFill/>
          </a:ln>
        </p:spPr>
      </p:pic>
      <p:pic>
        <p:nvPicPr>
          <p:cNvPr id="188" name="Google Shape;188;p30"/>
          <p:cNvPicPr preferRelativeResize="0"/>
          <p:nvPr/>
        </p:nvPicPr>
        <p:blipFill>
          <a:blip r:embed="rId4">
            <a:alphaModFix/>
          </a:blip>
          <a:stretch>
            <a:fillRect/>
          </a:stretch>
        </p:blipFill>
        <p:spPr>
          <a:xfrm>
            <a:off x="6573225" y="2835150"/>
            <a:ext cx="2450950" cy="1248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Entering the small </a:t>
            </a:r>
            <a:r>
              <a:rPr lang="en"/>
              <a:t>intestine</a:t>
            </a:r>
            <a:r>
              <a:rPr lang="en"/>
              <a:t> cells</a:t>
            </a:r>
            <a:endParaRPr/>
          </a:p>
        </p:txBody>
      </p:sp>
      <p:sp>
        <p:nvSpPr>
          <p:cNvPr id="194" name="Google Shape;194;p31"/>
          <p:cNvSpPr txBox="1"/>
          <p:nvPr>
            <p:ph idx="1" type="body"/>
          </p:nvPr>
        </p:nvSpPr>
        <p:spPr>
          <a:xfrm>
            <a:off x="311700" y="1152475"/>
            <a:ext cx="5025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Free fatty acids &amp; monoglycerides enter into the epithelial cells of small intestine </a:t>
            </a:r>
            <a:endParaRPr/>
          </a:p>
          <a:p>
            <a:pPr indent="-342900" lvl="0" marL="457200" rtl="0" algn="l">
              <a:spcBef>
                <a:spcPts val="1200"/>
              </a:spcBef>
              <a:spcAft>
                <a:spcPts val="0"/>
              </a:spcAft>
              <a:buSzPts val="1800"/>
              <a:buChar char="-"/>
            </a:pPr>
            <a:r>
              <a:rPr lang="en"/>
              <a:t>Via micelles ( an aggregate of bile salt)</a:t>
            </a:r>
            <a:endParaRPr/>
          </a:p>
          <a:p>
            <a:pPr indent="-342900" lvl="0" marL="457200" rtl="0" algn="l">
              <a:spcBef>
                <a:spcPts val="0"/>
              </a:spcBef>
              <a:spcAft>
                <a:spcPts val="0"/>
              </a:spcAft>
              <a:buSzPts val="1800"/>
              <a:buChar char="-"/>
            </a:pPr>
            <a:r>
              <a:rPr lang="en"/>
              <a:t>Short-fatty acids are secreted into the blood</a:t>
            </a:r>
            <a:endParaRPr/>
          </a:p>
          <a:p>
            <a:pPr indent="-342900" lvl="0" marL="457200" rtl="0" algn="l">
              <a:spcBef>
                <a:spcPts val="0"/>
              </a:spcBef>
              <a:spcAft>
                <a:spcPts val="0"/>
              </a:spcAft>
              <a:buSzPts val="1800"/>
              <a:buChar char="-"/>
            </a:pPr>
            <a:r>
              <a:rPr lang="en"/>
              <a:t>Long-fatty acids are resynthesized into triglycerides </a:t>
            </a:r>
            <a:endParaRPr/>
          </a:p>
        </p:txBody>
      </p:sp>
      <p:pic>
        <p:nvPicPr>
          <p:cNvPr id="195" name="Google Shape;195;p31"/>
          <p:cNvPicPr preferRelativeResize="0"/>
          <p:nvPr/>
        </p:nvPicPr>
        <p:blipFill rotWithShape="1">
          <a:blip r:embed="rId3">
            <a:alphaModFix/>
          </a:blip>
          <a:srcRect b="51250" l="0" r="0" t="0"/>
          <a:stretch/>
        </p:blipFill>
        <p:spPr>
          <a:xfrm>
            <a:off x="6036875" y="249525"/>
            <a:ext cx="2345175" cy="2322226"/>
          </a:xfrm>
          <a:prstGeom prst="rect">
            <a:avLst/>
          </a:prstGeom>
          <a:noFill/>
          <a:ln>
            <a:noFill/>
          </a:ln>
        </p:spPr>
      </p:pic>
      <p:pic>
        <p:nvPicPr>
          <p:cNvPr id="196" name="Google Shape;196;p31"/>
          <p:cNvPicPr preferRelativeResize="0"/>
          <p:nvPr/>
        </p:nvPicPr>
        <p:blipFill>
          <a:blip r:embed="rId4">
            <a:alphaModFix/>
          </a:blip>
          <a:stretch>
            <a:fillRect/>
          </a:stretch>
        </p:blipFill>
        <p:spPr>
          <a:xfrm>
            <a:off x="6036875" y="2571750"/>
            <a:ext cx="2345174" cy="224508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are lipids?</a:t>
            </a:r>
            <a:endParaRPr/>
          </a:p>
        </p:txBody>
      </p:sp>
      <p:sp>
        <p:nvSpPr>
          <p:cNvPr id="66" name="Google Shape;66;p14"/>
          <p:cNvSpPr txBox="1"/>
          <p:nvPr>
            <p:ph idx="1" type="body"/>
          </p:nvPr>
        </p:nvSpPr>
        <p:spPr>
          <a:xfrm>
            <a:off x="311700" y="1152475"/>
            <a:ext cx="38994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b="1" lang="en"/>
              <a:t>Lipids</a:t>
            </a:r>
            <a:r>
              <a:rPr lang="en"/>
              <a:t> are macromolecules made of fatty acid monomers </a:t>
            </a:r>
            <a:endParaRPr/>
          </a:p>
          <a:p>
            <a:pPr indent="-342900" lvl="0" marL="457200" rtl="0" algn="l">
              <a:spcBef>
                <a:spcPts val="0"/>
              </a:spcBef>
              <a:spcAft>
                <a:spcPts val="0"/>
              </a:spcAft>
              <a:buSzPts val="1800"/>
              <a:buChar char="-"/>
            </a:pPr>
            <a:r>
              <a:rPr lang="en"/>
              <a:t>Lipids are </a:t>
            </a:r>
            <a:r>
              <a:rPr b="1" lang="en"/>
              <a:t>nonpolar</a:t>
            </a:r>
            <a:r>
              <a:rPr lang="en"/>
              <a:t> and do not interact with water</a:t>
            </a:r>
            <a:endParaRPr/>
          </a:p>
          <a:p>
            <a:pPr indent="-342900" lvl="0" marL="457200" rtl="0" algn="l">
              <a:spcBef>
                <a:spcPts val="0"/>
              </a:spcBef>
              <a:spcAft>
                <a:spcPts val="0"/>
              </a:spcAft>
              <a:buSzPts val="1800"/>
              <a:buChar char="-"/>
            </a:pPr>
            <a:r>
              <a:rPr lang="en"/>
              <a:t>Function: Structural support for cells, energy storage, and cell signaling</a:t>
            </a:r>
            <a:endParaRPr/>
          </a:p>
        </p:txBody>
      </p:sp>
      <p:pic>
        <p:nvPicPr>
          <p:cNvPr id="67" name="Google Shape;67;p14"/>
          <p:cNvPicPr preferRelativeResize="0"/>
          <p:nvPr/>
        </p:nvPicPr>
        <p:blipFill>
          <a:blip r:embed="rId3">
            <a:alphaModFix/>
          </a:blip>
          <a:stretch>
            <a:fillRect/>
          </a:stretch>
        </p:blipFill>
        <p:spPr>
          <a:xfrm>
            <a:off x="4572000" y="433737"/>
            <a:ext cx="4396950" cy="42760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Chylomicron</a:t>
            </a:r>
            <a:endParaRPr/>
          </a:p>
        </p:txBody>
      </p:sp>
      <p:pic>
        <p:nvPicPr>
          <p:cNvPr id="202" name="Google Shape;202;p32"/>
          <p:cNvPicPr preferRelativeResize="0"/>
          <p:nvPr/>
        </p:nvPicPr>
        <p:blipFill rotWithShape="1">
          <a:blip r:embed="rId3">
            <a:alphaModFix/>
          </a:blip>
          <a:srcRect b="12314" l="5403" r="14314" t="8079"/>
          <a:stretch/>
        </p:blipFill>
        <p:spPr>
          <a:xfrm>
            <a:off x="4801200" y="987742"/>
            <a:ext cx="4260301" cy="3168008"/>
          </a:xfrm>
          <a:prstGeom prst="rect">
            <a:avLst/>
          </a:prstGeom>
          <a:noFill/>
          <a:ln>
            <a:noFill/>
          </a:ln>
        </p:spPr>
      </p:pic>
      <p:sp>
        <p:nvSpPr>
          <p:cNvPr id="203" name="Google Shape;203;p32"/>
          <p:cNvSpPr txBox="1"/>
          <p:nvPr/>
        </p:nvSpPr>
        <p:spPr>
          <a:xfrm>
            <a:off x="311700" y="1017725"/>
            <a:ext cx="4489500" cy="39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 transport triglycerides out of the cell</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a:p>
            <a:pPr indent="-342900" lvl="0" marL="457200" rtl="0" algn="l">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formed in the Golgi body</a:t>
            </a:r>
            <a:endParaRPr sz="1800">
              <a:solidFill>
                <a:schemeClr val="accent3"/>
              </a:solidFill>
              <a:latin typeface="Proxima Nova"/>
              <a:ea typeface="Proxima Nova"/>
              <a:cs typeface="Proxima Nova"/>
              <a:sym typeface="Proxima Nova"/>
            </a:endParaRPr>
          </a:p>
          <a:p>
            <a:pPr indent="-342900" lvl="0" marL="457200" rtl="0" algn="l">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has a sphere with an outer membrane made up of phospholipids </a:t>
            </a:r>
            <a:endParaRPr sz="1800">
              <a:solidFill>
                <a:schemeClr val="accent3"/>
              </a:solidFill>
              <a:latin typeface="Proxima Nova"/>
              <a:ea typeface="Proxima Nova"/>
              <a:cs typeface="Proxima Nova"/>
              <a:sym typeface="Proxima Nova"/>
            </a:endParaRPr>
          </a:p>
          <a:p>
            <a:pPr indent="-342900" lvl="0" marL="457200" rtl="0" algn="l">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made up of </a:t>
            </a:r>
            <a:r>
              <a:rPr lang="en" sz="1800">
                <a:solidFill>
                  <a:schemeClr val="accent3"/>
                </a:solidFill>
                <a:latin typeface="Proxima Nova"/>
                <a:ea typeface="Proxima Nova"/>
                <a:cs typeface="Proxima Nova"/>
                <a:sym typeface="Proxima Nova"/>
              </a:rPr>
              <a:t>triglycerides</a:t>
            </a:r>
            <a:r>
              <a:rPr lang="en" sz="1800">
                <a:solidFill>
                  <a:schemeClr val="accent3"/>
                </a:solidFill>
                <a:latin typeface="Proxima Nova"/>
                <a:ea typeface="Proxima Nova"/>
                <a:cs typeface="Proxima Nova"/>
                <a:sym typeface="Proxima Nova"/>
              </a:rPr>
              <a:t>, </a:t>
            </a:r>
            <a:r>
              <a:rPr lang="en" sz="1800">
                <a:solidFill>
                  <a:schemeClr val="accent3"/>
                </a:solidFill>
                <a:latin typeface="Proxima Nova"/>
                <a:ea typeface="Proxima Nova"/>
                <a:cs typeface="Proxima Nova"/>
                <a:sym typeface="Proxima Nova"/>
              </a:rPr>
              <a:t>phospholipids</a:t>
            </a:r>
            <a:r>
              <a:rPr lang="en" sz="1800">
                <a:solidFill>
                  <a:schemeClr val="accent3"/>
                </a:solidFill>
                <a:latin typeface="Proxima Nova"/>
                <a:ea typeface="Proxima Nova"/>
                <a:cs typeface="Proxima Nova"/>
                <a:sym typeface="Proxima Nova"/>
              </a:rPr>
              <a:t>, cholesterol, and protein </a:t>
            </a:r>
            <a:endParaRPr sz="1800">
              <a:solidFill>
                <a:schemeClr val="accent3"/>
              </a:solidFill>
              <a:latin typeface="Proxima Nova"/>
              <a:ea typeface="Proxima Nova"/>
              <a:cs typeface="Proxima Nova"/>
              <a:sym typeface="Proxima Nova"/>
            </a:endParaRPr>
          </a:p>
          <a:p>
            <a:pPr indent="-342900" lvl="0" marL="457200" rtl="0" algn="l">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a</a:t>
            </a:r>
            <a:r>
              <a:rPr lang="en" sz="1800">
                <a:solidFill>
                  <a:schemeClr val="accent3"/>
                </a:solidFill>
                <a:latin typeface="Proxima Nova"/>
                <a:ea typeface="Proxima Nova"/>
                <a:cs typeface="Proxima Nova"/>
                <a:sym typeface="Proxima Nova"/>
              </a:rPr>
              <a:t> type of lipoprotein</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Lacteals</a:t>
            </a:r>
            <a:endParaRPr/>
          </a:p>
        </p:txBody>
      </p:sp>
      <p:sp>
        <p:nvSpPr>
          <p:cNvPr id="209" name="Google Shape;209;p33"/>
          <p:cNvSpPr txBox="1"/>
          <p:nvPr>
            <p:ph idx="1" type="body"/>
          </p:nvPr>
        </p:nvSpPr>
        <p:spPr>
          <a:xfrm>
            <a:off x="311700" y="1152475"/>
            <a:ext cx="61074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a:t>
            </a:r>
            <a:r>
              <a:rPr lang="en"/>
              <a:t>re specialized </a:t>
            </a:r>
            <a:r>
              <a:rPr lang="en"/>
              <a:t>lymphatic</a:t>
            </a:r>
            <a:r>
              <a:rPr lang="en"/>
              <a:t> vessels</a:t>
            </a:r>
            <a:endParaRPr/>
          </a:p>
          <a:p>
            <a:pPr indent="0" lvl="0" marL="0" rtl="0" algn="l">
              <a:spcBef>
                <a:spcPts val="1200"/>
              </a:spcBef>
              <a:spcAft>
                <a:spcPts val="0"/>
              </a:spcAft>
              <a:buNone/>
            </a:pPr>
            <a:r>
              <a:rPr lang="en"/>
              <a:t>Chylomicrons leaves cells </a:t>
            </a:r>
            <a:r>
              <a:rPr lang="en"/>
              <a:t>by</a:t>
            </a:r>
            <a:r>
              <a:rPr lang="en"/>
              <a:t> </a:t>
            </a:r>
            <a:r>
              <a:rPr lang="en"/>
              <a:t>exocytosis</a:t>
            </a:r>
            <a:r>
              <a:rPr lang="en"/>
              <a:t> and enters the lacteals found in the villi of the small intestine</a:t>
            </a:r>
            <a:endParaRPr/>
          </a:p>
          <a:p>
            <a:pPr indent="-342900" lvl="0" marL="457200" rtl="0" algn="l">
              <a:spcBef>
                <a:spcPts val="1200"/>
              </a:spcBef>
              <a:spcAft>
                <a:spcPts val="0"/>
              </a:spcAft>
              <a:buSzPts val="1800"/>
              <a:buChar char="-"/>
            </a:pPr>
            <a:r>
              <a:rPr lang="en"/>
              <a:t>Lymph within the lacteal takes chylomicrons through to the </a:t>
            </a:r>
            <a:r>
              <a:rPr lang="en"/>
              <a:t>thoracic</a:t>
            </a:r>
            <a:r>
              <a:rPr lang="en"/>
              <a:t> duct and into the blood circulation system </a:t>
            </a:r>
            <a:endParaRPr/>
          </a:p>
        </p:txBody>
      </p:sp>
      <p:pic>
        <p:nvPicPr>
          <p:cNvPr id="210" name="Google Shape;210;p33"/>
          <p:cNvPicPr preferRelativeResize="0"/>
          <p:nvPr/>
        </p:nvPicPr>
        <p:blipFill>
          <a:blip r:embed="rId3">
            <a:alphaModFix/>
          </a:blip>
          <a:stretch>
            <a:fillRect/>
          </a:stretch>
        </p:blipFill>
        <p:spPr>
          <a:xfrm>
            <a:off x="6684575" y="445023"/>
            <a:ext cx="2147725" cy="436254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Bloodstream to the body and liver</a:t>
            </a:r>
            <a:endParaRPr/>
          </a:p>
        </p:txBody>
      </p:sp>
      <p:sp>
        <p:nvSpPr>
          <p:cNvPr id="216" name="Google Shape;216;p34"/>
          <p:cNvSpPr txBox="1"/>
          <p:nvPr>
            <p:ph idx="1" type="body"/>
          </p:nvPr>
        </p:nvSpPr>
        <p:spPr>
          <a:xfrm>
            <a:off x="311700" y="1017725"/>
            <a:ext cx="5037900" cy="401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Apolipoproteins are found on the membrane of chylomicrons </a:t>
            </a:r>
            <a:endParaRPr/>
          </a:p>
          <a:p>
            <a:pPr indent="-342900" lvl="0" marL="457200" rtl="0" algn="l">
              <a:spcBef>
                <a:spcPts val="1200"/>
              </a:spcBef>
              <a:spcAft>
                <a:spcPts val="0"/>
              </a:spcAft>
              <a:buSzPts val="1800"/>
              <a:buChar char="-"/>
            </a:pPr>
            <a:r>
              <a:rPr lang="en"/>
              <a:t>Allows chylomicrons to bind to capillary endothelial cells of muscle and adipose tissue</a:t>
            </a:r>
            <a:endParaRPr/>
          </a:p>
          <a:p>
            <a:pPr indent="-342900" lvl="0" marL="457200" rtl="0" algn="l">
              <a:spcBef>
                <a:spcPts val="0"/>
              </a:spcBef>
              <a:spcAft>
                <a:spcPts val="0"/>
              </a:spcAft>
              <a:buSzPts val="1800"/>
              <a:buChar char="-"/>
            </a:pPr>
            <a:r>
              <a:rPr lang="en"/>
              <a:t>Binds to ApoE receptor on the cells</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
              <a:t>Lipoprotein lipase </a:t>
            </a:r>
            <a:r>
              <a:rPr lang="en"/>
              <a:t>hydrolyzes triglycerides into free fatty acids that enter the cell</a:t>
            </a:r>
            <a:endParaRPr/>
          </a:p>
          <a:p>
            <a:pPr indent="-342900" lvl="0" marL="457200" rtl="0" algn="l">
              <a:spcBef>
                <a:spcPts val="0"/>
              </a:spcBef>
              <a:spcAft>
                <a:spcPts val="0"/>
              </a:spcAft>
              <a:buSzPts val="1800"/>
              <a:buChar char="-"/>
            </a:pPr>
            <a:r>
              <a:rPr lang="en"/>
              <a:t>Remaining chylomicrons is released &amp; taken up by the liver </a:t>
            </a:r>
            <a:endParaRPr/>
          </a:p>
        </p:txBody>
      </p:sp>
      <p:pic>
        <p:nvPicPr>
          <p:cNvPr id="217" name="Google Shape;217;p34"/>
          <p:cNvPicPr preferRelativeResize="0"/>
          <p:nvPr/>
        </p:nvPicPr>
        <p:blipFill rotWithShape="1">
          <a:blip r:embed="rId3">
            <a:alphaModFix/>
          </a:blip>
          <a:srcRect b="0" l="3000" r="2338" t="12800"/>
          <a:stretch/>
        </p:blipFill>
        <p:spPr>
          <a:xfrm>
            <a:off x="5349575" y="1266250"/>
            <a:ext cx="3706975" cy="2611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Lipogenesis</a:t>
            </a:r>
            <a:endParaRPr/>
          </a:p>
        </p:txBody>
      </p:sp>
      <p:pic>
        <p:nvPicPr>
          <p:cNvPr id="223" name="Google Shape;223;p35"/>
          <p:cNvPicPr preferRelativeResize="0"/>
          <p:nvPr/>
        </p:nvPicPr>
        <p:blipFill>
          <a:blip r:embed="rId3">
            <a:alphaModFix/>
          </a:blip>
          <a:stretch>
            <a:fillRect/>
          </a:stretch>
        </p:blipFill>
        <p:spPr>
          <a:xfrm>
            <a:off x="422525" y="1017725"/>
            <a:ext cx="4080187" cy="3820975"/>
          </a:xfrm>
          <a:prstGeom prst="rect">
            <a:avLst/>
          </a:prstGeom>
          <a:noFill/>
          <a:ln>
            <a:noFill/>
          </a:ln>
        </p:spPr>
      </p:pic>
      <p:pic>
        <p:nvPicPr>
          <p:cNvPr id="224" name="Google Shape;224;p35"/>
          <p:cNvPicPr preferRelativeResize="0"/>
          <p:nvPr/>
        </p:nvPicPr>
        <p:blipFill>
          <a:blip r:embed="rId4">
            <a:alphaModFix/>
          </a:blip>
          <a:stretch>
            <a:fillRect/>
          </a:stretch>
        </p:blipFill>
        <p:spPr>
          <a:xfrm>
            <a:off x="4768837" y="942650"/>
            <a:ext cx="3820977" cy="382097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Ketogenesis </a:t>
            </a:r>
            <a:endParaRPr/>
          </a:p>
        </p:txBody>
      </p:sp>
      <p:pic>
        <p:nvPicPr>
          <p:cNvPr id="230" name="Google Shape;230;p36"/>
          <p:cNvPicPr preferRelativeResize="0"/>
          <p:nvPr/>
        </p:nvPicPr>
        <p:blipFill>
          <a:blip r:embed="rId3">
            <a:alphaModFix/>
          </a:blip>
          <a:stretch>
            <a:fillRect/>
          </a:stretch>
        </p:blipFill>
        <p:spPr>
          <a:xfrm>
            <a:off x="3658100" y="1187825"/>
            <a:ext cx="5272800" cy="2767825"/>
          </a:xfrm>
          <a:prstGeom prst="rect">
            <a:avLst/>
          </a:prstGeom>
          <a:noFill/>
          <a:ln>
            <a:noFill/>
          </a:ln>
        </p:spPr>
      </p:pic>
      <p:sp>
        <p:nvSpPr>
          <p:cNvPr id="231" name="Google Shape;231;p36"/>
          <p:cNvSpPr txBox="1"/>
          <p:nvPr/>
        </p:nvSpPr>
        <p:spPr>
          <a:xfrm>
            <a:off x="311700" y="1017724"/>
            <a:ext cx="3247800" cy="335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Ketogenesis is the production of ketone bodies by breaking down fatty acids.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Alternative energy source when there isn’t enough glucose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Acetoacetate, Acetone, and Beta-</a:t>
            </a:r>
            <a:r>
              <a:rPr lang="en" sz="1800">
                <a:solidFill>
                  <a:schemeClr val="accent3"/>
                </a:solidFill>
                <a:latin typeface="Proxima Nova"/>
                <a:ea typeface="Proxima Nova"/>
                <a:cs typeface="Proxima Nova"/>
                <a:sym typeface="Proxima Nova"/>
              </a:rPr>
              <a:t>Hydroxybutyric</a:t>
            </a:r>
            <a:r>
              <a:rPr lang="en" sz="1800">
                <a:solidFill>
                  <a:schemeClr val="accent3"/>
                </a:solidFill>
                <a:latin typeface="Proxima Nova"/>
                <a:ea typeface="Proxima Nova"/>
                <a:cs typeface="Proxima Nova"/>
                <a:sym typeface="Proxima Nova"/>
              </a:rPr>
              <a:t> Acid are the three main ketone bodies</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7"/>
          <p:cNvPicPr preferRelativeResize="0"/>
          <p:nvPr/>
        </p:nvPicPr>
        <p:blipFill>
          <a:blip r:embed="rId3">
            <a:alphaModFix/>
          </a:blip>
          <a:stretch>
            <a:fillRect/>
          </a:stretch>
        </p:blipFill>
        <p:spPr>
          <a:xfrm>
            <a:off x="3455150" y="38900"/>
            <a:ext cx="5112250" cy="5065699"/>
          </a:xfrm>
          <a:prstGeom prst="rect">
            <a:avLst/>
          </a:prstGeom>
          <a:noFill/>
          <a:ln>
            <a:noFill/>
          </a:ln>
        </p:spPr>
      </p:pic>
      <p:sp>
        <p:nvSpPr>
          <p:cNvPr id="237" name="Google Shape;237;p37"/>
          <p:cNvSpPr txBox="1"/>
          <p:nvPr/>
        </p:nvSpPr>
        <p:spPr>
          <a:xfrm>
            <a:off x="373475" y="93375"/>
            <a:ext cx="3021600" cy="3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Digestion review</a:t>
            </a:r>
            <a:endParaRPr sz="18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8"/>
          <p:cNvSpPr txBox="1"/>
          <p:nvPr>
            <p:ph type="title"/>
          </p:nvPr>
        </p:nvSpPr>
        <p:spPr>
          <a:xfrm>
            <a:off x="3005700" y="526350"/>
            <a:ext cx="31326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Short-chain vs. Long-chain Fatty Acids</a:t>
            </a:r>
            <a:endParaRPr/>
          </a:p>
        </p:txBody>
      </p:sp>
      <p:pic>
        <p:nvPicPr>
          <p:cNvPr id="73" name="Google Shape;73;p15"/>
          <p:cNvPicPr preferRelativeResize="0"/>
          <p:nvPr/>
        </p:nvPicPr>
        <p:blipFill>
          <a:blip r:embed="rId3">
            <a:alphaModFix/>
          </a:blip>
          <a:stretch>
            <a:fillRect/>
          </a:stretch>
        </p:blipFill>
        <p:spPr>
          <a:xfrm>
            <a:off x="165025" y="1274425"/>
            <a:ext cx="4061000" cy="2943049"/>
          </a:xfrm>
          <a:prstGeom prst="rect">
            <a:avLst/>
          </a:prstGeom>
          <a:noFill/>
          <a:ln>
            <a:noFill/>
          </a:ln>
        </p:spPr>
      </p:pic>
      <p:pic>
        <p:nvPicPr>
          <p:cNvPr id="74" name="Google Shape;74;p15"/>
          <p:cNvPicPr preferRelativeResize="0"/>
          <p:nvPr/>
        </p:nvPicPr>
        <p:blipFill>
          <a:blip r:embed="rId4">
            <a:alphaModFix/>
          </a:blip>
          <a:stretch>
            <a:fillRect/>
          </a:stretch>
        </p:blipFill>
        <p:spPr>
          <a:xfrm>
            <a:off x="4941649" y="1017725"/>
            <a:ext cx="3890650" cy="3989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Saturated vs Unsaturated vs Polyunsaturated  Fats</a:t>
            </a:r>
            <a:endParaRPr/>
          </a:p>
        </p:txBody>
      </p:sp>
      <p:pic>
        <p:nvPicPr>
          <p:cNvPr id="80" name="Google Shape;80;p16"/>
          <p:cNvPicPr preferRelativeResize="0"/>
          <p:nvPr/>
        </p:nvPicPr>
        <p:blipFill>
          <a:blip r:embed="rId3">
            <a:alphaModFix/>
          </a:blip>
          <a:stretch>
            <a:fillRect/>
          </a:stretch>
        </p:blipFill>
        <p:spPr>
          <a:xfrm>
            <a:off x="3548375" y="1420175"/>
            <a:ext cx="2047250" cy="1151575"/>
          </a:xfrm>
          <a:prstGeom prst="rect">
            <a:avLst/>
          </a:prstGeom>
          <a:noFill/>
          <a:ln>
            <a:noFill/>
          </a:ln>
        </p:spPr>
      </p:pic>
      <p:pic>
        <p:nvPicPr>
          <p:cNvPr id="81" name="Google Shape;81;p16"/>
          <p:cNvPicPr preferRelativeResize="0"/>
          <p:nvPr/>
        </p:nvPicPr>
        <p:blipFill>
          <a:blip r:embed="rId4">
            <a:alphaModFix/>
          </a:blip>
          <a:stretch>
            <a:fillRect/>
          </a:stretch>
        </p:blipFill>
        <p:spPr>
          <a:xfrm>
            <a:off x="152400" y="1170125"/>
            <a:ext cx="3333750" cy="3267075"/>
          </a:xfrm>
          <a:prstGeom prst="rect">
            <a:avLst/>
          </a:prstGeom>
          <a:noFill/>
          <a:ln>
            <a:noFill/>
          </a:ln>
        </p:spPr>
      </p:pic>
      <p:pic>
        <p:nvPicPr>
          <p:cNvPr id="82" name="Google Shape;82;p16"/>
          <p:cNvPicPr preferRelativeResize="0"/>
          <p:nvPr/>
        </p:nvPicPr>
        <p:blipFill>
          <a:blip r:embed="rId5">
            <a:alphaModFix/>
          </a:blip>
          <a:stretch>
            <a:fillRect/>
          </a:stretch>
        </p:blipFill>
        <p:spPr>
          <a:xfrm>
            <a:off x="5932850" y="1420187"/>
            <a:ext cx="3039350" cy="1192000"/>
          </a:xfrm>
          <a:prstGeom prst="rect">
            <a:avLst/>
          </a:prstGeom>
          <a:noFill/>
          <a:ln>
            <a:noFill/>
          </a:ln>
        </p:spPr>
      </p:pic>
      <p:pic>
        <p:nvPicPr>
          <p:cNvPr id="83" name="Google Shape;83;p16"/>
          <p:cNvPicPr preferRelativeResize="0"/>
          <p:nvPr/>
        </p:nvPicPr>
        <p:blipFill>
          <a:blip r:embed="rId6">
            <a:alphaModFix/>
          </a:blip>
          <a:stretch>
            <a:fillRect/>
          </a:stretch>
        </p:blipFill>
        <p:spPr>
          <a:xfrm>
            <a:off x="4755400" y="3122650"/>
            <a:ext cx="2925149" cy="1498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Omega-3 and Omega-6 Fats</a:t>
            </a:r>
            <a:endParaRPr/>
          </a:p>
        </p:txBody>
      </p:sp>
      <p:sp>
        <p:nvSpPr>
          <p:cNvPr id="89" name="Google Shape;89;p17"/>
          <p:cNvSpPr txBox="1"/>
          <p:nvPr>
            <p:ph idx="1" type="body"/>
          </p:nvPr>
        </p:nvSpPr>
        <p:spPr>
          <a:xfrm>
            <a:off x="240100" y="1104725"/>
            <a:ext cx="4886400" cy="3685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Omega-3 and Omega-6 fats are types of polyunsaturated fatty acids (PUFAs)</a:t>
            </a:r>
            <a:endParaRPr/>
          </a:p>
          <a:p>
            <a:pPr indent="-342900" lvl="0" marL="457200" rtl="0" algn="l">
              <a:spcBef>
                <a:spcPts val="0"/>
              </a:spcBef>
              <a:spcAft>
                <a:spcPts val="0"/>
              </a:spcAft>
              <a:buSzPts val="1800"/>
              <a:buChar char="-"/>
            </a:pPr>
            <a:r>
              <a:rPr lang="en"/>
              <a:t>Linoleic</a:t>
            </a:r>
            <a:r>
              <a:rPr lang="en"/>
              <a:t> acid accounts for 84-89% of total amount of PUFA calories and alpha </a:t>
            </a:r>
            <a:r>
              <a:rPr lang="en"/>
              <a:t>linolenic</a:t>
            </a:r>
            <a:r>
              <a:rPr lang="en"/>
              <a:t> acid contributes 9-11% </a:t>
            </a:r>
            <a:endParaRPr/>
          </a:p>
          <a:p>
            <a:pPr indent="0" lvl="0" marL="0" rtl="0" algn="l">
              <a:spcBef>
                <a:spcPts val="1200"/>
              </a:spcBef>
              <a:spcAft>
                <a:spcPts val="1200"/>
              </a:spcAft>
              <a:buNone/>
            </a:pPr>
            <a:r>
              <a:t/>
            </a:r>
            <a:endParaRPr/>
          </a:p>
        </p:txBody>
      </p:sp>
      <p:pic>
        <p:nvPicPr>
          <p:cNvPr id="90" name="Google Shape;90;p17"/>
          <p:cNvPicPr preferRelativeResize="0"/>
          <p:nvPr/>
        </p:nvPicPr>
        <p:blipFill>
          <a:blip r:embed="rId3">
            <a:alphaModFix/>
          </a:blip>
          <a:stretch>
            <a:fillRect/>
          </a:stretch>
        </p:blipFill>
        <p:spPr>
          <a:xfrm>
            <a:off x="5126525" y="175125"/>
            <a:ext cx="3907199" cy="46150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Structure of Cholesterol </a:t>
            </a:r>
            <a:endParaRPr/>
          </a:p>
        </p:txBody>
      </p:sp>
      <p:pic>
        <p:nvPicPr>
          <p:cNvPr id="96" name="Google Shape;96;p18"/>
          <p:cNvPicPr preferRelativeResize="0"/>
          <p:nvPr/>
        </p:nvPicPr>
        <p:blipFill>
          <a:blip r:embed="rId3">
            <a:alphaModFix/>
          </a:blip>
          <a:stretch>
            <a:fillRect/>
          </a:stretch>
        </p:blipFill>
        <p:spPr>
          <a:xfrm>
            <a:off x="3581426" y="1214900"/>
            <a:ext cx="5069700" cy="3402725"/>
          </a:xfrm>
          <a:prstGeom prst="rect">
            <a:avLst/>
          </a:prstGeom>
          <a:noFill/>
          <a:ln>
            <a:noFill/>
          </a:ln>
        </p:spPr>
      </p:pic>
      <p:sp>
        <p:nvSpPr>
          <p:cNvPr id="97" name="Google Shape;97;p18"/>
          <p:cNvSpPr txBox="1"/>
          <p:nvPr/>
        </p:nvSpPr>
        <p:spPr>
          <a:xfrm>
            <a:off x="311700" y="1500413"/>
            <a:ext cx="3247800" cy="28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Important lipid in building all animal cell membranes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Maintain integrity and fluidity between phospholipids</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4 non-aromatic rings, 1 carbon double bond, 1 side chain, and 1 hydroxyl group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Structure of Cholesterol Ester </a:t>
            </a:r>
            <a:endParaRPr/>
          </a:p>
        </p:txBody>
      </p:sp>
      <p:pic>
        <p:nvPicPr>
          <p:cNvPr id="103" name="Google Shape;103;p19"/>
          <p:cNvPicPr preferRelativeResize="0"/>
          <p:nvPr/>
        </p:nvPicPr>
        <p:blipFill>
          <a:blip r:embed="rId3">
            <a:alphaModFix/>
          </a:blip>
          <a:stretch>
            <a:fillRect/>
          </a:stretch>
        </p:blipFill>
        <p:spPr>
          <a:xfrm>
            <a:off x="3643175" y="1619450"/>
            <a:ext cx="5189124" cy="2291875"/>
          </a:xfrm>
          <a:prstGeom prst="rect">
            <a:avLst/>
          </a:prstGeom>
          <a:noFill/>
          <a:ln>
            <a:noFill/>
          </a:ln>
        </p:spPr>
      </p:pic>
      <p:sp>
        <p:nvSpPr>
          <p:cNvPr id="104" name="Google Shape;104;p19"/>
          <p:cNvSpPr txBox="1"/>
          <p:nvPr/>
        </p:nvSpPr>
        <p:spPr>
          <a:xfrm>
            <a:off x="311700" y="1055075"/>
            <a:ext cx="3247800" cy="34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Excessive cholesterol can either be flushed away through the liver or be stored as energy as cholesterol ester</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An enzyme ACAT catalyzes cholesterol into cholesterol ester.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This makes an ester bond between the hydroxyl group and a fatty acid </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Cholesterol Synthesis Pathway</a:t>
            </a:r>
            <a:endParaRPr/>
          </a:p>
        </p:txBody>
      </p:sp>
      <p:pic>
        <p:nvPicPr>
          <p:cNvPr id="110" name="Google Shape;110;p20"/>
          <p:cNvPicPr preferRelativeResize="0"/>
          <p:nvPr/>
        </p:nvPicPr>
        <p:blipFill rotWithShape="1">
          <a:blip r:embed="rId3">
            <a:alphaModFix/>
          </a:blip>
          <a:srcRect b="0" l="1760" r="-1760" t="0"/>
          <a:stretch/>
        </p:blipFill>
        <p:spPr>
          <a:xfrm>
            <a:off x="61800" y="1121325"/>
            <a:ext cx="4849060" cy="3416400"/>
          </a:xfrm>
          <a:prstGeom prst="rect">
            <a:avLst/>
          </a:prstGeom>
          <a:noFill/>
          <a:ln>
            <a:noFill/>
          </a:ln>
        </p:spPr>
      </p:pic>
      <p:pic>
        <p:nvPicPr>
          <p:cNvPr id="111" name="Google Shape;111;p20"/>
          <p:cNvPicPr preferRelativeResize="0"/>
          <p:nvPr/>
        </p:nvPicPr>
        <p:blipFill>
          <a:blip r:embed="rId4">
            <a:alphaModFix/>
          </a:blip>
          <a:stretch>
            <a:fillRect/>
          </a:stretch>
        </p:blipFill>
        <p:spPr>
          <a:xfrm>
            <a:off x="4910849" y="1017725"/>
            <a:ext cx="4123900" cy="4123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HMG-CoA-Reductase</a:t>
            </a:r>
            <a:endParaRPr/>
          </a:p>
        </p:txBody>
      </p:sp>
      <p:pic>
        <p:nvPicPr>
          <p:cNvPr id="117" name="Google Shape;117;p21"/>
          <p:cNvPicPr preferRelativeResize="0"/>
          <p:nvPr/>
        </p:nvPicPr>
        <p:blipFill>
          <a:blip r:embed="rId3">
            <a:alphaModFix/>
          </a:blip>
          <a:stretch>
            <a:fillRect/>
          </a:stretch>
        </p:blipFill>
        <p:spPr>
          <a:xfrm>
            <a:off x="3630125" y="1278375"/>
            <a:ext cx="5202175" cy="3100550"/>
          </a:xfrm>
          <a:prstGeom prst="rect">
            <a:avLst/>
          </a:prstGeom>
          <a:noFill/>
          <a:ln>
            <a:noFill/>
          </a:ln>
        </p:spPr>
      </p:pic>
      <p:sp>
        <p:nvSpPr>
          <p:cNvPr id="118" name="Google Shape;118;p21"/>
          <p:cNvSpPr txBox="1"/>
          <p:nvPr/>
        </p:nvSpPr>
        <p:spPr>
          <a:xfrm>
            <a:off x="311700" y="1786000"/>
            <a:ext cx="3247800" cy="20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The enzyme HMG-CoA Reductase has two significant roles:</a:t>
            </a:r>
            <a:endParaRPr sz="1800">
              <a:solidFill>
                <a:schemeClr val="accent3"/>
              </a:solidFill>
              <a:latin typeface="Proxima Nova"/>
              <a:ea typeface="Proxima Nova"/>
              <a:cs typeface="Proxima Nova"/>
              <a:sym typeface="Proxima Nova"/>
            </a:endParaRPr>
          </a:p>
          <a:p>
            <a:pPr indent="-342900" lvl="0" marL="457200" rtl="0" algn="l">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Catalyzes HMG-CoA into Mevalonate </a:t>
            </a:r>
            <a:endParaRPr sz="1800">
              <a:solidFill>
                <a:schemeClr val="accent3"/>
              </a:solidFill>
              <a:latin typeface="Proxima Nova"/>
              <a:ea typeface="Proxima Nova"/>
              <a:cs typeface="Proxima Nova"/>
              <a:sym typeface="Proxima Nova"/>
            </a:endParaRPr>
          </a:p>
          <a:p>
            <a:pPr indent="-342900" lvl="0" marL="457200" rtl="0" algn="l">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Rate-Limiting enzyme for cholesterol synthesis </a:t>
            </a:r>
            <a:endParaRPr sz="1800">
              <a:solidFill>
                <a:schemeClr val="accent3"/>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