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81" r:id="rId17"/>
    <p:sldId id="282" r:id="rId18"/>
    <p:sldId id="283" r:id="rId19"/>
    <p:sldId id="268" r:id="rId20"/>
    <p:sldId id="269" r:id="rId21"/>
    <p:sldId id="270" r:id="rId22"/>
    <p:sldId id="271" r:id="rId23"/>
    <p:sldId id="272" r:id="rId24"/>
    <p:sldId id="273" r:id="rId25"/>
    <p:sldId id="280" r:id="rId26"/>
    <p:sldId id="274" r:id="rId27"/>
    <p:sldId id="275" r:id="rId28"/>
    <p:sldId id="276" r:id="rId29"/>
    <p:sldId id="277" r:id="rId30"/>
    <p:sldId id="278" r:id="rId31"/>
    <p:sldId id="279" r:id="rId32"/>
  </p:sldIdLst>
  <p:sldSz cx="9144000" cy="5143500" type="screen16x9"/>
  <p:notesSz cx="6858000" cy="9144000"/>
  <p:embeddedFontLst>
    <p:embeddedFont>
      <p:font typeface="Maven Pro" panose="020B0604020202020204" charset="0"/>
      <p:regular r:id="rId34"/>
      <p:bold r:id="rId35"/>
    </p:embeddedFont>
    <p:embeddedFont>
      <p:font typeface="Nuni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769221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c6f73a0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c6f73a0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c6f73a04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c6f73a04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41a26d03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41a26d03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41a26d03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41a26d03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41a26d03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41a26d03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41a26d03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41a26d03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41a26d03a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41a26d03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41a26d03a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41a26d03a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41a26d03a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41a26d03a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41a26d03a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741a26d03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41a26d03a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41a26d03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c6f73a0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c6f73a0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741a26d03a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741a26d03a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41a26d03a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41a26d03a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Palmitate is the final product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741a26d03a_4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741a26d03a_4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741a26d03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741a26d03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41a26d03a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41a26d03a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41a26d03a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41a26d03a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7421754bf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7421754bf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421754bf6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7421754bf6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41a26d03a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41a26d03a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6f73a04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6f73a04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741a26d03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741a26d03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c6f73a04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c6f73a0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41a26d03a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41a26d03a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41a26d03a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41a26d03a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41a26d03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41a26d03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290600" y="1461413"/>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Digestion of Fats</a:t>
            </a:r>
            <a:endParaRPr/>
          </a:p>
        </p:txBody>
      </p:sp>
      <p:sp>
        <p:nvSpPr>
          <p:cNvPr id="278" name="Google Shape;278;p13"/>
          <p:cNvSpPr txBox="1">
            <a:spLocks noGrp="1"/>
          </p:cNvSpPr>
          <p:nvPr>
            <p:ph type="subTitle" idx="1"/>
          </p:nvPr>
        </p:nvSpPr>
        <p:spPr>
          <a:xfrm>
            <a:off x="2062650" y="2801075"/>
            <a:ext cx="56994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dirty="0"/>
          </a:p>
        </p:txBody>
      </p:sp>
      <p:pic>
        <p:nvPicPr>
          <p:cNvPr id="279" name="Google Shape;279;p13"/>
          <p:cNvPicPr preferRelativeResize="0"/>
          <p:nvPr/>
        </p:nvPicPr>
        <p:blipFill>
          <a:blip r:embed="rId3">
            <a:alphaModFix/>
          </a:blip>
          <a:stretch>
            <a:fillRect/>
          </a:stretch>
        </p:blipFill>
        <p:spPr>
          <a:xfrm>
            <a:off x="5485498" y="416255"/>
            <a:ext cx="2408700" cy="24351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2"/>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Digestion:</a:t>
            </a:r>
            <a:endParaRPr sz="4800"/>
          </a:p>
          <a:p>
            <a:pPr marL="0" lvl="0" indent="0" algn="l" rtl="0">
              <a:lnSpc>
                <a:spcPct val="115000"/>
              </a:lnSpc>
              <a:spcBef>
                <a:spcPts val="0"/>
              </a:spcBef>
              <a:spcAft>
                <a:spcPts val="0"/>
              </a:spcAft>
              <a:buNone/>
            </a:pPr>
            <a:endParaRPr sz="1400" b="0">
              <a:latin typeface="Nunito"/>
              <a:ea typeface="Nunito"/>
              <a:cs typeface="Nunito"/>
              <a:sym typeface="Nunito"/>
            </a:endParaRPr>
          </a:p>
          <a:p>
            <a:pPr marL="0" lvl="0" indent="0" algn="l" rtl="0">
              <a:lnSpc>
                <a:spcPct val="115000"/>
              </a:lnSpc>
              <a:spcBef>
                <a:spcPts val="1600"/>
              </a:spcBef>
              <a:spcAft>
                <a:spcPts val="0"/>
              </a:spcAft>
              <a:buNone/>
            </a:pPr>
            <a:r>
              <a:rPr lang="en" sz="2400" b="0">
                <a:latin typeface="Nunito"/>
                <a:ea typeface="Nunito"/>
                <a:cs typeface="Nunito"/>
                <a:sym typeface="Nunito"/>
              </a:rPr>
              <a:t>As with most nutrients, the breakdown and digestion of fats is distributed across the entire GI, from mouth to colon. </a:t>
            </a:r>
            <a:endParaRPr sz="2400" b="0">
              <a:latin typeface="Nunito"/>
              <a:ea typeface="Nunito"/>
              <a:cs typeface="Nunito"/>
              <a:sym typeface="Nunito"/>
            </a:endParaRPr>
          </a:p>
          <a:p>
            <a:pPr marL="0" lvl="0" indent="0" algn="l" rtl="0">
              <a:lnSpc>
                <a:spcPct val="115000"/>
              </a:lnSpc>
              <a:spcBef>
                <a:spcPts val="1600"/>
              </a:spcBef>
              <a:spcAft>
                <a:spcPts val="0"/>
              </a:spcAft>
              <a:buNone/>
            </a:pPr>
            <a:r>
              <a:rPr lang="en" sz="2400" b="0" i="1">
                <a:latin typeface="Nunito"/>
                <a:ea typeface="Nunito"/>
                <a:cs typeface="Nunito"/>
                <a:sym typeface="Nunito"/>
              </a:rPr>
              <a:t>However, the small intestine is the most important location for lipid digestion.</a:t>
            </a:r>
            <a:endParaRPr sz="2400" b="0" i="1">
              <a:latin typeface="Nunito"/>
              <a:ea typeface="Nunito"/>
              <a:cs typeface="Nunito"/>
              <a:sym typeface="Nunito"/>
            </a:endParaRPr>
          </a:p>
          <a:p>
            <a:pPr marL="0" lvl="0" indent="0" algn="l" rtl="0">
              <a:spcBef>
                <a:spcPts val="1600"/>
              </a:spcBef>
              <a:spcAft>
                <a:spcPts val="0"/>
              </a:spcAft>
              <a:buNone/>
            </a:pP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txBox="1">
            <a:spLocks noGrp="1"/>
          </p:cNvSpPr>
          <p:nvPr>
            <p:ph type="title"/>
          </p:nvPr>
        </p:nvSpPr>
        <p:spPr>
          <a:xfrm>
            <a:off x="1303800" y="598575"/>
            <a:ext cx="6901500" cy="159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Mouth &amp; Stomach:</a:t>
            </a:r>
            <a:endParaRPr/>
          </a:p>
          <a:p>
            <a:pPr marL="0" lvl="0" indent="0" algn="l" rtl="0">
              <a:spcBef>
                <a:spcPts val="0"/>
              </a:spcBef>
              <a:spcAft>
                <a:spcPts val="0"/>
              </a:spcAft>
              <a:buNone/>
            </a:pPr>
            <a:endParaRPr/>
          </a:p>
        </p:txBody>
      </p:sp>
      <p:sp>
        <p:nvSpPr>
          <p:cNvPr id="348" name="Google Shape;348;p23"/>
          <p:cNvSpPr txBox="1">
            <a:spLocks noGrp="1"/>
          </p:cNvSpPr>
          <p:nvPr>
            <p:ph type="body" idx="1"/>
          </p:nvPr>
        </p:nvSpPr>
        <p:spPr>
          <a:xfrm>
            <a:off x="389400" y="1571000"/>
            <a:ext cx="4318500" cy="326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Preliminary mechanical break down</a:t>
            </a:r>
            <a:endParaRPr sz="1800"/>
          </a:p>
          <a:p>
            <a:pPr marL="457200" lvl="0" indent="-342900" algn="l" rtl="0">
              <a:spcBef>
                <a:spcPts val="0"/>
              </a:spcBef>
              <a:spcAft>
                <a:spcPts val="0"/>
              </a:spcAft>
              <a:buSzPts val="1800"/>
              <a:buChar char="●"/>
            </a:pPr>
            <a:r>
              <a:rPr lang="en" sz="1800"/>
              <a:t>Secretion of Acidic Lipases: Lingual Lipase from the mouth and Gastric Lipase via Chief Cells in stomach.</a:t>
            </a:r>
            <a:endParaRPr sz="1800"/>
          </a:p>
          <a:p>
            <a:pPr marL="457200" lvl="0" indent="-342900" algn="l" rtl="0">
              <a:spcBef>
                <a:spcPts val="0"/>
              </a:spcBef>
              <a:spcAft>
                <a:spcPts val="0"/>
              </a:spcAft>
              <a:buSzPts val="1800"/>
              <a:buChar char="●"/>
            </a:pPr>
            <a:r>
              <a:rPr lang="en" sz="1800"/>
              <a:t>These do not need bile salts or colipase, and account for approximately the first 30% of lipid hydrolysis.</a:t>
            </a:r>
            <a:endParaRPr sz="1800"/>
          </a:p>
        </p:txBody>
      </p:sp>
      <p:pic>
        <p:nvPicPr>
          <p:cNvPr id="349" name="Google Shape;349;p23"/>
          <p:cNvPicPr preferRelativeResize="0"/>
          <p:nvPr/>
        </p:nvPicPr>
        <p:blipFill rotWithShape="1">
          <a:blip r:embed="rId3">
            <a:alphaModFix/>
          </a:blip>
          <a:srcRect l="42627" b="6933"/>
          <a:stretch/>
        </p:blipFill>
        <p:spPr>
          <a:xfrm>
            <a:off x="5116150" y="332449"/>
            <a:ext cx="3426024" cy="4168124"/>
          </a:xfrm>
          <a:prstGeom prst="rect">
            <a:avLst/>
          </a:prstGeom>
          <a:noFill/>
          <a:ln>
            <a:noFill/>
          </a:ln>
        </p:spPr>
      </p:pic>
      <p:sp>
        <p:nvSpPr>
          <p:cNvPr id="350" name="Google Shape;350;p23"/>
          <p:cNvSpPr txBox="1"/>
          <p:nvPr/>
        </p:nvSpPr>
        <p:spPr>
          <a:xfrm>
            <a:off x="5170850" y="4582650"/>
            <a:ext cx="32010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Nunito"/>
                <a:ea typeface="Nunito"/>
                <a:cs typeface="Nunito"/>
                <a:sym typeface="Nunito"/>
              </a:rPr>
              <a:t>Stomach Gastric Glands </a:t>
            </a:r>
            <a:endParaRPr sz="180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idx="4294967295"/>
          </p:nvPr>
        </p:nvSpPr>
        <p:spPr>
          <a:xfrm>
            <a:off x="2241550" y="650875"/>
            <a:ext cx="6902450" cy="1590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Small Intestine:</a:t>
            </a:r>
            <a:endParaRPr/>
          </a:p>
          <a:p>
            <a:pPr marL="0" lvl="0" indent="0" algn="l" rtl="0">
              <a:spcBef>
                <a:spcPts val="0"/>
              </a:spcBef>
              <a:spcAft>
                <a:spcPts val="0"/>
              </a:spcAft>
              <a:buNone/>
            </a:pPr>
            <a:endParaRPr/>
          </a:p>
        </p:txBody>
      </p:sp>
      <p:sp>
        <p:nvSpPr>
          <p:cNvPr id="356" name="Google Shape;356;p24"/>
          <p:cNvSpPr txBox="1">
            <a:spLocks noGrp="1"/>
          </p:cNvSpPr>
          <p:nvPr>
            <p:ph type="body" idx="4294967295"/>
          </p:nvPr>
        </p:nvSpPr>
        <p:spPr>
          <a:xfrm>
            <a:off x="0" y="1625600"/>
            <a:ext cx="4032250" cy="3211513"/>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Emulsification via Bile Salts</a:t>
            </a:r>
            <a:endParaRPr sz="1800"/>
          </a:p>
          <a:p>
            <a:pPr marL="457200" lvl="0" indent="-342900" algn="l" rtl="0">
              <a:spcBef>
                <a:spcPts val="0"/>
              </a:spcBef>
              <a:spcAft>
                <a:spcPts val="0"/>
              </a:spcAft>
              <a:buSzPts val="1800"/>
              <a:buChar char="●"/>
            </a:pPr>
            <a:r>
              <a:rPr lang="en" sz="1800"/>
              <a:t>Digestion via Pancreatic Lipase/ Colipase</a:t>
            </a:r>
            <a:endParaRPr sz="1800"/>
          </a:p>
          <a:p>
            <a:pPr marL="457200" lvl="0" indent="-342900" algn="l" rtl="0">
              <a:spcBef>
                <a:spcPts val="0"/>
              </a:spcBef>
              <a:spcAft>
                <a:spcPts val="0"/>
              </a:spcAft>
              <a:buSzPts val="1800"/>
              <a:buChar char="●"/>
            </a:pPr>
            <a:r>
              <a:rPr lang="en" sz="1800"/>
              <a:t>Emulsion droplets of fat  --&gt; smaller Micelles</a:t>
            </a:r>
            <a:endParaRPr sz="1800"/>
          </a:p>
          <a:p>
            <a:pPr marL="457200" lvl="0" indent="-342900" algn="l" rtl="0">
              <a:spcBef>
                <a:spcPts val="0"/>
              </a:spcBef>
              <a:spcAft>
                <a:spcPts val="0"/>
              </a:spcAft>
              <a:buSzPts val="1800"/>
              <a:buChar char="●"/>
            </a:pPr>
            <a:r>
              <a:rPr lang="en" sz="1800"/>
              <a:t>Absorption of FFAs and monoglycerides via enterocytes.</a:t>
            </a:r>
            <a:endParaRPr sz="1800"/>
          </a:p>
          <a:p>
            <a:pPr marL="457200" lvl="0" indent="-342900" algn="l" rtl="0">
              <a:spcBef>
                <a:spcPts val="0"/>
              </a:spcBef>
              <a:spcAft>
                <a:spcPts val="0"/>
              </a:spcAft>
              <a:buSzPts val="1800"/>
              <a:buChar char="●"/>
            </a:pPr>
            <a:r>
              <a:rPr lang="en" sz="1800"/>
              <a:t>LCFAs and Cholesterol reconstructed and packed into Chylomicrons --&gt; Lacteal</a:t>
            </a:r>
            <a:endParaRPr sz="1800"/>
          </a:p>
          <a:p>
            <a:pPr marL="457200" lvl="0" indent="0" algn="l" rtl="0">
              <a:spcBef>
                <a:spcPts val="1600"/>
              </a:spcBef>
              <a:spcAft>
                <a:spcPts val="1600"/>
              </a:spcAft>
              <a:buNone/>
            </a:pPr>
            <a:endParaRPr sz="1800"/>
          </a:p>
        </p:txBody>
      </p:sp>
      <p:pic>
        <p:nvPicPr>
          <p:cNvPr id="357" name="Google Shape;357;p24"/>
          <p:cNvPicPr preferRelativeResize="0"/>
          <p:nvPr/>
        </p:nvPicPr>
        <p:blipFill>
          <a:blip r:embed="rId3">
            <a:alphaModFix/>
          </a:blip>
          <a:stretch>
            <a:fillRect/>
          </a:stretch>
        </p:blipFill>
        <p:spPr>
          <a:xfrm>
            <a:off x="4899275" y="128161"/>
            <a:ext cx="3445225" cy="4887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idx="4294967295"/>
          </p:nvPr>
        </p:nvSpPr>
        <p:spPr>
          <a:xfrm>
            <a:off x="2241550" y="650876"/>
            <a:ext cx="6902450" cy="2168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56" name="Google Shape;356;p24"/>
          <p:cNvSpPr txBox="1">
            <a:spLocks noGrp="1"/>
          </p:cNvSpPr>
          <p:nvPr>
            <p:ph type="body" idx="4294967295"/>
          </p:nvPr>
        </p:nvSpPr>
        <p:spPr>
          <a:xfrm>
            <a:off x="186612" y="634483"/>
            <a:ext cx="4544008" cy="420263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Emulsification via Bile Salts</a:t>
            </a:r>
            <a:endParaRPr sz="1800" dirty="0"/>
          </a:p>
          <a:p>
            <a:pPr marL="457200" lvl="0" indent="-342900" algn="l" rtl="0">
              <a:spcBef>
                <a:spcPts val="0"/>
              </a:spcBef>
              <a:spcAft>
                <a:spcPts val="0"/>
              </a:spcAft>
              <a:buSzPts val="1800"/>
              <a:buChar char="●"/>
            </a:pPr>
            <a:r>
              <a:rPr lang="en" sz="1800" dirty="0"/>
              <a:t>Digestion via Pancreatic Lipase/ Colipase</a:t>
            </a:r>
            <a:endParaRPr sz="1800" dirty="0"/>
          </a:p>
          <a:p>
            <a:pPr marL="457200" lvl="0" indent="-342900" algn="l" rtl="0">
              <a:spcBef>
                <a:spcPts val="0"/>
              </a:spcBef>
              <a:spcAft>
                <a:spcPts val="0"/>
              </a:spcAft>
              <a:buSzPts val="1800"/>
              <a:buChar char="●"/>
            </a:pPr>
            <a:r>
              <a:rPr lang="en" sz="1800" dirty="0"/>
              <a:t>Emulsion droplets of fat  --&gt; smaller </a:t>
            </a:r>
            <a:r>
              <a:rPr lang="en" sz="1800" dirty="0" smtClean="0"/>
              <a:t>Micelles</a:t>
            </a:r>
          </a:p>
          <a:p>
            <a:pPr marL="457200" lvl="0" indent="-342900" algn="l" rtl="0">
              <a:spcBef>
                <a:spcPts val="0"/>
              </a:spcBef>
              <a:spcAft>
                <a:spcPts val="0"/>
              </a:spcAft>
              <a:buSzPts val="1800"/>
              <a:buChar char="●"/>
            </a:pPr>
            <a:endParaRPr sz="1800" dirty="0"/>
          </a:p>
        </p:txBody>
      </p:sp>
      <p:pic>
        <p:nvPicPr>
          <p:cNvPr id="1026" name="Picture 2" descr="Chemical Digestion and Absorption: A Closer Look | Anatomy and Physiology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101" y="983910"/>
            <a:ext cx="2761715" cy="3568654"/>
          </a:xfrm>
          <a:prstGeom prst="rect">
            <a:avLst/>
          </a:prstGeom>
          <a:noFill/>
          <a:ln w="12700">
            <a:solidFill>
              <a:schemeClr val="bg2"/>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43" y="2331231"/>
            <a:ext cx="3174935" cy="238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91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idx="4294967295"/>
          </p:nvPr>
        </p:nvSpPr>
        <p:spPr>
          <a:xfrm>
            <a:off x="2241550" y="650876"/>
            <a:ext cx="6902450" cy="2168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56" name="Google Shape;356;p24"/>
          <p:cNvSpPr txBox="1">
            <a:spLocks noGrp="1"/>
          </p:cNvSpPr>
          <p:nvPr>
            <p:ph type="body" idx="4294967295"/>
          </p:nvPr>
        </p:nvSpPr>
        <p:spPr>
          <a:xfrm>
            <a:off x="186612" y="634483"/>
            <a:ext cx="4544008" cy="4202632"/>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endParaRPr sz="1800" dirty="0"/>
          </a:p>
        </p:txBody>
      </p:sp>
      <p:sp>
        <p:nvSpPr>
          <p:cNvPr id="2" name="AutoShape 2" descr="eFeedLink Mob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72" y="2676244"/>
            <a:ext cx="3057266" cy="181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354" y="579874"/>
            <a:ext cx="3662265" cy="429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83" y="579874"/>
            <a:ext cx="3651448" cy="183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215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4"/>
          <p:cNvSpPr txBox="1">
            <a:spLocks noGrp="1"/>
          </p:cNvSpPr>
          <p:nvPr>
            <p:ph type="title" idx="4294967295"/>
          </p:nvPr>
        </p:nvSpPr>
        <p:spPr>
          <a:xfrm>
            <a:off x="2241550" y="650876"/>
            <a:ext cx="6902450" cy="2168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56" name="Google Shape;356;p24"/>
          <p:cNvSpPr txBox="1">
            <a:spLocks noGrp="1"/>
          </p:cNvSpPr>
          <p:nvPr>
            <p:ph type="body" idx="4294967295"/>
          </p:nvPr>
        </p:nvSpPr>
        <p:spPr>
          <a:xfrm>
            <a:off x="186612" y="634483"/>
            <a:ext cx="3676262" cy="4114799"/>
          </a:xfrm>
          <a:prstGeom prst="rect">
            <a:avLst/>
          </a:prstGeom>
        </p:spPr>
        <p:txBody>
          <a:bodyPr spcFirstLastPara="1" wrap="square" lIns="91425" tIns="91425" rIns="91425" bIns="91425" anchor="t" anchorCtr="0">
            <a:noAutofit/>
          </a:bodyPr>
          <a:lstStyle/>
          <a:p>
            <a:pPr lvl="0" indent="-342900">
              <a:buSzPts val="1800"/>
            </a:pPr>
            <a:endParaRPr lang="en-US" sz="1400" dirty="0" smtClean="0"/>
          </a:p>
          <a:p>
            <a:pPr lvl="0" indent="-342900">
              <a:buSzPts val="1800"/>
            </a:pPr>
            <a:r>
              <a:rPr lang="en-US" sz="1400" dirty="0"/>
              <a:t>Micelles are essentially small </a:t>
            </a:r>
            <a:r>
              <a:rPr lang="en-US" sz="1400" dirty="0" smtClean="0"/>
              <a:t>aggregates </a:t>
            </a:r>
            <a:r>
              <a:rPr lang="en-US" sz="1400" dirty="0"/>
              <a:t>of mixed lipids and bile acids suspended within the </a:t>
            </a:r>
            <a:r>
              <a:rPr lang="en-US" sz="1400" dirty="0" err="1"/>
              <a:t>ingesta</a:t>
            </a:r>
            <a:r>
              <a:rPr lang="en-US" sz="1400" dirty="0"/>
              <a:t>. As the </a:t>
            </a:r>
            <a:r>
              <a:rPr lang="en-US" sz="1400" dirty="0" err="1"/>
              <a:t>ingesta</a:t>
            </a:r>
            <a:r>
              <a:rPr lang="en-US" sz="1400" dirty="0"/>
              <a:t> is mixed, micelles bump into the brush border of small intestinal enterocytes, and the lipids, including </a:t>
            </a:r>
            <a:r>
              <a:rPr lang="en-US" sz="1400" dirty="0" err="1"/>
              <a:t>monoglyceride</a:t>
            </a:r>
            <a:r>
              <a:rPr lang="en-US" sz="1400" dirty="0"/>
              <a:t> and fatty acids, are taken up into the epithelial cells</a:t>
            </a:r>
            <a:r>
              <a:rPr lang="en-US" sz="1400" dirty="0" smtClean="0"/>
              <a:t>.</a:t>
            </a:r>
          </a:p>
          <a:p>
            <a:pPr lvl="0" indent="-342900">
              <a:buSzPts val="1800"/>
            </a:pPr>
            <a:r>
              <a:rPr lang="en-US" sz="1400" dirty="0"/>
              <a:t>They also carry complex lipids such as lecithin and lipid soluble vitamins (A, D, E and K) to the </a:t>
            </a:r>
            <a:r>
              <a:rPr lang="en-US" sz="1400" dirty="0" smtClean="0"/>
              <a:t>brush border (Microvilli) of the absorptive cells for absorption.</a:t>
            </a:r>
          </a:p>
          <a:p>
            <a:pPr lvl="0" indent="-342900">
              <a:buSzPts val="1800"/>
            </a:pPr>
            <a:endParaRPr lang="en-US" sz="1400" dirty="0" smtClean="0"/>
          </a:p>
        </p:txBody>
      </p:sp>
      <p:sp>
        <p:nvSpPr>
          <p:cNvPr id="2" name="AutoShape 2" descr="eFeedLink Mob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Absorption of lip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742" y="965038"/>
            <a:ext cx="4590662" cy="344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68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5"/>
          <p:cNvSpPr txBox="1">
            <a:spLocks noGrp="1"/>
          </p:cNvSpPr>
          <p:nvPr>
            <p:ph type="title"/>
          </p:nvPr>
        </p:nvSpPr>
        <p:spPr>
          <a:xfrm>
            <a:off x="1303800" y="598575"/>
            <a:ext cx="6901500" cy="11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Lymphatic Absorption from the Small Intestine</a:t>
            </a:r>
            <a:endParaRPr/>
          </a:p>
          <a:p>
            <a:pPr marL="0" lvl="0" indent="0" algn="l" rtl="0">
              <a:spcBef>
                <a:spcPts val="0"/>
              </a:spcBef>
              <a:spcAft>
                <a:spcPts val="0"/>
              </a:spcAft>
              <a:buNone/>
            </a:pPr>
            <a:endParaRPr/>
          </a:p>
        </p:txBody>
      </p:sp>
      <p:sp>
        <p:nvSpPr>
          <p:cNvPr id="363" name="Google Shape;363;p25"/>
          <p:cNvSpPr txBox="1">
            <a:spLocks noGrp="1"/>
          </p:cNvSpPr>
          <p:nvPr>
            <p:ph type="body" idx="1"/>
          </p:nvPr>
        </p:nvSpPr>
        <p:spPr>
          <a:xfrm>
            <a:off x="618000" y="1737375"/>
            <a:ext cx="2778000" cy="298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Dense bed of capillaries pack each villus, as well as a central </a:t>
            </a:r>
            <a:r>
              <a:rPr lang="en" sz="1800" b="1">
                <a:solidFill>
                  <a:srgbClr val="000000"/>
                </a:solidFill>
              </a:rPr>
              <a:t>lacteal</a:t>
            </a:r>
            <a:r>
              <a:rPr lang="en" sz="1800">
                <a:solidFill>
                  <a:srgbClr val="000000"/>
                </a:solidFill>
              </a:rPr>
              <a:t>, a lymphatic capillary running through the core of each villus that absorbs dietary fats from the small intestine.</a:t>
            </a:r>
            <a:endParaRPr sz="1800"/>
          </a:p>
        </p:txBody>
      </p:sp>
      <p:pic>
        <p:nvPicPr>
          <p:cNvPr id="364" name="Google Shape;364;p25"/>
          <p:cNvPicPr preferRelativeResize="0"/>
          <p:nvPr/>
        </p:nvPicPr>
        <p:blipFill>
          <a:blip r:embed="rId3">
            <a:alphaModFix/>
          </a:blip>
          <a:stretch>
            <a:fillRect/>
          </a:stretch>
        </p:blipFill>
        <p:spPr>
          <a:xfrm>
            <a:off x="3852495" y="1542974"/>
            <a:ext cx="4729154" cy="317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6"/>
          <p:cNvSpPr txBox="1">
            <a:spLocks noGrp="1"/>
          </p:cNvSpPr>
          <p:nvPr>
            <p:ph type="title"/>
          </p:nvPr>
        </p:nvSpPr>
        <p:spPr>
          <a:xfrm>
            <a:off x="1303800" y="598575"/>
            <a:ext cx="6901500" cy="4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Transportation of fats: Chylomicrons and Lipoproteins:</a:t>
            </a:r>
            <a:endParaRPr sz="2000"/>
          </a:p>
          <a:p>
            <a:pPr marL="0" lvl="0" indent="0" algn="l" rtl="0">
              <a:spcBef>
                <a:spcPts val="0"/>
              </a:spcBef>
              <a:spcAft>
                <a:spcPts val="0"/>
              </a:spcAft>
              <a:buNone/>
            </a:pPr>
            <a:endParaRPr/>
          </a:p>
        </p:txBody>
      </p:sp>
      <p:pic>
        <p:nvPicPr>
          <p:cNvPr id="370" name="Google Shape;370;p26"/>
          <p:cNvPicPr preferRelativeResize="0"/>
          <p:nvPr/>
        </p:nvPicPr>
        <p:blipFill rotWithShape="1">
          <a:blip r:embed="rId3">
            <a:alphaModFix/>
          </a:blip>
          <a:srcRect l="3006" t="13855" r="10838" b="14315"/>
          <a:stretch/>
        </p:blipFill>
        <p:spPr>
          <a:xfrm>
            <a:off x="2558375" y="1066875"/>
            <a:ext cx="6301001" cy="3939826"/>
          </a:xfrm>
          <a:prstGeom prst="rect">
            <a:avLst/>
          </a:prstGeom>
          <a:noFill/>
          <a:ln>
            <a:noFill/>
          </a:ln>
        </p:spPr>
      </p:pic>
      <p:sp>
        <p:nvSpPr>
          <p:cNvPr id="371" name="Google Shape;371;p26"/>
          <p:cNvSpPr txBox="1"/>
          <p:nvPr/>
        </p:nvSpPr>
        <p:spPr>
          <a:xfrm>
            <a:off x="232550" y="1477400"/>
            <a:ext cx="2133900" cy="35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Nunito"/>
                <a:ea typeface="Nunito"/>
                <a:cs typeface="Nunito"/>
                <a:sym typeface="Nunito"/>
              </a:rPr>
              <a:t>Important Enzyme</a:t>
            </a:r>
            <a:r>
              <a:rPr lang="en">
                <a:latin typeface="Nunito"/>
                <a:ea typeface="Nunito"/>
                <a:cs typeface="Nunito"/>
                <a:sym typeface="Nunito"/>
              </a:rPr>
              <a:t>:</a:t>
            </a:r>
            <a:endParaRPr>
              <a:latin typeface="Nunito"/>
              <a:ea typeface="Nunito"/>
              <a:cs typeface="Nunito"/>
              <a:sym typeface="Nunito"/>
            </a:endParaRPr>
          </a:p>
          <a:p>
            <a:pPr marL="0" lvl="0" indent="0" algn="l" rtl="0">
              <a:spcBef>
                <a:spcPts val="0"/>
              </a:spcBef>
              <a:spcAft>
                <a:spcPts val="0"/>
              </a:spcAft>
              <a:buNone/>
            </a:pPr>
            <a:r>
              <a:rPr lang="en">
                <a:latin typeface="Nunito"/>
                <a:ea typeface="Nunito"/>
                <a:cs typeface="Nunito"/>
                <a:sym typeface="Nunito"/>
              </a:rPr>
              <a:t>Lipoprotein Lipase (LPL)</a:t>
            </a: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r>
              <a:rPr lang="en">
                <a:solidFill>
                  <a:srgbClr val="222222"/>
                </a:solidFill>
                <a:highlight>
                  <a:srgbClr val="FFFFFF"/>
                </a:highlight>
                <a:latin typeface="Nunito"/>
                <a:ea typeface="Nunito"/>
                <a:cs typeface="Nunito"/>
                <a:sym typeface="Nunito"/>
              </a:rPr>
              <a:t>Once in circulation, VLDL will come in contact with LPL in the capillary beds in the body (adipose, cardiac, and skeletal muscle). LPL will remove triglycerides from VLDL for storage or energy production.</a:t>
            </a:r>
            <a:endParaRPr>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7"/>
          <p:cNvSpPr txBox="1">
            <a:spLocks noGrp="1"/>
          </p:cNvSpPr>
          <p:nvPr>
            <p:ph type="title"/>
          </p:nvPr>
        </p:nvSpPr>
        <p:spPr>
          <a:xfrm>
            <a:off x="1303800" y="598575"/>
            <a:ext cx="6901500" cy="72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wait, you say, what about the colon?</a:t>
            </a:r>
            <a:endParaRPr/>
          </a:p>
        </p:txBody>
      </p:sp>
      <p:sp>
        <p:nvSpPr>
          <p:cNvPr id="377" name="Google Shape;377;p27"/>
          <p:cNvSpPr txBox="1">
            <a:spLocks noGrp="1"/>
          </p:cNvSpPr>
          <p:nvPr>
            <p:ph type="body" idx="1"/>
          </p:nvPr>
        </p:nvSpPr>
        <p:spPr>
          <a:xfrm>
            <a:off x="1303800" y="1741050"/>
            <a:ext cx="3312000" cy="301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Sadly, not much activity</a:t>
            </a:r>
            <a:endParaRPr sz="1800"/>
          </a:p>
          <a:p>
            <a:pPr marL="457200" lvl="0" indent="-342900" algn="l" rtl="0">
              <a:spcBef>
                <a:spcPts val="0"/>
              </a:spcBef>
              <a:spcAft>
                <a:spcPts val="0"/>
              </a:spcAft>
              <a:buSzPts val="1800"/>
              <a:buChar char="●"/>
            </a:pPr>
            <a:r>
              <a:rPr lang="en" sz="1800"/>
              <a:t>Short-chain fatty acids are created by gut bacteria consuming dietary fiber, these SCFAs are then absorbed by the colon’s inner epithelium.</a:t>
            </a:r>
            <a:endParaRPr sz="1800"/>
          </a:p>
        </p:txBody>
      </p:sp>
      <p:pic>
        <p:nvPicPr>
          <p:cNvPr id="378" name="Google Shape;378;p27"/>
          <p:cNvPicPr preferRelativeResize="0"/>
          <p:nvPr/>
        </p:nvPicPr>
        <p:blipFill>
          <a:blip r:embed="rId3">
            <a:alphaModFix/>
          </a:blip>
          <a:stretch>
            <a:fillRect/>
          </a:stretch>
        </p:blipFill>
        <p:spPr>
          <a:xfrm>
            <a:off x="5073000" y="1473375"/>
            <a:ext cx="2567650" cy="2821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Lipogenesis &amp; Ketogenesis:</a:t>
            </a:r>
            <a:endParaRPr sz="4800"/>
          </a:p>
          <a:p>
            <a:pPr marL="0" lvl="0" indent="0" algn="l" rtl="0">
              <a:lnSpc>
                <a:spcPct val="115000"/>
              </a:lnSpc>
              <a:spcBef>
                <a:spcPts val="0"/>
              </a:spcBef>
              <a:spcAft>
                <a:spcPts val="0"/>
              </a:spcAft>
              <a:buNone/>
            </a:pPr>
            <a:r>
              <a:rPr lang="en" sz="2400" b="0">
                <a:latin typeface="Nunito"/>
                <a:ea typeface="Nunito"/>
                <a:cs typeface="Nunito"/>
                <a:sym typeface="Nunito"/>
              </a:rPr>
              <a:t>Physiology of fat storage in the body.</a:t>
            </a:r>
            <a:endParaRPr sz="2400" b="0">
              <a:latin typeface="Nunito"/>
              <a:ea typeface="Nunito"/>
              <a:cs typeface="Nunito"/>
              <a:sym typeface="Nunito"/>
            </a:endParaRPr>
          </a:p>
          <a:p>
            <a:pPr marL="0" lvl="0" indent="0" algn="l" rtl="0">
              <a:spcBef>
                <a:spcPts val="1600"/>
              </a:spcBef>
              <a:spcAft>
                <a:spcPts val="0"/>
              </a:spcAft>
              <a:buNone/>
            </a:pP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799800" y="-286229"/>
            <a:ext cx="741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i="1"/>
              <a:t>Why do we need fats? What are they for?</a:t>
            </a:r>
            <a:endParaRPr sz="2400" i="1"/>
          </a:p>
        </p:txBody>
      </p:sp>
      <p:sp>
        <p:nvSpPr>
          <p:cNvPr id="285" name="Google Shape;285;p14"/>
          <p:cNvSpPr txBox="1">
            <a:spLocks noGrp="1"/>
          </p:cNvSpPr>
          <p:nvPr>
            <p:ph type="title"/>
          </p:nvPr>
        </p:nvSpPr>
        <p:spPr>
          <a:xfrm>
            <a:off x="799800" y="1039946"/>
            <a:ext cx="7030500" cy="99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Fats Serve Many Functions in the Body:</a:t>
            </a:r>
            <a:endParaRPr/>
          </a:p>
        </p:txBody>
      </p:sp>
      <p:sp>
        <p:nvSpPr>
          <p:cNvPr id="286" name="Google Shape;286;p14"/>
          <p:cNvSpPr txBox="1">
            <a:spLocks noGrp="1"/>
          </p:cNvSpPr>
          <p:nvPr>
            <p:ph type="body" idx="4294967295"/>
          </p:nvPr>
        </p:nvSpPr>
        <p:spPr>
          <a:xfrm>
            <a:off x="815500" y="2142950"/>
            <a:ext cx="7030500" cy="309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 sz="1800">
                <a:solidFill>
                  <a:schemeClr val="lt1"/>
                </a:solidFill>
              </a:rPr>
              <a:t>Essential for the formation of the phospholipid bilayer and sheaths surrounding nerves</a:t>
            </a:r>
            <a:endParaRPr sz="1800">
              <a:solidFill>
                <a:schemeClr val="lt1"/>
              </a:solidFill>
            </a:endParaRPr>
          </a:p>
          <a:p>
            <a:pPr marL="457200" lvl="0" indent="-342900" algn="l" rtl="0">
              <a:spcBef>
                <a:spcPts val="0"/>
              </a:spcBef>
              <a:spcAft>
                <a:spcPts val="0"/>
              </a:spcAft>
              <a:buClr>
                <a:srgbClr val="FFFFFF"/>
              </a:buClr>
              <a:buSzPts val="1800"/>
              <a:buChar char="●"/>
            </a:pPr>
            <a:r>
              <a:rPr lang="en" sz="1800">
                <a:solidFill>
                  <a:srgbClr val="FFFFFF"/>
                </a:solidFill>
              </a:rPr>
              <a:t>Major source of energy</a:t>
            </a:r>
            <a:endParaRPr sz="1800">
              <a:solidFill>
                <a:srgbClr val="FFFFFF"/>
              </a:solidFill>
            </a:endParaRPr>
          </a:p>
          <a:p>
            <a:pPr marL="457200" lvl="0" indent="-342900" algn="l" rtl="0">
              <a:spcBef>
                <a:spcPts val="0"/>
              </a:spcBef>
              <a:spcAft>
                <a:spcPts val="0"/>
              </a:spcAft>
              <a:buClr>
                <a:srgbClr val="FFFFFF"/>
              </a:buClr>
              <a:buSzPts val="1800"/>
              <a:buChar char="●"/>
            </a:pPr>
            <a:r>
              <a:rPr lang="en" sz="1800">
                <a:solidFill>
                  <a:srgbClr val="FFFFFF"/>
                </a:solidFill>
              </a:rPr>
              <a:t>Helps you absorb some vitamins and minerals</a:t>
            </a:r>
            <a:endParaRPr sz="1800">
              <a:solidFill>
                <a:srgbClr val="FFFFFF"/>
              </a:solidFill>
            </a:endParaRPr>
          </a:p>
          <a:p>
            <a:pPr marL="457200" lvl="0" indent="-342900" algn="l" rtl="0">
              <a:spcBef>
                <a:spcPts val="0"/>
              </a:spcBef>
              <a:spcAft>
                <a:spcPts val="0"/>
              </a:spcAft>
              <a:buClr>
                <a:srgbClr val="FFFFFF"/>
              </a:buClr>
              <a:buSzPts val="1800"/>
              <a:buChar char="●"/>
            </a:pPr>
            <a:r>
              <a:rPr lang="en" sz="1800">
                <a:solidFill>
                  <a:srgbClr val="FFFFFF"/>
                </a:solidFill>
              </a:rPr>
              <a:t>Essential for blood clotting, muscle movement and inflammation</a:t>
            </a:r>
            <a:endParaRPr sz="1800">
              <a:solidFill>
                <a:srgbClr val="FFFFFF"/>
              </a:solidFill>
            </a:endParaRPr>
          </a:p>
          <a:p>
            <a:pPr marL="457200" lvl="0" indent="0" algn="l" rtl="0">
              <a:spcBef>
                <a:spcPts val="1600"/>
              </a:spcBef>
              <a:spcAft>
                <a:spcPts val="0"/>
              </a:spcAft>
              <a:buNone/>
            </a:pPr>
            <a:endParaRPr sz="1800">
              <a:solidFill>
                <a:srgbClr val="FFFFFF"/>
              </a:solidFill>
            </a:endParaRPr>
          </a:p>
          <a:p>
            <a:pPr marL="457200" lvl="0" indent="0" algn="l" rtl="0">
              <a:spcBef>
                <a:spcPts val="0"/>
              </a:spcBef>
              <a:spcAft>
                <a:spcPts val="1600"/>
              </a:spcAft>
              <a:buNone/>
            </a:pPr>
            <a:endParaRPr sz="18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9"/>
          <p:cNvSpPr txBox="1">
            <a:spLocks noGrp="1"/>
          </p:cNvSpPr>
          <p:nvPr>
            <p:ph type="title"/>
          </p:nvPr>
        </p:nvSpPr>
        <p:spPr>
          <a:xfrm>
            <a:off x="1303800" y="598575"/>
            <a:ext cx="6901500" cy="7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Lipogenesis: Overview</a:t>
            </a:r>
            <a:endParaRPr/>
          </a:p>
          <a:p>
            <a:pPr marL="0" lvl="0" indent="0" algn="l" rtl="0">
              <a:spcBef>
                <a:spcPts val="0"/>
              </a:spcBef>
              <a:spcAft>
                <a:spcPts val="0"/>
              </a:spcAft>
              <a:buNone/>
            </a:pPr>
            <a:endParaRPr/>
          </a:p>
        </p:txBody>
      </p:sp>
      <p:sp>
        <p:nvSpPr>
          <p:cNvPr id="389" name="Google Shape;389;p29"/>
          <p:cNvSpPr txBox="1">
            <a:spLocks noGrp="1"/>
          </p:cNvSpPr>
          <p:nvPr>
            <p:ph type="body" idx="1"/>
          </p:nvPr>
        </p:nvSpPr>
        <p:spPr>
          <a:xfrm>
            <a:off x="1303800" y="1382475"/>
            <a:ext cx="3312000" cy="3149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synthesis of fatty acids</a:t>
            </a:r>
            <a:endParaRPr/>
          </a:p>
          <a:p>
            <a:pPr marL="457200" lvl="0" indent="-311150" algn="l" rtl="0">
              <a:spcBef>
                <a:spcPts val="0"/>
              </a:spcBef>
              <a:spcAft>
                <a:spcPts val="0"/>
              </a:spcAft>
              <a:buSzPts val="1300"/>
              <a:buChar char="●"/>
            </a:pPr>
            <a:r>
              <a:rPr lang="en"/>
              <a:t>Comes from non-lipid sources </a:t>
            </a:r>
            <a:endParaRPr/>
          </a:p>
          <a:p>
            <a:pPr marL="914400" lvl="1" indent="-298450" algn="l" rtl="0">
              <a:spcBef>
                <a:spcPts val="0"/>
              </a:spcBef>
              <a:spcAft>
                <a:spcPts val="0"/>
              </a:spcAft>
              <a:buSzPts val="1100"/>
              <a:buChar char="○"/>
            </a:pPr>
            <a:r>
              <a:rPr lang="en" b="1"/>
              <a:t>EXCESS</a:t>
            </a:r>
            <a:r>
              <a:rPr lang="en"/>
              <a:t> Carbohydrates</a:t>
            </a:r>
            <a:endParaRPr/>
          </a:p>
          <a:p>
            <a:pPr marL="457200" lvl="0" indent="-311150" algn="l" rtl="0">
              <a:spcBef>
                <a:spcPts val="0"/>
              </a:spcBef>
              <a:spcAft>
                <a:spcPts val="0"/>
              </a:spcAft>
              <a:buSzPts val="1300"/>
              <a:buChar char="●"/>
            </a:pPr>
            <a:r>
              <a:rPr lang="en"/>
              <a:t>Occurs when the body has used the needed amount of glucose and there is still some left over</a:t>
            </a:r>
            <a:endParaRPr/>
          </a:p>
          <a:p>
            <a:pPr marL="457200" lvl="0" indent="-311150" algn="l" rtl="0">
              <a:spcBef>
                <a:spcPts val="0"/>
              </a:spcBef>
              <a:spcAft>
                <a:spcPts val="0"/>
              </a:spcAft>
              <a:buSzPts val="1300"/>
              <a:buChar char="●"/>
            </a:pPr>
            <a:r>
              <a:rPr lang="en"/>
              <a:t>Glucose will be stored </a:t>
            </a:r>
            <a:endParaRPr/>
          </a:p>
          <a:p>
            <a:pPr marL="914400" lvl="1" indent="-298450" algn="l" rtl="0">
              <a:spcBef>
                <a:spcPts val="0"/>
              </a:spcBef>
              <a:spcAft>
                <a:spcPts val="0"/>
              </a:spcAft>
              <a:buSzPts val="1100"/>
              <a:buChar char="○"/>
            </a:pPr>
            <a:r>
              <a:rPr lang="en"/>
              <a:t>Starvation</a:t>
            </a:r>
            <a:endParaRPr/>
          </a:p>
          <a:p>
            <a:pPr marL="457200" lvl="0" indent="-311150" algn="l" rtl="0">
              <a:spcBef>
                <a:spcPts val="0"/>
              </a:spcBef>
              <a:spcAft>
                <a:spcPts val="0"/>
              </a:spcAft>
              <a:buSzPts val="1300"/>
              <a:buChar char="●"/>
            </a:pPr>
            <a:r>
              <a:rPr lang="en"/>
              <a:t>Stimulated by insulin and citrate</a:t>
            </a:r>
            <a:endParaRPr/>
          </a:p>
          <a:p>
            <a:pPr marL="457200" lvl="0" indent="-311150" algn="l" rtl="0">
              <a:spcBef>
                <a:spcPts val="0"/>
              </a:spcBef>
              <a:spcAft>
                <a:spcPts val="0"/>
              </a:spcAft>
              <a:buSzPts val="1300"/>
              <a:buChar char="●"/>
            </a:pPr>
            <a:r>
              <a:rPr lang="en"/>
              <a:t>Inhibited by glucagon </a:t>
            </a:r>
            <a:endParaRPr/>
          </a:p>
          <a:p>
            <a:pPr marL="457200" lvl="0" indent="0" algn="l" rtl="0">
              <a:spcBef>
                <a:spcPts val="1600"/>
              </a:spcBef>
              <a:spcAft>
                <a:spcPts val="1600"/>
              </a:spcAft>
              <a:buNone/>
            </a:pPr>
            <a:endParaRPr/>
          </a:p>
        </p:txBody>
      </p:sp>
      <p:pic>
        <p:nvPicPr>
          <p:cNvPr id="390" name="Google Shape;390;p29"/>
          <p:cNvPicPr preferRelativeResize="0"/>
          <p:nvPr/>
        </p:nvPicPr>
        <p:blipFill>
          <a:blip r:embed="rId3">
            <a:alphaModFix/>
          </a:blip>
          <a:stretch>
            <a:fillRect/>
          </a:stretch>
        </p:blipFill>
        <p:spPr>
          <a:xfrm>
            <a:off x="5389975" y="196850"/>
            <a:ext cx="2189550" cy="1185625"/>
          </a:xfrm>
          <a:prstGeom prst="rect">
            <a:avLst/>
          </a:prstGeom>
          <a:noFill/>
          <a:ln>
            <a:noFill/>
          </a:ln>
        </p:spPr>
      </p:pic>
      <p:pic>
        <p:nvPicPr>
          <p:cNvPr id="391" name="Google Shape;391;p29"/>
          <p:cNvPicPr preferRelativeResize="0"/>
          <p:nvPr/>
        </p:nvPicPr>
        <p:blipFill rotWithShape="1">
          <a:blip r:embed="rId4">
            <a:alphaModFix/>
          </a:blip>
          <a:srcRect b="8833"/>
          <a:stretch/>
        </p:blipFill>
        <p:spPr>
          <a:xfrm>
            <a:off x="6555625" y="1382475"/>
            <a:ext cx="2466452" cy="1631000"/>
          </a:xfrm>
          <a:prstGeom prst="rect">
            <a:avLst/>
          </a:prstGeom>
          <a:noFill/>
          <a:ln>
            <a:noFill/>
          </a:ln>
        </p:spPr>
      </p:pic>
      <p:pic>
        <p:nvPicPr>
          <p:cNvPr id="392" name="Google Shape;392;p29"/>
          <p:cNvPicPr preferRelativeResize="0"/>
          <p:nvPr/>
        </p:nvPicPr>
        <p:blipFill>
          <a:blip r:embed="rId5">
            <a:alphaModFix/>
          </a:blip>
          <a:stretch>
            <a:fillRect/>
          </a:stretch>
        </p:blipFill>
        <p:spPr>
          <a:xfrm>
            <a:off x="4768200" y="3013475"/>
            <a:ext cx="2546325" cy="2037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a:spLocks noGrp="1"/>
          </p:cNvSpPr>
          <p:nvPr>
            <p:ph type="title"/>
          </p:nvPr>
        </p:nvSpPr>
        <p:spPr>
          <a:xfrm>
            <a:off x="1303800" y="598575"/>
            <a:ext cx="4758300" cy="84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Lipogenesis: The process</a:t>
            </a:r>
            <a:endParaRPr/>
          </a:p>
        </p:txBody>
      </p:sp>
      <p:sp>
        <p:nvSpPr>
          <p:cNvPr id="398" name="Google Shape;398;p30"/>
          <p:cNvSpPr txBox="1">
            <a:spLocks noGrp="1"/>
          </p:cNvSpPr>
          <p:nvPr>
            <p:ph type="body" idx="1"/>
          </p:nvPr>
        </p:nvSpPr>
        <p:spPr>
          <a:xfrm>
            <a:off x="1303800" y="1440675"/>
            <a:ext cx="4239300" cy="3090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Glucose will travel through the bloodstream into the liver</a:t>
            </a:r>
            <a:endParaRPr/>
          </a:p>
          <a:p>
            <a:pPr marL="457200" lvl="0" indent="-311150" algn="l" rtl="0">
              <a:spcBef>
                <a:spcPts val="0"/>
              </a:spcBef>
              <a:spcAft>
                <a:spcPts val="0"/>
              </a:spcAft>
              <a:buSzPts val="1300"/>
              <a:buChar char="●"/>
            </a:pPr>
            <a:r>
              <a:rPr lang="en"/>
              <a:t>Acetyl CoA combines with oxaloacetate</a:t>
            </a:r>
            <a:endParaRPr/>
          </a:p>
          <a:p>
            <a:pPr marL="914400" lvl="1" indent="-298450" algn="l" rtl="0">
              <a:spcBef>
                <a:spcPts val="0"/>
              </a:spcBef>
              <a:spcAft>
                <a:spcPts val="0"/>
              </a:spcAft>
              <a:buSzPts val="1100"/>
              <a:buChar char="○"/>
            </a:pPr>
            <a:r>
              <a:rPr lang="en"/>
              <a:t>Citrate is produced</a:t>
            </a:r>
            <a:endParaRPr/>
          </a:p>
          <a:p>
            <a:pPr marL="457200" lvl="0" indent="-311150" algn="l" rtl="0">
              <a:spcBef>
                <a:spcPts val="0"/>
              </a:spcBef>
              <a:spcAft>
                <a:spcPts val="0"/>
              </a:spcAft>
              <a:buSzPts val="1300"/>
              <a:buChar char="●"/>
            </a:pPr>
            <a:r>
              <a:rPr lang="en"/>
              <a:t>Citrate is moved out of the mitochondria into the cytoplasm via a citrate shuttle</a:t>
            </a:r>
            <a:endParaRPr/>
          </a:p>
          <a:p>
            <a:pPr marL="914400" lvl="1" indent="-298450" algn="l" rtl="0">
              <a:spcBef>
                <a:spcPts val="0"/>
              </a:spcBef>
              <a:spcAft>
                <a:spcPts val="0"/>
              </a:spcAft>
              <a:buSzPts val="1100"/>
              <a:buChar char="○"/>
            </a:pPr>
            <a:r>
              <a:rPr lang="en"/>
              <a:t>Acetyl CoA can not leave the mitochondria</a:t>
            </a:r>
            <a:endParaRPr/>
          </a:p>
          <a:p>
            <a:pPr marL="457200" lvl="0" indent="-311150" algn="l" rtl="0">
              <a:spcBef>
                <a:spcPts val="0"/>
              </a:spcBef>
              <a:spcAft>
                <a:spcPts val="0"/>
              </a:spcAft>
              <a:buSzPts val="1300"/>
              <a:buChar char="●"/>
            </a:pPr>
            <a:r>
              <a:rPr lang="en"/>
              <a:t>Re-converted as Acetyl CoA </a:t>
            </a:r>
            <a:endParaRPr/>
          </a:p>
          <a:p>
            <a:pPr marL="457200" lvl="0" indent="-311150" algn="l" rtl="0">
              <a:spcBef>
                <a:spcPts val="0"/>
              </a:spcBef>
              <a:spcAft>
                <a:spcPts val="0"/>
              </a:spcAft>
              <a:buSzPts val="1300"/>
              <a:buChar char="●"/>
            </a:pPr>
            <a:r>
              <a:rPr lang="en"/>
              <a:t>Acetyl CoA carboxylase converts Acetyl CoA into Malonyl CoA</a:t>
            </a:r>
            <a:endParaRPr/>
          </a:p>
          <a:p>
            <a:pPr marL="914400" lvl="1" indent="-298450" algn="l" rtl="0">
              <a:spcBef>
                <a:spcPts val="0"/>
              </a:spcBef>
              <a:spcAft>
                <a:spcPts val="0"/>
              </a:spcAft>
              <a:buSzPts val="1100"/>
              <a:buChar char="○"/>
            </a:pPr>
            <a:r>
              <a:rPr lang="en"/>
              <a:t>the rate limiting enzyme</a:t>
            </a:r>
            <a:endParaRPr/>
          </a:p>
          <a:p>
            <a:pPr marL="457200" lvl="0" indent="-311150" algn="l" rtl="0">
              <a:spcBef>
                <a:spcPts val="0"/>
              </a:spcBef>
              <a:spcAft>
                <a:spcPts val="0"/>
              </a:spcAft>
              <a:buSzPts val="1300"/>
              <a:buChar char="●"/>
            </a:pPr>
            <a:r>
              <a:rPr lang="en"/>
              <a:t>Malonyl CoA is converted into Palmitate by the fatty acid synthase</a:t>
            </a:r>
            <a:endParaRPr/>
          </a:p>
        </p:txBody>
      </p:sp>
      <p:pic>
        <p:nvPicPr>
          <p:cNvPr id="399" name="Google Shape;399;p30"/>
          <p:cNvPicPr preferRelativeResize="0"/>
          <p:nvPr/>
        </p:nvPicPr>
        <p:blipFill rotWithShape="1">
          <a:blip r:embed="rId3">
            <a:alphaModFix/>
          </a:blip>
          <a:srcRect r="-2092"/>
          <a:stretch/>
        </p:blipFill>
        <p:spPr>
          <a:xfrm>
            <a:off x="5716300" y="0"/>
            <a:ext cx="3627225" cy="2571751"/>
          </a:xfrm>
          <a:prstGeom prst="rect">
            <a:avLst/>
          </a:prstGeom>
          <a:noFill/>
          <a:ln>
            <a:noFill/>
          </a:ln>
        </p:spPr>
      </p:pic>
      <p:pic>
        <p:nvPicPr>
          <p:cNvPr id="400" name="Google Shape;400;p30"/>
          <p:cNvPicPr preferRelativeResize="0"/>
          <p:nvPr/>
        </p:nvPicPr>
        <p:blipFill>
          <a:blip r:embed="rId4">
            <a:alphaModFix/>
          </a:blip>
          <a:stretch>
            <a:fillRect/>
          </a:stretch>
        </p:blipFill>
        <p:spPr>
          <a:xfrm>
            <a:off x="5716300" y="2500975"/>
            <a:ext cx="3433674" cy="2266951"/>
          </a:xfrm>
          <a:prstGeom prst="rect">
            <a:avLst/>
          </a:prstGeom>
          <a:noFill/>
          <a:ln>
            <a:noFill/>
          </a:ln>
        </p:spPr>
      </p:pic>
      <p:sp>
        <p:nvSpPr>
          <p:cNvPr id="401" name="Google Shape;401;p30"/>
          <p:cNvSpPr/>
          <p:nvPr/>
        </p:nvSpPr>
        <p:spPr>
          <a:xfrm>
            <a:off x="8329025" y="1379725"/>
            <a:ext cx="1065300" cy="182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txBox="1"/>
          <p:nvPr/>
        </p:nvSpPr>
        <p:spPr>
          <a:xfrm>
            <a:off x="8329025" y="1265475"/>
            <a:ext cx="943500" cy="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Nunito"/>
                <a:ea typeface="Nunito"/>
                <a:cs typeface="Nunito"/>
                <a:sym typeface="Nunito"/>
              </a:rPr>
              <a:t>Krebs</a:t>
            </a:r>
            <a:endParaRPr sz="1200">
              <a:latin typeface="Nunito"/>
              <a:ea typeface="Nunito"/>
              <a:cs typeface="Nunito"/>
              <a:sym typeface="Nunito"/>
            </a:endParaRPr>
          </a:p>
        </p:txBody>
      </p:sp>
      <p:sp>
        <p:nvSpPr>
          <p:cNvPr id="403" name="Google Shape;403;p30"/>
          <p:cNvSpPr/>
          <p:nvPr/>
        </p:nvSpPr>
        <p:spPr>
          <a:xfrm>
            <a:off x="7740600" y="4230450"/>
            <a:ext cx="588300" cy="476700"/>
          </a:xfrm>
          <a:prstGeom prst="flowChartConnector">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txBox="1"/>
          <p:nvPr/>
        </p:nvSpPr>
        <p:spPr>
          <a:xfrm>
            <a:off x="7740600" y="4230450"/>
            <a:ext cx="649200" cy="3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Nunito"/>
                <a:ea typeface="Nunito"/>
                <a:cs typeface="Nunito"/>
                <a:sym typeface="Nunito"/>
              </a:rPr>
              <a:t>Krebs cycle</a:t>
            </a:r>
            <a:endParaRPr sz="1200">
              <a:latin typeface="Nunito"/>
              <a:ea typeface="Nunito"/>
              <a:cs typeface="Nunito"/>
              <a:sym typeface="Nunito"/>
            </a:endParaRPr>
          </a:p>
        </p:txBody>
      </p:sp>
      <p:sp>
        <p:nvSpPr>
          <p:cNvPr id="405" name="Google Shape;405;p30"/>
          <p:cNvSpPr/>
          <p:nvPr/>
        </p:nvSpPr>
        <p:spPr>
          <a:xfrm rot="10595759">
            <a:off x="8366904" y="2852342"/>
            <a:ext cx="591143" cy="1291086"/>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4E7DDD-8D58-4627-95F0-EF5B0EE13A0E}"/>
              </a:ext>
            </a:extLst>
          </p:cNvPr>
          <p:cNvSpPr>
            <a:spLocks noGrp="1"/>
          </p:cNvSpPr>
          <p:nvPr>
            <p:ph type="title"/>
          </p:nvPr>
        </p:nvSpPr>
        <p:spPr>
          <a:xfrm>
            <a:off x="1303800" y="598575"/>
            <a:ext cx="7030500" cy="1606240"/>
          </a:xfrm>
        </p:spPr>
        <p:txBody>
          <a:bodyPr/>
          <a:lstStyle/>
          <a:p>
            <a:r>
              <a:rPr lang="en-US" sz="1400" b="0" dirty="0">
                <a:solidFill>
                  <a:srgbClr val="222222"/>
                </a:solidFill>
                <a:latin typeface="Roboto"/>
              </a:rPr>
              <a:t>Palmitate is the same thing as palmitic acid in your human body. Palmitic acid is the first fatty acid produced during lipogenesis (fatty acid synthesis) and from which longer fatty acids can be produced.</a:t>
            </a:r>
            <a:endParaRPr lang="en-US" sz="1400" b="0" dirty="0"/>
          </a:p>
        </p:txBody>
      </p:sp>
      <p:pic>
        <p:nvPicPr>
          <p:cNvPr id="4" name="Picture 3">
            <a:extLst>
              <a:ext uri="{FF2B5EF4-FFF2-40B4-BE49-F238E27FC236}">
                <a16:creationId xmlns="" xmlns:a16="http://schemas.microsoft.com/office/drawing/2014/main" id="{0C50310F-968F-4C05-9477-F85BD8A164BA}"/>
              </a:ext>
            </a:extLst>
          </p:cNvPr>
          <p:cNvPicPr>
            <a:picLocks noChangeAspect="1"/>
          </p:cNvPicPr>
          <p:nvPr/>
        </p:nvPicPr>
        <p:blipFill>
          <a:blip r:embed="rId2"/>
          <a:stretch>
            <a:fillRect/>
          </a:stretch>
        </p:blipFill>
        <p:spPr>
          <a:xfrm>
            <a:off x="2820113" y="1500187"/>
            <a:ext cx="3221764" cy="1243013"/>
          </a:xfrm>
          <a:prstGeom prst="rect">
            <a:avLst/>
          </a:prstGeom>
        </p:spPr>
      </p:pic>
      <p:sp>
        <p:nvSpPr>
          <p:cNvPr id="3" name="Text Placeholder 2">
            <a:extLst>
              <a:ext uri="{FF2B5EF4-FFF2-40B4-BE49-F238E27FC236}">
                <a16:creationId xmlns="" xmlns:a16="http://schemas.microsoft.com/office/drawing/2014/main" id="{AD77D9D5-3A88-4CF1-83D3-654B7B44E332}"/>
              </a:ext>
            </a:extLst>
          </p:cNvPr>
          <p:cNvSpPr>
            <a:spLocks noGrp="1"/>
          </p:cNvSpPr>
          <p:nvPr>
            <p:ph type="body" idx="1"/>
          </p:nvPr>
        </p:nvSpPr>
        <p:spPr>
          <a:xfrm>
            <a:off x="1401510" y="1392964"/>
            <a:ext cx="6469167" cy="3221765"/>
          </a:xfrm>
        </p:spPr>
        <p:txBody>
          <a:bodyPr/>
          <a:lstStyle/>
          <a:p>
            <a:endParaRPr lang="en-US" dirty="0"/>
          </a:p>
        </p:txBody>
      </p:sp>
      <p:pic>
        <p:nvPicPr>
          <p:cNvPr id="1028" name="Picture 4">
            <a:extLst>
              <a:ext uri="{FF2B5EF4-FFF2-40B4-BE49-F238E27FC236}">
                <a16:creationId xmlns="" xmlns:a16="http://schemas.microsoft.com/office/drawing/2014/main" id="{493886AC-98D9-457C-9207-9EC792DB0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973936"/>
            <a:ext cx="4762500" cy="164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1"/>
          <p:cNvSpPr txBox="1">
            <a:spLocks noGrp="1"/>
          </p:cNvSpPr>
          <p:nvPr>
            <p:ph type="title"/>
          </p:nvPr>
        </p:nvSpPr>
        <p:spPr>
          <a:xfrm>
            <a:off x="1303800" y="598575"/>
            <a:ext cx="4245900" cy="8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Lipogenesis: the results</a:t>
            </a:r>
            <a:endParaRPr/>
          </a:p>
        </p:txBody>
      </p:sp>
      <p:sp>
        <p:nvSpPr>
          <p:cNvPr id="411" name="Google Shape;411;p31"/>
          <p:cNvSpPr txBox="1">
            <a:spLocks noGrp="1"/>
          </p:cNvSpPr>
          <p:nvPr>
            <p:ph type="body" idx="1"/>
          </p:nvPr>
        </p:nvSpPr>
        <p:spPr>
          <a:xfrm>
            <a:off x="1303800" y="1450275"/>
            <a:ext cx="3312000" cy="30813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Acetyl-CoA will be converted into fatty acids </a:t>
            </a:r>
            <a:endParaRPr/>
          </a:p>
          <a:p>
            <a:pPr marL="457200" lvl="0" indent="-311150" algn="l" rtl="0">
              <a:spcBef>
                <a:spcPts val="0"/>
              </a:spcBef>
              <a:spcAft>
                <a:spcPts val="0"/>
              </a:spcAft>
              <a:buSzPts val="1300"/>
              <a:buChar char="●"/>
            </a:pPr>
            <a:r>
              <a:rPr lang="en"/>
              <a:t>It  will be stored as adipose cells </a:t>
            </a:r>
            <a:endParaRPr/>
          </a:p>
          <a:p>
            <a:pPr marL="914400" lvl="1" indent="-298450" algn="l" rtl="0">
              <a:spcBef>
                <a:spcPts val="0"/>
              </a:spcBef>
              <a:spcAft>
                <a:spcPts val="0"/>
              </a:spcAft>
              <a:buSzPts val="1100"/>
              <a:buChar char="○"/>
            </a:pPr>
            <a:r>
              <a:rPr lang="en"/>
              <a:t>Those that are not used for immediate energy use</a:t>
            </a:r>
            <a:endParaRPr/>
          </a:p>
          <a:p>
            <a:pPr marL="457200" lvl="0" indent="-311150" algn="l" rtl="0">
              <a:spcBef>
                <a:spcPts val="0"/>
              </a:spcBef>
              <a:spcAft>
                <a:spcPts val="0"/>
              </a:spcAft>
              <a:buSzPts val="1300"/>
              <a:buChar char="●"/>
            </a:pPr>
            <a:r>
              <a:rPr lang="en"/>
              <a:t>Excess fat build up can lead to:</a:t>
            </a:r>
            <a:endParaRPr/>
          </a:p>
          <a:p>
            <a:pPr marL="914400" lvl="1" indent="-298450" algn="l" rtl="0">
              <a:spcBef>
                <a:spcPts val="0"/>
              </a:spcBef>
              <a:spcAft>
                <a:spcPts val="0"/>
              </a:spcAft>
              <a:buSzPts val="1100"/>
              <a:buChar char="○"/>
            </a:pPr>
            <a:r>
              <a:rPr lang="en"/>
              <a:t>Atherosclerosis</a:t>
            </a:r>
            <a:endParaRPr/>
          </a:p>
          <a:p>
            <a:pPr marL="0" lvl="0" indent="0" algn="l" rtl="0">
              <a:spcBef>
                <a:spcPts val="1600"/>
              </a:spcBef>
              <a:spcAft>
                <a:spcPts val="1600"/>
              </a:spcAft>
              <a:buNone/>
            </a:pPr>
            <a:endParaRPr/>
          </a:p>
        </p:txBody>
      </p:sp>
      <p:pic>
        <p:nvPicPr>
          <p:cNvPr id="412" name="Google Shape;412;p31"/>
          <p:cNvPicPr preferRelativeResize="0"/>
          <p:nvPr/>
        </p:nvPicPr>
        <p:blipFill>
          <a:blip r:embed="rId3">
            <a:alphaModFix/>
          </a:blip>
          <a:stretch>
            <a:fillRect/>
          </a:stretch>
        </p:blipFill>
        <p:spPr>
          <a:xfrm>
            <a:off x="5980200" y="371300"/>
            <a:ext cx="2843950" cy="1873375"/>
          </a:xfrm>
          <a:prstGeom prst="rect">
            <a:avLst/>
          </a:prstGeom>
          <a:noFill/>
          <a:ln>
            <a:noFill/>
          </a:ln>
        </p:spPr>
      </p:pic>
      <p:pic>
        <p:nvPicPr>
          <p:cNvPr id="413" name="Google Shape;413;p31"/>
          <p:cNvPicPr preferRelativeResize="0"/>
          <p:nvPr/>
        </p:nvPicPr>
        <p:blipFill rotWithShape="1">
          <a:blip r:embed="rId4">
            <a:alphaModFix/>
          </a:blip>
          <a:srcRect/>
          <a:stretch/>
        </p:blipFill>
        <p:spPr>
          <a:xfrm>
            <a:off x="5457000" y="2431525"/>
            <a:ext cx="3242530" cy="2594024"/>
          </a:xfrm>
          <a:prstGeom prst="rect">
            <a:avLst/>
          </a:prstGeom>
          <a:noFill/>
          <a:ln>
            <a:noFill/>
          </a:ln>
        </p:spPr>
      </p:pic>
      <p:pic>
        <p:nvPicPr>
          <p:cNvPr id="414" name="Google Shape;414;p31"/>
          <p:cNvPicPr preferRelativeResize="0"/>
          <p:nvPr/>
        </p:nvPicPr>
        <p:blipFill>
          <a:blip r:embed="rId5">
            <a:alphaModFix/>
          </a:blip>
          <a:stretch>
            <a:fillRect/>
          </a:stretch>
        </p:blipFill>
        <p:spPr>
          <a:xfrm>
            <a:off x="2081025" y="3307675"/>
            <a:ext cx="2275773" cy="176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2"/>
          <p:cNvSpPr txBox="1">
            <a:spLocks noGrp="1"/>
          </p:cNvSpPr>
          <p:nvPr>
            <p:ph type="title"/>
          </p:nvPr>
        </p:nvSpPr>
        <p:spPr>
          <a:xfrm>
            <a:off x="1303800" y="598575"/>
            <a:ext cx="4239300" cy="91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Ketogenesis:Overview</a:t>
            </a:r>
            <a:endParaRPr/>
          </a:p>
        </p:txBody>
      </p:sp>
      <p:sp>
        <p:nvSpPr>
          <p:cNvPr id="420" name="Google Shape;420;p32"/>
          <p:cNvSpPr txBox="1">
            <a:spLocks noGrp="1"/>
          </p:cNvSpPr>
          <p:nvPr>
            <p:ph type="body" idx="1"/>
          </p:nvPr>
        </p:nvSpPr>
        <p:spPr>
          <a:xfrm>
            <a:off x="1303800" y="1468825"/>
            <a:ext cx="3312000" cy="2920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Liver converts some of the Acetyl CoA molecules into substances know as ketone bodies.</a:t>
            </a:r>
            <a:endParaRPr/>
          </a:p>
          <a:p>
            <a:pPr marL="914400" lvl="1" indent="-298450" algn="l" rtl="0">
              <a:spcBef>
                <a:spcPts val="0"/>
              </a:spcBef>
              <a:spcAft>
                <a:spcPts val="0"/>
              </a:spcAft>
              <a:buSzPts val="1100"/>
              <a:buChar char="○"/>
            </a:pPr>
            <a:r>
              <a:rPr lang="en"/>
              <a:t>An energy source to substitute glucose</a:t>
            </a:r>
            <a:endParaRPr/>
          </a:p>
          <a:p>
            <a:pPr marL="457200" lvl="0" indent="-311150" algn="l" rtl="0">
              <a:spcBef>
                <a:spcPts val="0"/>
              </a:spcBef>
              <a:spcAft>
                <a:spcPts val="0"/>
              </a:spcAft>
              <a:buSzPts val="1300"/>
              <a:buChar char="●"/>
            </a:pPr>
            <a:r>
              <a:rPr lang="en"/>
              <a:t>Occurs mainly in liver hepatocytes</a:t>
            </a:r>
            <a:endParaRPr/>
          </a:p>
          <a:p>
            <a:pPr marL="914400" lvl="1" indent="-298450" algn="l" rtl="0">
              <a:spcBef>
                <a:spcPts val="0"/>
              </a:spcBef>
              <a:spcAft>
                <a:spcPts val="0"/>
              </a:spcAft>
              <a:buSzPts val="1100"/>
              <a:buChar char="○"/>
            </a:pPr>
            <a:r>
              <a:rPr lang="en"/>
              <a:t>Also  in the kidney epithelia and astrocytes in the brain</a:t>
            </a:r>
            <a:endParaRPr/>
          </a:p>
          <a:p>
            <a:pPr marL="457200" lvl="0" indent="-311150" algn="l" rtl="0">
              <a:spcBef>
                <a:spcPts val="0"/>
              </a:spcBef>
              <a:spcAft>
                <a:spcPts val="0"/>
              </a:spcAft>
              <a:buSzPts val="1300"/>
              <a:buChar char="●"/>
            </a:pPr>
            <a:r>
              <a:rPr lang="en"/>
              <a:t>Triggered by low levels of oxaloacetate and high levels of Acetyl CoA</a:t>
            </a:r>
            <a:endParaRPr/>
          </a:p>
          <a:p>
            <a:pPr marL="914400" lvl="1" indent="-298450" algn="l" rtl="0">
              <a:spcBef>
                <a:spcPts val="0"/>
              </a:spcBef>
              <a:spcAft>
                <a:spcPts val="0"/>
              </a:spcAft>
              <a:buSzPts val="1100"/>
              <a:buChar char="○"/>
            </a:pPr>
            <a:r>
              <a:rPr lang="en"/>
              <a:t>It's a way to store Acetyl CoA</a:t>
            </a:r>
            <a:endParaRPr/>
          </a:p>
          <a:p>
            <a:pPr marL="457200" lvl="0" indent="-311150" algn="l" rtl="0">
              <a:spcBef>
                <a:spcPts val="0"/>
              </a:spcBef>
              <a:spcAft>
                <a:spcPts val="0"/>
              </a:spcAft>
              <a:buSzPts val="1300"/>
              <a:buChar char="●"/>
            </a:pPr>
            <a:r>
              <a:rPr lang="en"/>
              <a:t>This is only used in extreme dire situations</a:t>
            </a:r>
            <a:endParaRPr/>
          </a:p>
          <a:p>
            <a:pPr marL="914400" lvl="1" indent="-298450" algn="l" rtl="0">
              <a:spcBef>
                <a:spcPts val="0"/>
              </a:spcBef>
              <a:spcAft>
                <a:spcPts val="0"/>
              </a:spcAft>
              <a:buSzPts val="1100"/>
              <a:buChar char="○"/>
            </a:pPr>
            <a:r>
              <a:rPr lang="en"/>
              <a:t>fasting</a:t>
            </a:r>
            <a:endParaRPr/>
          </a:p>
        </p:txBody>
      </p:sp>
      <p:pic>
        <p:nvPicPr>
          <p:cNvPr id="421" name="Google Shape;421;p32"/>
          <p:cNvPicPr preferRelativeResize="0"/>
          <p:nvPr/>
        </p:nvPicPr>
        <p:blipFill>
          <a:blip r:embed="rId3">
            <a:alphaModFix/>
          </a:blip>
          <a:stretch>
            <a:fillRect/>
          </a:stretch>
        </p:blipFill>
        <p:spPr>
          <a:xfrm>
            <a:off x="5711625" y="218150"/>
            <a:ext cx="3215499" cy="2143675"/>
          </a:xfrm>
          <a:prstGeom prst="rect">
            <a:avLst/>
          </a:prstGeom>
          <a:noFill/>
          <a:ln>
            <a:noFill/>
          </a:ln>
        </p:spPr>
      </p:pic>
      <p:pic>
        <p:nvPicPr>
          <p:cNvPr id="422" name="Google Shape;422;p32"/>
          <p:cNvPicPr preferRelativeResize="0"/>
          <p:nvPr/>
        </p:nvPicPr>
        <p:blipFill>
          <a:blip r:embed="rId4">
            <a:alphaModFix/>
          </a:blip>
          <a:stretch>
            <a:fillRect/>
          </a:stretch>
        </p:blipFill>
        <p:spPr>
          <a:xfrm>
            <a:off x="4910250" y="2474175"/>
            <a:ext cx="3282638" cy="2364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3"/>
          <p:cNvSpPr txBox="1">
            <a:spLocks noGrp="1"/>
          </p:cNvSpPr>
          <p:nvPr>
            <p:ph type="title"/>
          </p:nvPr>
        </p:nvSpPr>
        <p:spPr>
          <a:xfrm>
            <a:off x="1303800" y="598575"/>
            <a:ext cx="4594800" cy="91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Ketogenesis: the process</a:t>
            </a:r>
            <a:endParaRPr/>
          </a:p>
        </p:txBody>
      </p:sp>
      <p:sp>
        <p:nvSpPr>
          <p:cNvPr id="428" name="Google Shape;428;p33"/>
          <p:cNvSpPr txBox="1">
            <a:spLocks noGrp="1"/>
          </p:cNvSpPr>
          <p:nvPr>
            <p:ph type="body" idx="1"/>
          </p:nvPr>
        </p:nvSpPr>
        <p:spPr>
          <a:xfrm>
            <a:off x="965425" y="1515975"/>
            <a:ext cx="3312000" cy="3015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Acetyl CoA is produced through beta oxidation of fatty acids</a:t>
            </a:r>
            <a:endParaRPr/>
          </a:p>
          <a:p>
            <a:pPr marL="914400" lvl="1" indent="-298450" algn="l" rtl="0">
              <a:spcBef>
                <a:spcPts val="0"/>
              </a:spcBef>
              <a:spcAft>
                <a:spcPts val="0"/>
              </a:spcAft>
              <a:buSzPts val="1100"/>
              <a:buChar char="○"/>
            </a:pPr>
            <a:r>
              <a:rPr lang="en"/>
              <a:t>𝛽-oxidation:  Catabolism of fatty acids.Two carbon ions from the long chain are removed at a time and attached to coenzyme A.</a:t>
            </a:r>
            <a:endParaRPr/>
          </a:p>
          <a:p>
            <a:pPr marL="457200" lvl="0" indent="-311150" algn="l" rtl="0">
              <a:spcBef>
                <a:spcPts val="0"/>
              </a:spcBef>
              <a:spcAft>
                <a:spcPts val="0"/>
              </a:spcAft>
              <a:buSzPts val="1300"/>
              <a:buChar char="●"/>
            </a:pPr>
            <a:r>
              <a:rPr lang="en" sz="1100"/>
              <a:t>2 Acetyl CoA will be converted into acetoacetyl CoA by acetoacetyl-CoA thiolase</a:t>
            </a:r>
            <a:endParaRPr sz="1100"/>
          </a:p>
          <a:p>
            <a:pPr marL="457200" lvl="0" indent="-298450" algn="l" rtl="0">
              <a:spcBef>
                <a:spcPts val="0"/>
              </a:spcBef>
              <a:spcAft>
                <a:spcPts val="0"/>
              </a:spcAft>
              <a:buSzPts val="1100"/>
              <a:buChar char="●"/>
            </a:pPr>
            <a:r>
              <a:rPr lang="en" sz="1100"/>
              <a:t>With another Acetyl CoA and HMG-CoA synthase</a:t>
            </a:r>
            <a:endParaRPr sz="1100"/>
          </a:p>
          <a:p>
            <a:pPr marL="457200" lvl="0" indent="-298450" algn="l" rtl="0">
              <a:spcBef>
                <a:spcPts val="0"/>
              </a:spcBef>
              <a:spcAft>
                <a:spcPts val="0"/>
              </a:spcAft>
              <a:buSzPts val="1100"/>
              <a:buChar char="●"/>
            </a:pPr>
            <a:r>
              <a:rPr lang="en" sz="1100"/>
              <a:t>HMG-CoA is produced which then leads to ketone synthesis in the mitochondria</a:t>
            </a:r>
            <a:endParaRPr sz="1100"/>
          </a:p>
        </p:txBody>
      </p:sp>
      <p:pic>
        <p:nvPicPr>
          <p:cNvPr id="429" name="Google Shape;429;p33"/>
          <p:cNvPicPr preferRelativeResize="0"/>
          <p:nvPr/>
        </p:nvPicPr>
        <p:blipFill rotWithShape="1">
          <a:blip r:embed="rId3">
            <a:alphaModFix/>
          </a:blip>
          <a:srcRect r="14140"/>
          <a:stretch/>
        </p:blipFill>
        <p:spPr>
          <a:xfrm>
            <a:off x="4277425" y="1293600"/>
            <a:ext cx="4941541" cy="3334649"/>
          </a:xfrm>
          <a:prstGeom prst="rect">
            <a:avLst/>
          </a:prstGeom>
          <a:noFill/>
          <a:ln>
            <a:noFill/>
          </a:ln>
        </p:spPr>
      </p:pic>
      <p:sp>
        <p:nvSpPr>
          <p:cNvPr id="430" name="Google Shape;430;p33"/>
          <p:cNvSpPr txBox="1"/>
          <p:nvPr/>
        </p:nvSpPr>
        <p:spPr>
          <a:xfrm>
            <a:off x="5721775" y="152175"/>
            <a:ext cx="3205800" cy="917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endParaRPr>
              <a:latin typeface="Nunito"/>
              <a:ea typeface="Nunito"/>
              <a:cs typeface="Nunito"/>
              <a:sym typeface="Nun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4"/>
          <p:cNvSpPr txBox="1">
            <a:spLocks noGrp="1"/>
          </p:cNvSpPr>
          <p:nvPr>
            <p:ph type="title"/>
          </p:nvPr>
        </p:nvSpPr>
        <p:spPr>
          <a:xfrm>
            <a:off x="1303800" y="598575"/>
            <a:ext cx="4614300" cy="72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Ketogenesis: the results</a:t>
            </a:r>
            <a:endParaRPr/>
          </a:p>
        </p:txBody>
      </p:sp>
      <p:sp>
        <p:nvSpPr>
          <p:cNvPr id="436" name="Google Shape;436;p34"/>
          <p:cNvSpPr txBox="1">
            <a:spLocks noGrp="1"/>
          </p:cNvSpPr>
          <p:nvPr>
            <p:ph type="body" idx="1"/>
          </p:nvPr>
        </p:nvSpPr>
        <p:spPr>
          <a:xfrm>
            <a:off x="1303800" y="1326675"/>
            <a:ext cx="3312000" cy="2037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creation of ketone bodies </a:t>
            </a:r>
            <a:endParaRPr/>
          </a:p>
          <a:p>
            <a:pPr marL="914400" lvl="1" indent="-298450" algn="l" rtl="0">
              <a:spcBef>
                <a:spcPts val="0"/>
              </a:spcBef>
              <a:spcAft>
                <a:spcPts val="0"/>
              </a:spcAft>
              <a:buSzPts val="1100"/>
              <a:buChar char="○"/>
            </a:pPr>
            <a:r>
              <a:rPr lang="en"/>
              <a:t>Used when </a:t>
            </a:r>
            <a:endParaRPr/>
          </a:p>
          <a:p>
            <a:pPr marL="1371600" lvl="2" indent="-298450" algn="l" rtl="0">
              <a:spcBef>
                <a:spcPts val="0"/>
              </a:spcBef>
              <a:spcAft>
                <a:spcPts val="0"/>
              </a:spcAft>
              <a:buSzPts val="1100"/>
              <a:buChar char="■"/>
            </a:pPr>
            <a:r>
              <a:rPr lang="en"/>
              <a:t>Fasting</a:t>
            </a:r>
            <a:endParaRPr/>
          </a:p>
          <a:p>
            <a:pPr marL="1371600" lvl="2" indent="-298450" algn="l" rtl="0">
              <a:spcBef>
                <a:spcPts val="0"/>
              </a:spcBef>
              <a:spcAft>
                <a:spcPts val="0"/>
              </a:spcAft>
              <a:buSzPts val="1100"/>
              <a:buChar char="■"/>
            </a:pPr>
            <a:r>
              <a:rPr lang="en"/>
              <a:t>Low glucose levels</a:t>
            </a:r>
            <a:endParaRPr/>
          </a:p>
          <a:p>
            <a:pPr marL="457200" lvl="0" indent="-311150" algn="l" rtl="0">
              <a:spcBef>
                <a:spcPts val="0"/>
              </a:spcBef>
              <a:spcAft>
                <a:spcPts val="0"/>
              </a:spcAft>
              <a:buSzPts val="1300"/>
              <a:buChar char="●"/>
            </a:pPr>
            <a:r>
              <a:rPr lang="en"/>
              <a:t>Example of ketone bodies:</a:t>
            </a:r>
            <a:endParaRPr/>
          </a:p>
          <a:p>
            <a:pPr marL="914400" lvl="1" indent="-298450" algn="l" rtl="0">
              <a:spcBef>
                <a:spcPts val="0"/>
              </a:spcBef>
              <a:spcAft>
                <a:spcPts val="0"/>
              </a:spcAft>
              <a:buSzPts val="1100"/>
              <a:buChar char="○"/>
            </a:pPr>
            <a:r>
              <a:rPr lang="en"/>
              <a:t>Acetone</a:t>
            </a:r>
            <a:endParaRPr/>
          </a:p>
          <a:p>
            <a:pPr marL="914400" lvl="1" indent="-298450" algn="l" rtl="0">
              <a:spcBef>
                <a:spcPts val="0"/>
              </a:spcBef>
              <a:spcAft>
                <a:spcPts val="0"/>
              </a:spcAft>
              <a:buSzPts val="1100"/>
              <a:buChar char="○"/>
            </a:pPr>
            <a:r>
              <a:rPr lang="en"/>
              <a:t>Acetoacetate</a:t>
            </a:r>
            <a:endParaRPr/>
          </a:p>
          <a:p>
            <a:pPr marL="914400" lvl="1" indent="-298450" algn="l" rtl="0">
              <a:spcBef>
                <a:spcPts val="0"/>
              </a:spcBef>
              <a:spcAft>
                <a:spcPts val="0"/>
              </a:spcAft>
              <a:buSzPts val="1100"/>
              <a:buChar char="○"/>
            </a:pPr>
            <a:r>
              <a:rPr lang="en"/>
              <a:t>Beta-hydroxybutyrate</a:t>
            </a:r>
            <a:endParaRPr/>
          </a:p>
          <a:p>
            <a:pPr marL="0" lvl="0" indent="0" algn="l" rtl="0">
              <a:spcBef>
                <a:spcPts val="1600"/>
              </a:spcBef>
              <a:spcAft>
                <a:spcPts val="1600"/>
              </a:spcAft>
              <a:buNone/>
            </a:pPr>
            <a:endParaRPr/>
          </a:p>
        </p:txBody>
      </p:sp>
      <p:pic>
        <p:nvPicPr>
          <p:cNvPr id="437" name="Google Shape;437;p34"/>
          <p:cNvPicPr preferRelativeResize="0"/>
          <p:nvPr/>
        </p:nvPicPr>
        <p:blipFill>
          <a:blip r:embed="rId3">
            <a:alphaModFix/>
          </a:blip>
          <a:stretch>
            <a:fillRect/>
          </a:stretch>
        </p:blipFill>
        <p:spPr>
          <a:xfrm>
            <a:off x="5918100" y="421875"/>
            <a:ext cx="2588775" cy="4299750"/>
          </a:xfrm>
          <a:prstGeom prst="rect">
            <a:avLst/>
          </a:prstGeom>
          <a:noFill/>
          <a:ln>
            <a:noFill/>
          </a:ln>
        </p:spPr>
      </p:pic>
      <p:sp>
        <p:nvSpPr>
          <p:cNvPr id="438" name="Google Shape;438;p34"/>
          <p:cNvSpPr txBox="1"/>
          <p:nvPr/>
        </p:nvSpPr>
        <p:spPr>
          <a:xfrm>
            <a:off x="1303800" y="3059775"/>
            <a:ext cx="3312000" cy="14211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2"/>
              </a:buClr>
              <a:buSzPts val="1300"/>
              <a:buFont typeface="Nunito"/>
              <a:buChar char="●"/>
            </a:pPr>
            <a:r>
              <a:rPr lang="en" sz="1300">
                <a:solidFill>
                  <a:schemeClr val="dk2"/>
                </a:solidFill>
                <a:latin typeface="Nunito"/>
                <a:ea typeface="Nunito"/>
                <a:cs typeface="Nunito"/>
                <a:sym typeface="Nunito"/>
              </a:rPr>
              <a:t>What if there is too much ketone bodies in the bloodstream?</a:t>
            </a:r>
            <a:endParaRPr sz="1300">
              <a:solidFill>
                <a:schemeClr val="dk2"/>
              </a:solidFill>
              <a:latin typeface="Nunito"/>
              <a:ea typeface="Nunito"/>
              <a:cs typeface="Nunito"/>
              <a:sym typeface="Nunito"/>
            </a:endParaRPr>
          </a:p>
          <a:p>
            <a:pPr marL="914400" lvl="1" indent="-298450" algn="l" rtl="0">
              <a:lnSpc>
                <a:spcPct val="115000"/>
              </a:lnSpc>
              <a:spcBef>
                <a:spcPts val="0"/>
              </a:spcBef>
              <a:spcAft>
                <a:spcPts val="0"/>
              </a:spcAft>
              <a:buClr>
                <a:schemeClr val="dk2"/>
              </a:buClr>
              <a:buSzPts val="1100"/>
              <a:buFont typeface="Nunito"/>
              <a:buChar char="○"/>
            </a:pPr>
            <a:r>
              <a:rPr lang="en" sz="1100">
                <a:solidFill>
                  <a:schemeClr val="dk2"/>
                </a:solidFill>
                <a:latin typeface="Nunito"/>
                <a:ea typeface="Nunito"/>
                <a:cs typeface="Nunito"/>
                <a:sym typeface="Nunito"/>
              </a:rPr>
              <a:t>Ketoacidosis</a:t>
            </a:r>
            <a:endParaRPr>
              <a:latin typeface="Nunito"/>
              <a:ea typeface="Nunito"/>
              <a:cs typeface="Nunito"/>
              <a:sym typeface="Nun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5"/>
          <p:cNvSpPr txBox="1">
            <a:spLocks noGrp="1"/>
          </p:cNvSpPr>
          <p:nvPr>
            <p:ph type="title"/>
          </p:nvPr>
        </p:nvSpPr>
        <p:spPr>
          <a:xfrm>
            <a:off x="824000" y="12970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Summary</a:t>
            </a:r>
            <a:endParaRPr sz="4800"/>
          </a:p>
          <a:p>
            <a:pPr marL="0" lvl="0" indent="0" algn="l" rtl="0">
              <a:spcBef>
                <a:spcPts val="0"/>
              </a:spcBef>
              <a:spcAft>
                <a:spcPts val="0"/>
              </a:spcAft>
              <a:buNone/>
            </a:pPr>
            <a:endParaRPr sz="2400"/>
          </a:p>
          <a:p>
            <a:pPr marL="457200" lvl="0" indent="-381000" algn="l" rtl="0">
              <a:lnSpc>
                <a:spcPct val="115000"/>
              </a:lnSpc>
              <a:spcBef>
                <a:spcPts val="0"/>
              </a:spcBef>
              <a:spcAft>
                <a:spcPts val="0"/>
              </a:spcAft>
              <a:buSzPts val="2400"/>
              <a:buFont typeface="Nunito"/>
              <a:buChar char="●"/>
            </a:pPr>
            <a:r>
              <a:rPr lang="en" sz="2400" b="0">
                <a:latin typeface="Nunito"/>
                <a:ea typeface="Nunito"/>
                <a:cs typeface="Nunito"/>
                <a:sym typeface="Nunito"/>
              </a:rPr>
              <a:t>Fats are lipids, essential nutrients</a:t>
            </a:r>
            <a:endParaRPr sz="2400" b="0">
              <a:latin typeface="Nunito"/>
              <a:ea typeface="Nunito"/>
              <a:cs typeface="Nunito"/>
              <a:sym typeface="Nunito"/>
            </a:endParaRPr>
          </a:p>
          <a:p>
            <a:pPr marL="457200" lvl="0" indent="-381000" algn="l" rtl="0">
              <a:lnSpc>
                <a:spcPct val="115000"/>
              </a:lnSpc>
              <a:spcBef>
                <a:spcPts val="0"/>
              </a:spcBef>
              <a:spcAft>
                <a:spcPts val="0"/>
              </a:spcAft>
              <a:buSzPts val="2400"/>
              <a:buFont typeface="Nunito"/>
              <a:buChar char="●"/>
            </a:pPr>
            <a:r>
              <a:rPr lang="en" sz="2400" b="0">
                <a:latin typeface="Nunito"/>
                <a:ea typeface="Nunito"/>
                <a:cs typeface="Nunito"/>
                <a:sym typeface="Nunito"/>
              </a:rPr>
              <a:t>Breakdown via Digestive Lipases</a:t>
            </a:r>
            <a:endParaRPr sz="2400" b="0">
              <a:latin typeface="Nunito"/>
              <a:ea typeface="Nunito"/>
              <a:cs typeface="Nunito"/>
              <a:sym typeface="Nunito"/>
            </a:endParaRPr>
          </a:p>
          <a:p>
            <a:pPr marL="457200" lvl="0" indent="-381000" algn="l" rtl="0">
              <a:lnSpc>
                <a:spcPct val="115000"/>
              </a:lnSpc>
              <a:spcBef>
                <a:spcPts val="0"/>
              </a:spcBef>
              <a:spcAft>
                <a:spcPts val="0"/>
              </a:spcAft>
              <a:buSzPts val="2400"/>
              <a:buFont typeface="Nunito"/>
              <a:buChar char="●"/>
            </a:pPr>
            <a:r>
              <a:rPr lang="en" sz="2400" b="0">
                <a:latin typeface="Nunito"/>
                <a:ea typeface="Nunito"/>
                <a:cs typeface="Nunito"/>
                <a:sym typeface="Nunito"/>
              </a:rPr>
              <a:t>Mainly in Small Intestine</a:t>
            </a:r>
            <a:endParaRPr sz="2400" b="0">
              <a:latin typeface="Nunito"/>
              <a:ea typeface="Nunito"/>
              <a:cs typeface="Nunito"/>
              <a:sym typeface="Nunito"/>
            </a:endParaRPr>
          </a:p>
          <a:p>
            <a:pPr marL="457200" lvl="0" indent="-381000" algn="l" rtl="0">
              <a:lnSpc>
                <a:spcPct val="115000"/>
              </a:lnSpc>
              <a:spcBef>
                <a:spcPts val="0"/>
              </a:spcBef>
              <a:spcAft>
                <a:spcPts val="0"/>
              </a:spcAft>
              <a:buSzPts val="2400"/>
              <a:buFont typeface="Nunito"/>
              <a:buChar char="●"/>
            </a:pPr>
            <a:r>
              <a:rPr lang="en" sz="2400" b="0">
                <a:latin typeface="Nunito"/>
                <a:ea typeface="Nunito"/>
                <a:cs typeface="Nunito"/>
                <a:sym typeface="Nunito"/>
              </a:rPr>
              <a:t>Circulation via Lipoproteins</a:t>
            </a:r>
            <a:endParaRPr sz="2400" b="0">
              <a:latin typeface="Nunito"/>
              <a:ea typeface="Nunito"/>
              <a:cs typeface="Nunito"/>
              <a:sym typeface="Nunito"/>
            </a:endParaRPr>
          </a:p>
          <a:p>
            <a:pPr marL="457200" lvl="0" indent="-381000" algn="l" rtl="0">
              <a:lnSpc>
                <a:spcPct val="115000"/>
              </a:lnSpc>
              <a:spcBef>
                <a:spcPts val="0"/>
              </a:spcBef>
              <a:spcAft>
                <a:spcPts val="0"/>
              </a:spcAft>
              <a:buSzPts val="2400"/>
              <a:buFont typeface="Nunito"/>
              <a:buChar char="●"/>
            </a:pPr>
            <a:r>
              <a:rPr lang="en" sz="2400" b="0">
                <a:latin typeface="Nunito"/>
                <a:ea typeface="Nunito"/>
                <a:cs typeface="Nunito"/>
                <a:sym typeface="Nunito"/>
              </a:rPr>
              <a:t>Storage of energy</a:t>
            </a:r>
            <a:endParaRPr sz="2400" b="0">
              <a:latin typeface="Nunito"/>
              <a:ea typeface="Nunito"/>
              <a:cs typeface="Nunito"/>
              <a:sym typeface="Nunito"/>
            </a:endParaRPr>
          </a:p>
          <a:p>
            <a:pPr marL="457200" lvl="0" indent="0" algn="l" rtl="0">
              <a:lnSpc>
                <a:spcPct val="115000"/>
              </a:lnSpc>
              <a:spcBef>
                <a:spcPts val="1600"/>
              </a:spcBef>
              <a:spcAft>
                <a:spcPts val="0"/>
              </a:spcAft>
              <a:buNone/>
            </a:pPr>
            <a:endParaRPr sz="2400" b="0">
              <a:latin typeface="Nunito"/>
              <a:ea typeface="Nunito"/>
              <a:cs typeface="Nunito"/>
              <a:sym typeface="Nunito"/>
            </a:endParaRPr>
          </a:p>
          <a:p>
            <a:pPr marL="0" lvl="0" indent="0" algn="l" rtl="0">
              <a:spcBef>
                <a:spcPts val="1600"/>
              </a:spcBef>
              <a:spcAft>
                <a:spcPts val="0"/>
              </a:spcAft>
              <a:buNone/>
            </a:pPr>
            <a:endParaRPr sz="4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6"/>
          <p:cNvSpPr txBox="1">
            <a:spLocks noGrp="1"/>
          </p:cNvSpPr>
          <p:nvPr>
            <p:ph type="ctrTitle"/>
          </p:nvPr>
        </p:nvSpPr>
        <p:spPr>
          <a:xfrm>
            <a:off x="667750" y="601438"/>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449" name="Google Shape;449;p36"/>
          <p:cNvSpPr txBox="1">
            <a:spLocks noGrp="1"/>
          </p:cNvSpPr>
          <p:nvPr>
            <p:ph type="subTitle" idx="1"/>
          </p:nvPr>
        </p:nvSpPr>
        <p:spPr>
          <a:xfrm>
            <a:off x="2125175" y="2023175"/>
            <a:ext cx="5699400" cy="6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Any questions?</a:t>
            </a:r>
            <a:endParaRPr sz="2400"/>
          </a:p>
        </p:txBody>
      </p:sp>
      <p:pic>
        <p:nvPicPr>
          <p:cNvPr id="450" name="Google Shape;450;p36"/>
          <p:cNvPicPr preferRelativeResize="0"/>
          <p:nvPr/>
        </p:nvPicPr>
        <p:blipFill rotWithShape="1">
          <a:blip r:embed="rId3">
            <a:alphaModFix/>
          </a:blip>
          <a:srcRect/>
          <a:stretch/>
        </p:blipFill>
        <p:spPr>
          <a:xfrm>
            <a:off x="5514084" y="456368"/>
            <a:ext cx="2337900" cy="23265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Let’s Start with Some Definitions: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Lipids -&gt; Triglycerides:</a:t>
            </a:r>
            <a:endParaRPr/>
          </a:p>
        </p:txBody>
      </p:sp>
      <p:sp>
        <p:nvSpPr>
          <p:cNvPr id="297" name="Google Shape;297;p16"/>
          <p:cNvSpPr txBox="1">
            <a:spLocks noGrp="1"/>
          </p:cNvSpPr>
          <p:nvPr>
            <p:ph type="body" idx="1"/>
          </p:nvPr>
        </p:nvSpPr>
        <p:spPr>
          <a:xfrm>
            <a:off x="1227600" y="1761450"/>
            <a:ext cx="3430500" cy="32361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Not water-soluble</a:t>
            </a:r>
            <a:endParaRPr sz="2200"/>
          </a:p>
          <a:p>
            <a:pPr marL="457200" lvl="0" indent="-368300" algn="l" rtl="0">
              <a:spcBef>
                <a:spcPts val="0"/>
              </a:spcBef>
              <a:spcAft>
                <a:spcPts val="0"/>
              </a:spcAft>
              <a:buSzPts val="2200"/>
              <a:buChar char="●"/>
            </a:pPr>
            <a:r>
              <a:rPr lang="en" sz="2200"/>
              <a:t>Formed from glycerol backbone and fatty acids. FAs are hydrocarbon chains strung on a carboxyl group.</a:t>
            </a:r>
            <a:endParaRPr sz="2200"/>
          </a:p>
        </p:txBody>
      </p:sp>
      <p:pic>
        <p:nvPicPr>
          <p:cNvPr id="298" name="Google Shape;298;p16"/>
          <p:cNvPicPr preferRelativeResize="0"/>
          <p:nvPr/>
        </p:nvPicPr>
        <p:blipFill>
          <a:blip r:embed="rId3">
            <a:alphaModFix/>
          </a:blip>
          <a:stretch>
            <a:fillRect/>
          </a:stretch>
        </p:blipFill>
        <p:spPr>
          <a:xfrm>
            <a:off x="4886700" y="1750275"/>
            <a:ext cx="4104899" cy="24482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1260000" y="545475"/>
            <a:ext cx="3312000" cy="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Unsaturated Fats</a:t>
            </a:r>
            <a:endParaRPr/>
          </a:p>
        </p:txBody>
      </p:sp>
      <p:sp>
        <p:nvSpPr>
          <p:cNvPr id="304" name="Google Shape;304;p17"/>
          <p:cNvSpPr txBox="1">
            <a:spLocks noGrp="1"/>
          </p:cNvSpPr>
          <p:nvPr>
            <p:ph type="body" idx="1"/>
          </p:nvPr>
        </p:nvSpPr>
        <p:spPr>
          <a:xfrm>
            <a:off x="416300" y="1268400"/>
            <a:ext cx="5717700" cy="38751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000000"/>
              </a:buClr>
              <a:buSzPts val="1050"/>
              <a:buChar char="●"/>
            </a:pPr>
            <a:r>
              <a:rPr lang="en" sz="1050">
                <a:solidFill>
                  <a:srgbClr val="000000"/>
                </a:solidFill>
              </a:rPr>
              <a:t>Fat  in which there is </a:t>
            </a:r>
            <a:r>
              <a:rPr lang="en" sz="1050" b="1" i="1">
                <a:solidFill>
                  <a:srgbClr val="000000"/>
                </a:solidFill>
              </a:rPr>
              <a:t>at least one double bond </a:t>
            </a:r>
            <a:r>
              <a:rPr lang="en" sz="1050">
                <a:solidFill>
                  <a:srgbClr val="000000"/>
                </a:solidFill>
              </a:rPr>
              <a:t>within the fatty acid chain</a:t>
            </a:r>
            <a:endParaRPr sz="1050">
              <a:solidFill>
                <a:srgbClr val="000000"/>
              </a:solidFill>
            </a:endParaRPr>
          </a:p>
          <a:p>
            <a:pPr marL="457200" lvl="0" indent="-295275" algn="l" rtl="0">
              <a:spcBef>
                <a:spcPts val="0"/>
              </a:spcBef>
              <a:spcAft>
                <a:spcPts val="0"/>
              </a:spcAft>
              <a:buClr>
                <a:srgbClr val="000000"/>
              </a:buClr>
              <a:buSzPts val="1050"/>
              <a:buChar char="●"/>
            </a:pPr>
            <a:r>
              <a:rPr lang="en" sz="1050">
                <a:solidFill>
                  <a:srgbClr val="000000"/>
                </a:solidFill>
              </a:rPr>
              <a:t>Liquid at room temperature</a:t>
            </a:r>
            <a:endParaRPr sz="1050">
              <a:solidFill>
                <a:srgbClr val="000000"/>
              </a:solidFill>
            </a:endParaRPr>
          </a:p>
          <a:p>
            <a:pPr marL="914400" lvl="1" indent="-295275" algn="l" rtl="0">
              <a:spcBef>
                <a:spcPts val="0"/>
              </a:spcBef>
              <a:spcAft>
                <a:spcPts val="0"/>
              </a:spcAft>
              <a:buClr>
                <a:srgbClr val="000000"/>
              </a:buClr>
              <a:buSzPts val="1050"/>
              <a:buChar char="○"/>
            </a:pPr>
            <a:r>
              <a:rPr lang="en" sz="1050" b="1">
                <a:solidFill>
                  <a:srgbClr val="000000"/>
                </a:solidFill>
              </a:rPr>
              <a:t>Monounsaturated</a:t>
            </a:r>
            <a:r>
              <a:rPr lang="en" sz="1050">
                <a:solidFill>
                  <a:srgbClr val="000000"/>
                </a:solidFill>
              </a:rPr>
              <a:t> if it contains </a:t>
            </a:r>
            <a:r>
              <a:rPr lang="en" sz="1050" i="1">
                <a:solidFill>
                  <a:srgbClr val="000000"/>
                </a:solidFill>
              </a:rPr>
              <a:t>one double bond </a:t>
            </a:r>
            <a:endParaRPr sz="1050" i="1">
              <a:solidFill>
                <a:srgbClr val="000000"/>
              </a:solidFill>
            </a:endParaRPr>
          </a:p>
          <a:p>
            <a:pPr marL="1371600" lvl="2" indent="-295275" algn="l" rtl="0">
              <a:spcBef>
                <a:spcPts val="0"/>
              </a:spcBef>
              <a:spcAft>
                <a:spcPts val="0"/>
              </a:spcAft>
              <a:buClr>
                <a:srgbClr val="000000"/>
              </a:buClr>
              <a:buSzPts val="1050"/>
              <a:buChar char="■"/>
            </a:pPr>
            <a:r>
              <a:rPr lang="en" sz="1050">
                <a:solidFill>
                  <a:srgbClr val="000000"/>
                </a:solidFill>
              </a:rPr>
              <a:t>i.e. Olive oil, peanut oil, canola oil, avocados, most nuts</a:t>
            </a:r>
            <a:endParaRPr sz="1050" i="1">
              <a:solidFill>
                <a:srgbClr val="000000"/>
              </a:solidFill>
            </a:endParaRPr>
          </a:p>
          <a:p>
            <a:pPr marL="914400" lvl="1" indent="-295275" algn="l" rtl="0">
              <a:spcBef>
                <a:spcPts val="0"/>
              </a:spcBef>
              <a:spcAft>
                <a:spcPts val="0"/>
              </a:spcAft>
              <a:buClr>
                <a:srgbClr val="000000"/>
              </a:buClr>
              <a:buSzPts val="1050"/>
              <a:buChar char="○"/>
            </a:pPr>
            <a:r>
              <a:rPr lang="en" sz="1050" b="1">
                <a:solidFill>
                  <a:srgbClr val="000000"/>
                </a:solidFill>
              </a:rPr>
              <a:t>Polyunsaturated</a:t>
            </a:r>
            <a:r>
              <a:rPr lang="en" sz="1050">
                <a:solidFill>
                  <a:srgbClr val="000000"/>
                </a:solidFill>
              </a:rPr>
              <a:t> if it contains </a:t>
            </a:r>
            <a:r>
              <a:rPr lang="en" sz="1050" i="1">
                <a:solidFill>
                  <a:srgbClr val="000000"/>
                </a:solidFill>
              </a:rPr>
              <a:t>two or more double bonds</a:t>
            </a:r>
            <a:endParaRPr sz="1050" i="1">
              <a:solidFill>
                <a:srgbClr val="000000"/>
              </a:solidFill>
            </a:endParaRPr>
          </a:p>
          <a:p>
            <a:pPr marL="1371600" lvl="2" indent="-295275" algn="l" rtl="0">
              <a:spcBef>
                <a:spcPts val="0"/>
              </a:spcBef>
              <a:spcAft>
                <a:spcPts val="0"/>
              </a:spcAft>
              <a:buClr>
                <a:srgbClr val="000000"/>
              </a:buClr>
              <a:buSzPts val="1050"/>
              <a:buChar char="■"/>
            </a:pPr>
            <a:r>
              <a:rPr lang="en" sz="1050" i="1">
                <a:solidFill>
                  <a:srgbClr val="000000"/>
                </a:solidFill>
              </a:rPr>
              <a:t>Essential fatty acids</a:t>
            </a:r>
            <a:r>
              <a:rPr lang="en" sz="1050">
                <a:solidFill>
                  <a:srgbClr val="000000"/>
                </a:solidFill>
              </a:rPr>
              <a:t>: required for critical body functions but must be consumed from diet</a:t>
            </a:r>
            <a:endParaRPr sz="1050">
              <a:solidFill>
                <a:srgbClr val="000000"/>
              </a:solidFill>
            </a:endParaRPr>
          </a:p>
          <a:p>
            <a:pPr marL="1828800" lvl="3" indent="-295275" algn="l" rtl="0">
              <a:spcBef>
                <a:spcPts val="0"/>
              </a:spcBef>
              <a:spcAft>
                <a:spcPts val="0"/>
              </a:spcAft>
              <a:buClr>
                <a:srgbClr val="000000"/>
              </a:buClr>
              <a:buSzPts val="1050"/>
              <a:buChar char="●"/>
            </a:pPr>
            <a:r>
              <a:rPr lang="en" sz="1050">
                <a:solidFill>
                  <a:srgbClr val="000000"/>
                </a:solidFill>
              </a:rPr>
              <a:t>Omega-3 (from alpha linoleic acid): i.e. salmon, mackerel, sardines, flaxseeds, tofu, walnuts, soybean oil, green leafy vegetables</a:t>
            </a:r>
            <a:endParaRPr sz="1050">
              <a:solidFill>
                <a:srgbClr val="000000"/>
              </a:solidFill>
            </a:endParaRPr>
          </a:p>
          <a:p>
            <a:pPr marL="2286000" lvl="4" indent="-295275" algn="l" rtl="0">
              <a:spcBef>
                <a:spcPts val="0"/>
              </a:spcBef>
              <a:spcAft>
                <a:spcPts val="0"/>
              </a:spcAft>
              <a:buClr>
                <a:srgbClr val="000000"/>
              </a:buClr>
              <a:buSzPts val="1050"/>
              <a:buChar char="○"/>
            </a:pPr>
            <a:r>
              <a:rPr lang="en" sz="1050">
                <a:solidFill>
                  <a:srgbClr val="000000"/>
                </a:solidFill>
              </a:rPr>
              <a:t>Raises HDL, lowers triglycerides, help prevent and even treat heart disease and stroke, and reduce blood pressure</a:t>
            </a:r>
            <a:endParaRPr sz="1050">
              <a:solidFill>
                <a:srgbClr val="000000"/>
              </a:solidFill>
            </a:endParaRPr>
          </a:p>
          <a:p>
            <a:pPr marL="1828800" lvl="3" indent="-295275" algn="l" rtl="0">
              <a:spcBef>
                <a:spcPts val="0"/>
              </a:spcBef>
              <a:spcAft>
                <a:spcPts val="0"/>
              </a:spcAft>
              <a:buClr>
                <a:srgbClr val="000000"/>
              </a:buClr>
              <a:buSzPts val="1050"/>
              <a:buChar char="●"/>
            </a:pPr>
            <a:r>
              <a:rPr lang="en" sz="1050">
                <a:solidFill>
                  <a:srgbClr val="000000"/>
                </a:solidFill>
              </a:rPr>
              <a:t>Omega-6 ( from linoleic acid): i.e. vegetable oils such as  safflower, sunflower and corn oils</a:t>
            </a:r>
            <a:endParaRPr sz="1050" i="1">
              <a:solidFill>
                <a:srgbClr val="000000"/>
              </a:solidFill>
            </a:endParaRPr>
          </a:p>
          <a:p>
            <a:pPr marL="2286000" lvl="4" indent="-295275" algn="l" rtl="0">
              <a:spcBef>
                <a:spcPts val="0"/>
              </a:spcBef>
              <a:spcAft>
                <a:spcPts val="0"/>
              </a:spcAft>
              <a:buClr>
                <a:srgbClr val="000000"/>
              </a:buClr>
              <a:buSzPts val="1050"/>
              <a:buChar char="○"/>
            </a:pPr>
            <a:r>
              <a:rPr lang="en" sz="1050">
                <a:solidFill>
                  <a:srgbClr val="000000"/>
                </a:solidFill>
              </a:rPr>
              <a:t>Linked to protection against heart disease</a:t>
            </a:r>
            <a:endParaRPr sz="1050">
              <a:solidFill>
                <a:srgbClr val="000000"/>
              </a:solidFill>
            </a:endParaRPr>
          </a:p>
          <a:p>
            <a:pPr marL="457200" lvl="0" indent="-295275" algn="l" rtl="0">
              <a:spcBef>
                <a:spcPts val="0"/>
              </a:spcBef>
              <a:spcAft>
                <a:spcPts val="0"/>
              </a:spcAft>
              <a:buClr>
                <a:srgbClr val="000000"/>
              </a:buClr>
              <a:buSzPts val="1050"/>
              <a:buChar char="●"/>
            </a:pPr>
            <a:r>
              <a:rPr lang="en" sz="1050" i="1">
                <a:solidFill>
                  <a:srgbClr val="000000"/>
                </a:solidFill>
              </a:rPr>
              <a:t>Cis </a:t>
            </a:r>
            <a:r>
              <a:rPr lang="en" sz="1050">
                <a:solidFill>
                  <a:srgbClr val="000000"/>
                </a:solidFill>
              </a:rPr>
              <a:t>configuration</a:t>
            </a:r>
            <a:endParaRPr sz="1050">
              <a:solidFill>
                <a:srgbClr val="000000"/>
              </a:solidFill>
            </a:endParaRPr>
          </a:p>
          <a:p>
            <a:pPr marL="457200" lvl="0" indent="-295275" algn="l" rtl="0">
              <a:spcBef>
                <a:spcPts val="0"/>
              </a:spcBef>
              <a:spcAft>
                <a:spcPts val="0"/>
              </a:spcAft>
              <a:buClr>
                <a:srgbClr val="000000"/>
              </a:buClr>
              <a:buSzPts val="1050"/>
              <a:buChar char="●"/>
            </a:pPr>
            <a:r>
              <a:rPr lang="en" sz="1050" i="1">
                <a:solidFill>
                  <a:srgbClr val="000000"/>
                </a:solidFill>
              </a:rPr>
              <a:t>Trans </a:t>
            </a:r>
            <a:r>
              <a:rPr lang="en" sz="1050">
                <a:solidFill>
                  <a:srgbClr val="000000"/>
                </a:solidFill>
              </a:rPr>
              <a:t>configuration</a:t>
            </a:r>
            <a:endParaRPr sz="1050">
              <a:solidFill>
                <a:srgbClr val="000000"/>
              </a:solidFill>
            </a:endParaRPr>
          </a:p>
          <a:p>
            <a:pPr marL="914400" lvl="0" indent="0" algn="l" rtl="0">
              <a:spcBef>
                <a:spcPts val="0"/>
              </a:spcBef>
              <a:spcAft>
                <a:spcPts val="0"/>
              </a:spcAft>
              <a:buNone/>
            </a:pPr>
            <a:endParaRPr>
              <a:solidFill>
                <a:srgbClr val="000000"/>
              </a:solidFill>
            </a:endParaRPr>
          </a:p>
          <a:p>
            <a:pPr marL="914400" lvl="0" indent="0" algn="l" rtl="0">
              <a:spcBef>
                <a:spcPts val="0"/>
              </a:spcBef>
              <a:spcAft>
                <a:spcPts val="0"/>
              </a:spcAft>
              <a:buNone/>
            </a:pPr>
            <a:endParaRPr sz="1050">
              <a:solidFill>
                <a:srgbClr val="000000"/>
              </a:solidFill>
            </a:endParaRPr>
          </a:p>
          <a:p>
            <a:pPr marL="91440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a:p>
            <a:pPr marL="91440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a:p>
            <a:pPr marL="91440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a:p>
            <a:pPr marL="91440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p:txBody>
      </p:sp>
      <p:pic>
        <p:nvPicPr>
          <p:cNvPr id="305" name="Google Shape;305;p17" descr="Image result for trans fat structure&quot;"/>
          <p:cNvPicPr preferRelativeResize="0"/>
          <p:nvPr/>
        </p:nvPicPr>
        <p:blipFill>
          <a:blip r:embed="rId3">
            <a:alphaModFix/>
          </a:blip>
          <a:stretch>
            <a:fillRect/>
          </a:stretch>
        </p:blipFill>
        <p:spPr>
          <a:xfrm>
            <a:off x="6027825" y="2855300"/>
            <a:ext cx="3014975" cy="2142225"/>
          </a:xfrm>
          <a:prstGeom prst="rect">
            <a:avLst/>
          </a:prstGeom>
          <a:noFill/>
          <a:ln>
            <a:noFill/>
          </a:ln>
        </p:spPr>
      </p:pic>
      <p:pic>
        <p:nvPicPr>
          <p:cNvPr id="306" name="Google Shape;306;p17"/>
          <p:cNvPicPr preferRelativeResize="0"/>
          <p:nvPr/>
        </p:nvPicPr>
        <p:blipFill>
          <a:blip r:embed="rId4">
            <a:alphaModFix/>
          </a:blip>
          <a:stretch>
            <a:fillRect/>
          </a:stretch>
        </p:blipFill>
        <p:spPr>
          <a:xfrm>
            <a:off x="5518550" y="545463"/>
            <a:ext cx="3524250" cy="1552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1268900" y="532200"/>
            <a:ext cx="6901500" cy="77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Saturated Fats and Trans Fats</a:t>
            </a:r>
            <a:endParaRPr/>
          </a:p>
        </p:txBody>
      </p:sp>
      <p:sp>
        <p:nvSpPr>
          <p:cNvPr id="312" name="Google Shape;312;p18"/>
          <p:cNvSpPr txBox="1">
            <a:spLocks noGrp="1"/>
          </p:cNvSpPr>
          <p:nvPr>
            <p:ph type="body" idx="1"/>
          </p:nvPr>
        </p:nvSpPr>
        <p:spPr>
          <a:xfrm>
            <a:off x="85575" y="1305300"/>
            <a:ext cx="4174500" cy="37719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000000"/>
              </a:buClr>
              <a:buSzPts val="1050"/>
              <a:buChar char="●"/>
            </a:pPr>
            <a:r>
              <a:rPr lang="en" sz="1050" b="1">
                <a:solidFill>
                  <a:srgbClr val="000000"/>
                </a:solidFill>
              </a:rPr>
              <a:t>Saturated Fats</a:t>
            </a:r>
            <a:endParaRPr sz="1050" b="1">
              <a:solidFill>
                <a:srgbClr val="000000"/>
              </a:solidFill>
            </a:endParaRPr>
          </a:p>
          <a:p>
            <a:pPr marL="914400" lvl="1" indent="-295275" algn="l" rtl="0">
              <a:spcBef>
                <a:spcPts val="0"/>
              </a:spcBef>
              <a:spcAft>
                <a:spcPts val="0"/>
              </a:spcAft>
              <a:buClr>
                <a:srgbClr val="000000"/>
              </a:buClr>
              <a:buSzPts val="1050"/>
              <a:buChar char="○"/>
            </a:pPr>
            <a:r>
              <a:rPr lang="en" sz="1050">
                <a:solidFill>
                  <a:srgbClr val="000000"/>
                </a:solidFill>
              </a:rPr>
              <a:t>Fat in which there are </a:t>
            </a:r>
            <a:r>
              <a:rPr lang="en" sz="1050" b="1" i="1">
                <a:solidFill>
                  <a:srgbClr val="000000"/>
                </a:solidFill>
              </a:rPr>
              <a:t>no double bonds</a:t>
            </a:r>
            <a:r>
              <a:rPr lang="en" sz="1050">
                <a:solidFill>
                  <a:srgbClr val="000000"/>
                </a:solidFill>
              </a:rPr>
              <a:t> in fatty acid chain</a:t>
            </a:r>
            <a:endParaRPr sz="1050">
              <a:solidFill>
                <a:srgbClr val="000000"/>
              </a:solidFill>
            </a:endParaRPr>
          </a:p>
          <a:p>
            <a:pPr marL="914400" lvl="1" indent="-295275" algn="l" rtl="0">
              <a:spcBef>
                <a:spcPts val="0"/>
              </a:spcBef>
              <a:spcAft>
                <a:spcPts val="0"/>
              </a:spcAft>
              <a:buClr>
                <a:srgbClr val="000000"/>
              </a:buClr>
              <a:buSzPts val="1050"/>
              <a:buChar char="○"/>
            </a:pPr>
            <a:r>
              <a:rPr lang="en" sz="1050">
                <a:solidFill>
                  <a:srgbClr val="000000"/>
                </a:solidFill>
              </a:rPr>
              <a:t>Saturated with hydrogen atoms</a:t>
            </a:r>
            <a:endParaRPr sz="1050">
              <a:solidFill>
                <a:srgbClr val="000000"/>
              </a:solidFill>
            </a:endParaRPr>
          </a:p>
          <a:p>
            <a:pPr marL="914400" lvl="1" indent="-295275" algn="l" rtl="0">
              <a:spcBef>
                <a:spcPts val="0"/>
              </a:spcBef>
              <a:spcAft>
                <a:spcPts val="0"/>
              </a:spcAft>
              <a:buClr>
                <a:srgbClr val="000000"/>
              </a:buClr>
              <a:buSzPts val="1050"/>
              <a:buChar char="○"/>
            </a:pPr>
            <a:r>
              <a:rPr lang="en" sz="1050">
                <a:solidFill>
                  <a:srgbClr val="000000"/>
                </a:solidFill>
              </a:rPr>
              <a:t>Typically solid at room temperature</a:t>
            </a:r>
            <a:endParaRPr sz="1050">
              <a:solidFill>
                <a:srgbClr val="000000"/>
              </a:solidFill>
            </a:endParaRPr>
          </a:p>
          <a:p>
            <a:pPr marL="914400" lvl="1" indent="-295275" algn="l" rtl="0">
              <a:spcBef>
                <a:spcPts val="0"/>
              </a:spcBef>
              <a:spcAft>
                <a:spcPts val="0"/>
              </a:spcAft>
              <a:buClr>
                <a:srgbClr val="000000"/>
              </a:buClr>
              <a:buSzPts val="1050"/>
              <a:buChar char="○"/>
            </a:pPr>
            <a:r>
              <a:rPr lang="en" sz="1050">
                <a:solidFill>
                  <a:srgbClr val="000000"/>
                </a:solidFill>
              </a:rPr>
              <a:t>I.e. red meat and dairy products,commercial foods, palm kernel oil, coconut oil</a:t>
            </a:r>
            <a:endParaRPr sz="1050">
              <a:solidFill>
                <a:srgbClr val="000000"/>
              </a:solidFill>
            </a:endParaRPr>
          </a:p>
          <a:p>
            <a:pPr marL="1371600" lvl="2" indent="-295275" algn="l" rtl="0">
              <a:spcBef>
                <a:spcPts val="0"/>
              </a:spcBef>
              <a:spcAft>
                <a:spcPts val="0"/>
              </a:spcAft>
              <a:buClr>
                <a:srgbClr val="000000"/>
              </a:buClr>
              <a:buSzPts val="1050"/>
              <a:buChar char="■"/>
            </a:pPr>
            <a:r>
              <a:rPr lang="en" sz="1050">
                <a:solidFill>
                  <a:srgbClr val="000000"/>
                </a:solidFill>
              </a:rPr>
              <a:t>Increase LDL and risk for heart disease</a:t>
            </a:r>
            <a:endParaRPr sz="1050">
              <a:solidFill>
                <a:srgbClr val="000000"/>
              </a:solidFill>
            </a:endParaRPr>
          </a:p>
          <a:p>
            <a:pPr marL="457200" lvl="0" indent="-295275" algn="l" rtl="0">
              <a:spcBef>
                <a:spcPts val="0"/>
              </a:spcBef>
              <a:spcAft>
                <a:spcPts val="0"/>
              </a:spcAft>
              <a:buClr>
                <a:srgbClr val="000000"/>
              </a:buClr>
              <a:buSzPts val="1050"/>
              <a:buChar char="●"/>
            </a:pPr>
            <a:r>
              <a:rPr lang="en" sz="1050" b="1">
                <a:solidFill>
                  <a:srgbClr val="000000"/>
                </a:solidFill>
              </a:rPr>
              <a:t>Trans Fats:</a:t>
            </a:r>
            <a:endParaRPr sz="1050" b="1">
              <a:solidFill>
                <a:srgbClr val="000000"/>
              </a:solidFill>
            </a:endParaRPr>
          </a:p>
          <a:p>
            <a:pPr marL="914400" lvl="1" indent="-295275" algn="l" rtl="0">
              <a:spcBef>
                <a:spcPts val="0"/>
              </a:spcBef>
              <a:spcAft>
                <a:spcPts val="0"/>
              </a:spcAft>
              <a:buClr>
                <a:srgbClr val="000000"/>
              </a:buClr>
              <a:buSzPts val="1050"/>
              <a:buFont typeface="Times New Roman"/>
              <a:buChar char="○"/>
            </a:pPr>
            <a:r>
              <a:rPr lang="en" sz="1050">
                <a:solidFill>
                  <a:srgbClr val="000000"/>
                </a:solidFill>
              </a:rPr>
              <a:t>Artificial:</a:t>
            </a:r>
            <a:r>
              <a:rPr lang="en" sz="1050" b="1">
                <a:solidFill>
                  <a:srgbClr val="000000"/>
                </a:solidFill>
              </a:rPr>
              <a:t> </a:t>
            </a:r>
            <a:r>
              <a:rPr lang="en" sz="1050">
                <a:solidFill>
                  <a:srgbClr val="000000"/>
                </a:solidFill>
              </a:rPr>
              <a:t>byproduct of a process called hydrogenation that is used to turn healthy oils into solid and prevent them from becoming rancid</a:t>
            </a:r>
            <a:endParaRPr sz="1050">
              <a:solidFill>
                <a:srgbClr val="000000"/>
              </a:solidFill>
            </a:endParaRPr>
          </a:p>
          <a:p>
            <a:pPr marL="914400" lvl="1" indent="-295275" algn="l" rtl="0">
              <a:spcBef>
                <a:spcPts val="0"/>
              </a:spcBef>
              <a:spcAft>
                <a:spcPts val="0"/>
              </a:spcAft>
              <a:buClr>
                <a:srgbClr val="000000"/>
              </a:buClr>
              <a:buSzPts val="1050"/>
              <a:buChar char="○"/>
            </a:pPr>
            <a:r>
              <a:rPr lang="en" sz="1050">
                <a:solidFill>
                  <a:srgbClr val="000000"/>
                </a:solidFill>
              </a:rPr>
              <a:t>I.e. margarine, fried foods, baked goods and fast food</a:t>
            </a:r>
            <a:endParaRPr sz="1050">
              <a:solidFill>
                <a:srgbClr val="000000"/>
              </a:solidFill>
            </a:endParaRPr>
          </a:p>
          <a:p>
            <a:pPr marL="1371600" lvl="2" indent="-295275" algn="l" rtl="0">
              <a:spcBef>
                <a:spcPts val="0"/>
              </a:spcBef>
              <a:spcAft>
                <a:spcPts val="0"/>
              </a:spcAft>
              <a:buClr>
                <a:srgbClr val="000000"/>
              </a:buClr>
              <a:buSzPts val="1050"/>
              <a:buFont typeface="Times New Roman"/>
              <a:buChar char="■"/>
            </a:pPr>
            <a:r>
              <a:rPr lang="en" sz="1050">
                <a:solidFill>
                  <a:srgbClr val="000000"/>
                </a:solidFill>
              </a:rPr>
              <a:t>Increases LDL and reduces the amount of beneficial HDL cholesterol, increases triglycerides </a:t>
            </a:r>
            <a:endParaRPr sz="1050">
              <a:solidFill>
                <a:srgbClr val="000000"/>
              </a:solidFill>
            </a:endParaRPr>
          </a:p>
          <a:p>
            <a:pPr marL="1371600" lvl="2" indent="-295275" algn="l" rtl="0">
              <a:spcBef>
                <a:spcPts val="0"/>
              </a:spcBef>
              <a:spcAft>
                <a:spcPts val="0"/>
              </a:spcAft>
              <a:buClr>
                <a:srgbClr val="000000"/>
              </a:buClr>
              <a:buSzPts val="1050"/>
              <a:buChar char="■"/>
            </a:pPr>
            <a:r>
              <a:rPr lang="en" sz="1050">
                <a:solidFill>
                  <a:srgbClr val="000000"/>
                </a:solidFill>
              </a:rPr>
              <a:t>When incorporated into cell membranes, membrane fluidity is reduced and cells don’t function as well.</a:t>
            </a:r>
            <a:endParaRPr sz="1050">
              <a:solidFill>
                <a:srgbClr val="000000"/>
              </a:solidFill>
            </a:endParaRPr>
          </a:p>
        </p:txBody>
      </p:sp>
      <p:pic>
        <p:nvPicPr>
          <p:cNvPr id="313" name="Google Shape;313;p18" descr="Image result for saturated fats structure"/>
          <p:cNvPicPr preferRelativeResize="0"/>
          <p:nvPr/>
        </p:nvPicPr>
        <p:blipFill>
          <a:blip r:embed="rId3">
            <a:alphaModFix/>
          </a:blip>
          <a:stretch>
            <a:fillRect/>
          </a:stretch>
        </p:blipFill>
        <p:spPr>
          <a:xfrm>
            <a:off x="4855688" y="1190625"/>
            <a:ext cx="3314700" cy="1381125"/>
          </a:xfrm>
          <a:prstGeom prst="rect">
            <a:avLst/>
          </a:prstGeom>
          <a:noFill/>
          <a:ln>
            <a:noFill/>
          </a:ln>
        </p:spPr>
      </p:pic>
      <p:pic>
        <p:nvPicPr>
          <p:cNvPr id="314" name="Google Shape;314;p18"/>
          <p:cNvPicPr preferRelativeResize="0"/>
          <p:nvPr/>
        </p:nvPicPr>
        <p:blipFill>
          <a:blip r:embed="rId4">
            <a:alphaModFix/>
          </a:blip>
          <a:stretch>
            <a:fillRect/>
          </a:stretch>
        </p:blipFill>
        <p:spPr>
          <a:xfrm>
            <a:off x="4260125" y="2706025"/>
            <a:ext cx="4788725" cy="2273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9"/>
          <p:cNvSpPr txBox="1">
            <a:spLocks noGrp="1"/>
          </p:cNvSpPr>
          <p:nvPr>
            <p:ph type="title"/>
          </p:nvPr>
        </p:nvSpPr>
        <p:spPr>
          <a:xfrm>
            <a:off x="1303800" y="598575"/>
            <a:ext cx="6901500" cy="159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Long-chain and Short-chain Fatty Acids:</a:t>
            </a:r>
            <a:endParaRPr/>
          </a:p>
        </p:txBody>
      </p:sp>
      <p:sp>
        <p:nvSpPr>
          <p:cNvPr id="320" name="Google Shape;320;p19"/>
          <p:cNvSpPr txBox="1">
            <a:spLocks noGrp="1"/>
          </p:cNvSpPr>
          <p:nvPr>
            <p:ph type="body" idx="1"/>
          </p:nvPr>
        </p:nvSpPr>
        <p:spPr>
          <a:xfrm>
            <a:off x="164150" y="1668900"/>
            <a:ext cx="8823300" cy="3208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b="1"/>
              <a:t>SCFA</a:t>
            </a:r>
            <a:r>
              <a:rPr lang="en" sz="1500"/>
              <a:t>s: Fewer than six carbons</a:t>
            </a:r>
            <a:endParaRPr sz="1500"/>
          </a:p>
          <a:p>
            <a:pPr marL="457200" lvl="0" indent="-323850" algn="l" rtl="0">
              <a:spcBef>
                <a:spcPts val="0"/>
              </a:spcBef>
              <a:spcAft>
                <a:spcPts val="0"/>
              </a:spcAft>
              <a:buSzPts val="1500"/>
              <a:buChar char="●"/>
            </a:pPr>
            <a:r>
              <a:rPr lang="en" sz="1500" b="1"/>
              <a:t>LCFA</a:t>
            </a:r>
            <a:r>
              <a:rPr lang="en" sz="1500"/>
              <a:t>s: More than 14 carbon atoms</a:t>
            </a:r>
            <a:endParaRPr sz="1500"/>
          </a:p>
          <a:p>
            <a:pPr marL="457200" lvl="0" indent="-323850" algn="l" rtl="0">
              <a:spcBef>
                <a:spcPts val="0"/>
              </a:spcBef>
              <a:spcAft>
                <a:spcPts val="0"/>
              </a:spcAft>
              <a:buSzPts val="1500"/>
              <a:buChar char="●"/>
            </a:pPr>
            <a:r>
              <a:rPr lang="en" sz="1500"/>
              <a:t>Production --&gt;</a:t>
            </a:r>
            <a:endParaRPr sz="1500"/>
          </a:p>
          <a:p>
            <a:pPr marL="457200" lvl="0" indent="-323850" algn="l" rtl="0">
              <a:spcBef>
                <a:spcPts val="0"/>
              </a:spcBef>
              <a:spcAft>
                <a:spcPts val="0"/>
              </a:spcAft>
              <a:buSzPts val="1500"/>
              <a:buChar char="●"/>
            </a:pPr>
            <a:r>
              <a:rPr lang="en" sz="1500" b="1"/>
              <a:t>SCFA</a:t>
            </a:r>
            <a:r>
              <a:rPr lang="en" sz="1500"/>
              <a:t>s are produced when the friendly gut bacteria ferment fiber in the colon, and are the main source of energy for the epithelial cells lining the colon. For this reason, they play an important role in colon health.</a:t>
            </a:r>
            <a:endParaRPr sz="1500"/>
          </a:p>
          <a:p>
            <a:pPr marL="457200" lvl="0" indent="-323850" algn="l" rtl="0">
              <a:spcBef>
                <a:spcPts val="0"/>
              </a:spcBef>
              <a:spcAft>
                <a:spcPts val="0"/>
              </a:spcAft>
              <a:buSzPts val="1500"/>
              <a:buChar char="●"/>
            </a:pPr>
            <a:r>
              <a:rPr lang="en" sz="1500" b="1"/>
              <a:t>LCFA</a:t>
            </a:r>
            <a:r>
              <a:rPr lang="en" sz="1500"/>
              <a:t>s can be dietary in origin (oils and animals fats), or can be produced by the body, primarily in the liver </a:t>
            </a:r>
            <a:endParaRPr sz="1500"/>
          </a:p>
          <a:p>
            <a:pPr marL="457200" lvl="0" indent="-323850" algn="l" rtl="0">
              <a:spcBef>
                <a:spcPts val="0"/>
              </a:spcBef>
              <a:spcAft>
                <a:spcPts val="0"/>
              </a:spcAft>
              <a:buSzPts val="1500"/>
              <a:buChar char="●"/>
            </a:pPr>
            <a:r>
              <a:rPr lang="en" sz="1500" b="1"/>
              <a:t>SCFA</a:t>
            </a:r>
            <a:r>
              <a:rPr lang="en" sz="1500"/>
              <a:t>s and medium-chain fatty acids are primarily absorbed through the portal vein during lipid digestion, while </a:t>
            </a:r>
            <a:r>
              <a:rPr lang="en" sz="1500" b="1"/>
              <a:t>LCFA</a:t>
            </a:r>
            <a:r>
              <a:rPr lang="en" sz="1500"/>
              <a:t>s are packed into chylomicrons and enter lymphatic capillaries, and enter the blood first at the subclavian vein.</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0"/>
          <p:cNvSpPr txBox="1">
            <a:spLocks noGrp="1"/>
          </p:cNvSpPr>
          <p:nvPr>
            <p:ph type="title"/>
          </p:nvPr>
        </p:nvSpPr>
        <p:spPr>
          <a:xfrm>
            <a:off x="1303800" y="598575"/>
            <a:ext cx="6901500" cy="159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Cholesterol:</a:t>
            </a:r>
            <a:endParaRPr/>
          </a:p>
        </p:txBody>
      </p:sp>
      <p:sp>
        <p:nvSpPr>
          <p:cNvPr id="326" name="Google Shape;326;p20"/>
          <p:cNvSpPr txBox="1">
            <a:spLocks noGrp="1"/>
          </p:cNvSpPr>
          <p:nvPr>
            <p:ph type="body" idx="1"/>
          </p:nvPr>
        </p:nvSpPr>
        <p:spPr>
          <a:xfrm>
            <a:off x="1303800" y="1341775"/>
            <a:ext cx="2581200" cy="32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0" lvl="0" indent="0" algn="l" rtl="0">
              <a:spcBef>
                <a:spcPts val="1600"/>
              </a:spcBef>
              <a:spcAft>
                <a:spcPts val="1600"/>
              </a:spcAft>
              <a:buNone/>
            </a:pPr>
            <a:endParaRPr sz="1800"/>
          </a:p>
        </p:txBody>
      </p:sp>
      <p:pic>
        <p:nvPicPr>
          <p:cNvPr id="327" name="Google Shape;327;p20"/>
          <p:cNvPicPr preferRelativeResize="0"/>
          <p:nvPr/>
        </p:nvPicPr>
        <p:blipFill>
          <a:blip r:embed="rId3">
            <a:alphaModFix/>
          </a:blip>
          <a:stretch>
            <a:fillRect/>
          </a:stretch>
        </p:blipFill>
        <p:spPr>
          <a:xfrm>
            <a:off x="4721800" y="357550"/>
            <a:ext cx="3940707" cy="2650125"/>
          </a:xfrm>
          <a:prstGeom prst="rect">
            <a:avLst/>
          </a:prstGeom>
          <a:noFill/>
          <a:ln>
            <a:noFill/>
          </a:ln>
        </p:spPr>
      </p:pic>
      <p:sp>
        <p:nvSpPr>
          <p:cNvPr id="328" name="Google Shape;328;p20"/>
          <p:cNvSpPr txBox="1"/>
          <p:nvPr/>
        </p:nvSpPr>
        <p:spPr>
          <a:xfrm>
            <a:off x="889175" y="1381625"/>
            <a:ext cx="3857700" cy="3392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en" sz="1800">
                <a:latin typeface="Nunito"/>
                <a:ea typeface="Nunito"/>
                <a:cs typeface="Nunito"/>
                <a:sym typeface="Nunito"/>
              </a:rPr>
              <a:t>Not a fat, but acts like one</a:t>
            </a:r>
            <a:endParaRPr sz="1800">
              <a:latin typeface="Nunito"/>
              <a:ea typeface="Nunito"/>
              <a:cs typeface="Nunito"/>
              <a:sym typeface="Nunito"/>
            </a:endParaRPr>
          </a:p>
          <a:p>
            <a:pPr marL="457200" lvl="0" indent="-342900" algn="l" rtl="0">
              <a:spcBef>
                <a:spcPts val="0"/>
              </a:spcBef>
              <a:spcAft>
                <a:spcPts val="0"/>
              </a:spcAft>
              <a:buSzPts val="1800"/>
              <a:buFont typeface="Nunito"/>
              <a:buChar char="●"/>
            </a:pPr>
            <a:r>
              <a:rPr lang="en" sz="1800">
                <a:latin typeface="Nunito"/>
                <a:ea typeface="Nunito"/>
                <a:cs typeface="Nunito"/>
                <a:sym typeface="Nunito"/>
              </a:rPr>
              <a:t>Most cholesterol is synthesized by liver hepatocytes, a process which combines molecules of acetyl-CoA with HMG-CoA reductase (the beginning of 37 step process).</a:t>
            </a:r>
            <a:endParaRPr sz="1800">
              <a:latin typeface="Nunito"/>
              <a:ea typeface="Nunito"/>
              <a:cs typeface="Nunito"/>
              <a:sym typeface="Nunito"/>
            </a:endParaRPr>
          </a:p>
          <a:p>
            <a:pPr marL="457200" lvl="0" indent="-342900" algn="l" rtl="0">
              <a:spcBef>
                <a:spcPts val="0"/>
              </a:spcBef>
              <a:spcAft>
                <a:spcPts val="0"/>
              </a:spcAft>
              <a:buSzPts val="1800"/>
              <a:buFont typeface="Nunito"/>
              <a:buChar char="●"/>
            </a:pPr>
            <a:r>
              <a:rPr lang="en" sz="1800">
                <a:latin typeface="Nunito"/>
                <a:ea typeface="Nunito"/>
                <a:cs typeface="Nunito"/>
                <a:sym typeface="Nunito"/>
              </a:rPr>
              <a:t>Important part of the phospholipid bilayer (30%), and myelin sheaths for nerve cells.</a:t>
            </a:r>
            <a:endParaRPr sz="1800">
              <a:latin typeface="Nunito"/>
              <a:ea typeface="Nunito"/>
              <a:cs typeface="Nunito"/>
              <a:sym typeface="Nunito"/>
            </a:endParaRPr>
          </a:p>
        </p:txBody>
      </p:sp>
      <p:sp>
        <p:nvSpPr>
          <p:cNvPr id="329" name="Google Shape;329;p20"/>
          <p:cNvSpPr txBox="1"/>
          <p:nvPr/>
        </p:nvSpPr>
        <p:spPr>
          <a:xfrm>
            <a:off x="6511450" y="3857525"/>
            <a:ext cx="2722200" cy="9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Nunito"/>
                <a:ea typeface="Nunito"/>
                <a:cs typeface="Nunito"/>
                <a:sym typeface="Nunito"/>
              </a:rPr>
              <a:t>(27 Carbons!)</a:t>
            </a:r>
            <a:endParaRPr sz="1800">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1"/>
          <p:cNvSpPr txBox="1">
            <a:spLocks noGrp="1"/>
          </p:cNvSpPr>
          <p:nvPr>
            <p:ph type="title"/>
          </p:nvPr>
        </p:nvSpPr>
        <p:spPr>
          <a:xfrm>
            <a:off x="1303800" y="598575"/>
            <a:ext cx="6901500" cy="159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Cholesteryl Esters</a:t>
            </a:r>
            <a:endParaRPr/>
          </a:p>
        </p:txBody>
      </p:sp>
      <p:sp>
        <p:nvSpPr>
          <p:cNvPr id="335" name="Google Shape;335;p21"/>
          <p:cNvSpPr txBox="1">
            <a:spLocks noGrp="1"/>
          </p:cNvSpPr>
          <p:nvPr>
            <p:ph type="body" idx="1"/>
          </p:nvPr>
        </p:nvSpPr>
        <p:spPr>
          <a:xfrm>
            <a:off x="1069725" y="1472250"/>
            <a:ext cx="3811800" cy="3298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Ester of cholesterol that is formed between the carboxylate group of a fatty acid and hydroxyl group of cholesterol </a:t>
            </a:r>
            <a:endParaRPr sz="1400"/>
          </a:p>
          <a:p>
            <a:pPr marL="457200" lvl="0" indent="-317500" algn="l" rtl="0">
              <a:spcBef>
                <a:spcPts val="0"/>
              </a:spcBef>
              <a:spcAft>
                <a:spcPts val="0"/>
              </a:spcAft>
              <a:buSzPts val="1400"/>
              <a:buChar char="●"/>
            </a:pPr>
            <a:r>
              <a:rPr lang="en" sz="1400"/>
              <a:t>Makes molecule more nonpolar</a:t>
            </a:r>
            <a:endParaRPr sz="1400"/>
          </a:p>
          <a:p>
            <a:pPr marL="457200" lvl="0" indent="-317500" algn="l" rtl="0">
              <a:spcBef>
                <a:spcPts val="0"/>
              </a:spcBef>
              <a:spcAft>
                <a:spcPts val="0"/>
              </a:spcAft>
              <a:buSzPts val="1400"/>
              <a:buChar char="●"/>
            </a:pPr>
            <a:r>
              <a:rPr lang="en" sz="1400"/>
              <a:t>Allows more cholesterol to be packaged into the interior of a lipoprotein to facilitate its transportation.</a:t>
            </a:r>
            <a:endParaRPr sz="1400"/>
          </a:p>
          <a:p>
            <a:pPr marL="457200" lvl="0" indent="-317500" algn="l" rtl="0">
              <a:spcBef>
                <a:spcPts val="0"/>
              </a:spcBef>
              <a:spcAft>
                <a:spcPts val="0"/>
              </a:spcAft>
              <a:buSzPts val="1400"/>
              <a:buChar char="●"/>
            </a:pPr>
            <a:r>
              <a:rPr lang="en" sz="1400"/>
              <a:t>Prevents the spontaneous back exchange of cholesterol from HDL to cells.</a:t>
            </a:r>
            <a:endParaRPr sz="1400"/>
          </a:p>
          <a:p>
            <a:pPr marL="457200" lvl="0" indent="-317500" algn="l" rtl="0">
              <a:spcBef>
                <a:spcPts val="0"/>
              </a:spcBef>
              <a:spcAft>
                <a:spcPts val="0"/>
              </a:spcAft>
              <a:buSzPts val="1400"/>
              <a:buChar char="●"/>
            </a:pPr>
            <a:r>
              <a:rPr lang="en" sz="1400"/>
              <a:t>May accumulate in fatty lesions of atherosclerotic plaques.</a:t>
            </a:r>
            <a:endParaRPr sz="1400"/>
          </a:p>
          <a:p>
            <a:pPr marL="0" lvl="0" indent="0" algn="l" rtl="0">
              <a:spcBef>
                <a:spcPts val="1600"/>
              </a:spcBef>
              <a:spcAft>
                <a:spcPts val="1600"/>
              </a:spcAft>
              <a:buNone/>
            </a:pPr>
            <a:endParaRPr sz="1800"/>
          </a:p>
        </p:txBody>
      </p:sp>
      <p:pic>
        <p:nvPicPr>
          <p:cNvPr id="336" name="Google Shape;336;p21"/>
          <p:cNvPicPr preferRelativeResize="0"/>
          <p:nvPr/>
        </p:nvPicPr>
        <p:blipFill>
          <a:blip r:embed="rId3">
            <a:alphaModFix/>
          </a:blip>
          <a:stretch>
            <a:fillRect/>
          </a:stretch>
        </p:blipFill>
        <p:spPr>
          <a:xfrm>
            <a:off x="5847121" y="2571750"/>
            <a:ext cx="2710278" cy="2198700"/>
          </a:xfrm>
          <a:prstGeom prst="rect">
            <a:avLst/>
          </a:prstGeom>
          <a:noFill/>
          <a:ln>
            <a:noFill/>
          </a:ln>
        </p:spPr>
      </p:pic>
      <p:pic>
        <p:nvPicPr>
          <p:cNvPr id="337" name="Google Shape;337;p21" descr="Image result for structure of cholesterol ester&quot;"/>
          <p:cNvPicPr preferRelativeResize="0"/>
          <p:nvPr/>
        </p:nvPicPr>
        <p:blipFill>
          <a:blip r:embed="rId4">
            <a:alphaModFix/>
          </a:blip>
          <a:stretch>
            <a:fillRect/>
          </a:stretch>
        </p:blipFill>
        <p:spPr>
          <a:xfrm>
            <a:off x="5736463" y="146552"/>
            <a:ext cx="2931606" cy="2198700"/>
          </a:xfrm>
          <a:prstGeom prst="rect">
            <a:avLst/>
          </a:prstGeom>
          <a:noFill/>
          <a:ln>
            <a:noFill/>
          </a:ln>
        </p:spPr>
      </p:pic>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A1B61307D4CC42ADF17B20384634A2" ma:contentTypeVersion="9" ma:contentTypeDescription="Create a new document." ma:contentTypeScope="" ma:versionID="6668e9a5fd8a1c25dda4d2c238c1212d">
  <xsd:schema xmlns:xsd="http://www.w3.org/2001/XMLSchema" xmlns:xs="http://www.w3.org/2001/XMLSchema" xmlns:p="http://schemas.microsoft.com/office/2006/metadata/properties" xmlns:ns2="9a7eb56d-290f-4457-ba54-b49b86d0c1ee" xmlns:ns3="f2d909b9-7b94-484a-8bcd-1e10f57e1e50" targetNamespace="http://schemas.microsoft.com/office/2006/metadata/properties" ma:root="true" ma:fieldsID="71b457dcc8d813a0d16b9d3f4cae9fe6" ns2:_="" ns3:_="">
    <xsd:import namespace="9a7eb56d-290f-4457-ba54-b49b86d0c1ee"/>
    <xsd:import namespace="f2d909b9-7b94-484a-8bcd-1e10f57e1e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eb56d-290f-4457-ba54-b49b86d0c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d909b9-7b94-484a-8bcd-1e10f57e1e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D796C8-76B9-4C2A-B7FC-FAE0F99E196C}">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a7eb56d-290f-4457-ba54-b49b86d0c1ee"/>
    <ds:schemaRef ds:uri="f2d909b9-7b94-484a-8bcd-1e10f57e1e5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563872D-7901-4BB7-8195-8E6AFA9037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eb56d-290f-4457-ba54-b49b86d0c1ee"/>
    <ds:schemaRef ds:uri="f2d909b9-7b94-484a-8bcd-1e10f57e1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A9ABD-0A1F-451D-A6BB-B29CB3FE3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TotalTime>
  <Words>1290</Words>
  <Application>Microsoft Office PowerPoint</Application>
  <PresentationFormat>On-screen Show (16:9)</PresentationFormat>
  <Paragraphs>155</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Times New Roman</vt:lpstr>
      <vt:lpstr>Roboto</vt:lpstr>
      <vt:lpstr>Maven Pro</vt:lpstr>
      <vt:lpstr>Nunito</vt:lpstr>
      <vt:lpstr>Momentum</vt:lpstr>
      <vt:lpstr>Digestion of Fats</vt:lpstr>
      <vt:lpstr>Why do we need fats? What are they for?</vt:lpstr>
      <vt:lpstr>Let’s Start with Some Definitions:</vt:lpstr>
      <vt:lpstr>Lipids -&gt; Triglycerides:</vt:lpstr>
      <vt:lpstr>Unsaturated Fats</vt:lpstr>
      <vt:lpstr>Saturated Fats and Trans Fats</vt:lpstr>
      <vt:lpstr>Long-chain and Short-chain Fatty Acids:</vt:lpstr>
      <vt:lpstr>Cholesterol:</vt:lpstr>
      <vt:lpstr>Cholesteryl Esters</vt:lpstr>
      <vt:lpstr>Digestion:  As with most nutrients, the breakdown and digestion of fats is distributed across the entire GI, from mouth to colon.  However, the small intestine is the most important location for lipid digestion. </vt:lpstr>
      <vt:lpstr>Mouth &amp; Stomach: </vt:lpstr>
      <vt:lpstr>Small Intestine: </vt:lpstr>
      <vt:lpstr> </vt:lpstr>
      <vt:lpstr> </vt:lpstr>
      <vt:lpstr> </vt:lpstr>
      <vt:lpstr>Lymphatic Absorption from the Small Intestine </vt:lpstr>
      <vt:lpstr>Transportation of fats: Chylomicrons and Lipoproteins: </vt:lpstr>
      <vt:lpstr>But wait, you say, what about the colon?</vt:lpstr>
      <vt:lpstr>Lipogenesis &amp; Ketogenesis: Physiology of fat storage in the body. </vt:lpstr>
      <vt:lpstr>Lipogenesis: Overview </vt:lpstr>
      <vt:lpstr>Lipogenesis: The process</vt:lpstr>
      <vt:lpstr>Palmitate is the same thing as palmitic acid in your human body. Palmitic acid is the first fatty acid produced during lipogenesis (fatty acid synthesis) and from which longer fatty acids can be produced.</vt:lpstr>
      <vt:lpstr>Lipogenesis: the results</vt:lpstr>
      <vt:lpstr>Ketogenesis:Overview</vt:lpstr>
      <vt:lpstr>Ketogenesis: the process</vt:lpstr>
      <vt:lpstr>Ketogenesis: the results</vt:lpstr>
      <vt:lpstr>Summary  Fats are lipids, essential nutrients Breakdown via Digestive Lipases Mainly in Small Intestine Circulation via Lipoproteins Storage of energy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Digestion of Fats</dc:title>
  <dc:creator>paul</dc:creator>
  <cp:lastModifiedBy>paul wissmann</cp:lastModifiedBy>
  <cp:revision>5</cp:revision>
  <dcterms:modified xsi:type="dcterms:W3CDTF">2020-11-19T17:39:03Z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0x01010034A1B61307D4CC42ADF17B20384634A2</vt:lpwstr>
  </property>
  <property fmtid="{D5CDD505-2E9C-101B-9397-08002B2CF9AE}" pid="3" name="Order">
    <vt:r8>17999600</vt:r8>
  </property>
</Properties>
</file>