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9" r:id="rId2"/>
    <p:sldId id="270" r:id="rId3"/>
    <p:sldId id="276" r:id="rId4"/>
    <p:sldId id="295" r:id="rId5"/>
    <p:sldId id="277" r:id="rId6"/>
    <p:sldId id="309" r:id="rId7"/>
    <p:sldId id="310" r:id="rId8"/>
    <p:sldId id="271" r:id="rId9"/>
    <p:sldId id="273" r:id="rId10"/>
    <p:sldId id="274" r:id="rId11"/>
    <p:sldId id="275" r:id="rId12"/>
    <p:sldId id="272" r:id="rId13"/>
    <p:sldId id="294" r:id="rId14"/>
    <p:sldId id="262" r:id="rId15"/>
    <p:sldId id="266" r:id="rId16"/>
    <p:sldId id="267" r:id="rId17"/>
    <p:sldId id="268" r:id="rId18"/>
    <p:sldId id="265" r:id="rId19"/>
    <p:sldId id="278" r:id="rId20"/>
    <p:sldId id="279" r:id="rId21"/>
    <p:sldId id="280" r:id="rId22"/>
    <p:sldId id="281" r:id="rId23"/>
    <p:sldId id="282" r:id="rId24"/>
    <p:sldId id="283" r:id="rId25"/>
    <p:sldId id="284" r:id="rId26"/>
    <p:sldId id="285" r:id="rId27"/>
    <p:sldId id="260" r:id="rId28"/>
    <p:sldId id="256" r:id="rId29"/>
    <p:sldId id="259" r:id="rId30"/>
    <p:sldId id="257" r:id="rId31"/>
    <p:sldId id="293" r:id="rId32"/>
    <p:sldId id="290" r:id="rId33"/>
    <p:sldId id="291" r:id="rId34"/>
    <p:sldId id="292" r:id="rId35"/>
    <p:sldId id="286" r:id="rId36"/>
    <p:sldId id="304" r:id="rId37"/>
    <p:sldId id="296" r:id="rId38"/>
    <p:sldId id="297" r:id="rId39"/>
    <p:sldId id="298" r:id="rId40"/>
    <p:sldId id="311" r:id="rId41"/>
    <p:sldId id="287" r:id="rId42"/>
    <p:sldId id="288" r:id="rId43"/>
    <p:sldId id="289" r:id="rId44"/>
    <p:sldId id="258" r:id="rId45"/>
    <p:sldId id="299" r:id="rId46"/>
    <p:sldId id="300" r:id="rId47"/>
    <p:sldId id="261" r:id="rId48"/>
    <p:sldId id="263" r:id="rId49"/>
    <p:sldId id="264" r:id="rId50"/>
    <p:sldId id="301" r:id="rId51"/>
    <p:sldId id="302" r:id="rId52"/>
    <p:sldId id="303" r:id="rId53"/>
    <p:sldId id="305" r:id="rId54"/>
    <p:sldId id="306" r:id="rId55"/>
    <p:sldId id="307" r:id="rId56"/>
    <p:sldId id="308" r:id="rId57"/>
    <p:sldId id="312"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9CEB82-E162-423B-9EBE-78A22DE5F06D}"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E820A-6A95-4322-9B20-FAB72BDB297A}" type="slidenum">
              <a:rPr lang="en-US" smtClean="0"/>
              <a:t>‹#›</a:t>
            </a:fld>
            <a:endParaRPr lang="en-US"/>
          </a:p>
        </p:txBody>
      </p:sp>
    </p:spTree>
    <p:extLst>
      <p:ext uri="{BB962C8B-B14F-4D97-AF65-F5344CB8AC3E}">
        <p14:creationId xmlns:p14="http://schemas.microsoft.com/office/powerpoint/2010/main" val="1761629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9CEB82-E162-423B-9EBE-78A22DE5F06D}"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E820A-6A95-4322-9B20-FAB72BDB297A}" type="slidenum">
              <a:rPr lang="en-US" smtClean="0"/>
              <a:t>‹#›</a:t>
            </a:fld>
            <a:endParaRPr lang="en-US"/>
          </a:p>
        </p:txBody>
      </p:sp>
    </p:spTree>
    <p:extLst>
      <p:ext uri="{BB962C8B-B14F-4D97-AF65-F5344CB8AC3E}">
        <p14:creationId xmlns:p14="http://schemas.microsoft.com/office/powerpoint/2010/main" val="3527349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9CEB82-E162-423B-9EBE-78A22DE5F06D}"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E820A-6A95-4322-9B20-FAB72BDB297A}" type="slidenum">
              <a:rPr lang="en-US" smtClean="0"/>
              <a:t>‹#›</a:t>
            </a:fld>
            <a:endParaRPr lang="en-US"/>
          </a:p>
        </p:txBody>
      </p:sp>
    </p:spTree>
    <p:extLst>
      <p:ext uri="{BB962C8B-B14F-4D97-AF65-F5344CB8AC3E}">
        <p14:creationId xmlns:p14="http://schemas.microsoft.com/office/powerpoint/2010/main" val="401182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9CEB82-E162-423B-9EBE-78A22DE5F06D}"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E820A-6A95-4322-9B20-FAB72BDB297A}" type="slidenum">
              <a:rPr lang="en-US" smtClean="0"/>
              <a:t>‹#›</a:t>
            </a:fld>
            <a:endParaRPr lang="en-US"/>
          </a:p>
        </p:txBody>
      </p:sp>
    </p:spTree>
    <p:extLst>
      <p:ext uri="{BB962C8B-B14F-4D97-AF65-F5344CB8AC3E}">
        <p14:creationId xmlns:p14="http://schemas.microsoft.com/office/powerpoint/2010/main" val="2486595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9CEB82-E162-423B-9EBE-78A22DE5F06D}" type="datetimeFigureOut">
              <a:rPr lang="en-US" smtClean="0"/>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E820A-6A95-4322-9B20-FAB72BDB297A}" type="slidenum">
              <a:rPr lang="en-US" smtClean="0"/>
              <a:t>‹#›</a:t>
            </a:fld>
            <a:endParaRPr lang="en-US"/>
          </a:p>
        </p:txBody>
      </p:sp>
    </p:spTree>
    <p:extLst>
      <p:ext uri="{BB962C8B-B14F-4D97-AF65-F5344CB8AC3E}">
        <p14:creationId xmlns:p14="http://schemas.microsoft.com/office/powerpoint/2010/main" val="269577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9CEB82-E162-423B-9EBE-78A22DE5F06D}" type="datetimeFigureOut">
              <a:rPr lang="en-US" smtClean="0"/>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0E820A-6A95-4322-9B20-FAB72BDB297A}" type="slidenum">
              <a:rPr lang="en-US" smtClean="0"/>
              <a:t>‹#›</a:t>
            </a:fld>
            <a:endParaRPr lang="en-US"/>
          </a:p>
        </p:txBody>
      </p:sp>
    </p:spTree>
    <p:extLst>
      <p:ext uri="{BB962C8B-B14F-4D97-AF65-F5344CB8AC3E}">
        <p14:creationId xmlns:p14="http://schemas.microsoft.com/office/powerpoint/2010/main" val="4062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9CEB82-E162-423B-9EBE-78A22DE5F06D}" type="datetimeFigureOut">
              <a:rPr lang="en-US" smtClean="0"/>
              <a:t>10/11/2021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0E820A-6A95-4322-9B20-FAB72BDB297A}" type="slidenum">
              <a:rPr lang="en-US" smtClean="0"/>
              <a:t>‹#›</a:t>
            </a:fld>
            <a:endParaRPr lang="en-US"/>
          </a:p>
        </p:txBody>
      </p:sp>
    </p:spTree>
    <p:extLst>
      <p:ext uri="{BB962C8B-B14F-4D97-AF65-F5344CB8AC3E}">
        <p14:creationId xmlns:p14="http://schemas.microsoft.com/office/powerpoint/2010/main" val="299995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9CEB82-E162-423B-9EBE-78A22DE5F06D}" type="datetimeFigureOut">
              <a:rPr lang="en-US" smtClean="0"/>
              <a:t>10/11/2021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0E820A-6A95-4322-9B20-FAB72BDB297A}" type="slidenum">
              <a:rPr lang="en-US" smtClean="0"/>
              <a:t>‹#›</a:t>
            </a:fld>
            <a:endParaRPr lang="en-US"/>
          </a:p>
        </p:txBody>
      </p:sp>
    </p:spTree>
    <p:extLst>
      <p:ext uri="{BB962C8B-B14F-4D97-AF65-F5344CB8AC3E}">
        <p14:creationId xmlns:p14="http://schemas.microsoft.com/office/powerpoint/2010/main" val="4019051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9CEB82-E162-423B-9EBE-78A22DE5F06D}" type="datetimeFigureOut">
              <a:rPr lang="en-US" smtClean="0"/>
              <a:t>10/11/2021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0E820A-6A95-4322-9B20-FAB72BDB297A}" type="slidenum">
              <a:rPr lang="en-US" smtClean="0"/>
              <a:t>‹#›</a:t>
            </a:fld>
            <a:endParaRPr lang="en-US"/>
          </a:p>
        </p:txBody>
      </p:sp>
    </p:spTree>
    <p:extLst>
      <p:ext uri="{BB962C8B-B14F-4D97-AF65-F5344CB8AC3E}">
        <p14:creationId xmlns:p14="http://schemas.microsoft.com/office/powerpoint/2010/main" val="133730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9CEB82-E162-423B-9EBE-78A22DE5F06D}" type="datetimeFigureOut">
              <a:rPr lang="en-US" smtClean="0"/>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0E820A-6A95-4322-9B20-FAB72BDB297A}" type="slidenum">
              <a:rPr lang="en-US" smtClean="0"/>
              <a:t>‹#›</a:t>
            </a:fld>
            <a:endParaRPr lang="en-US"/>
          </a:p>
        </p:txBody>
      </p:sp>
    </p:spTree>
    <p:extLst>
      <p:ext uri="{BB962C8B-B14F-4D97-AF65-F5344CB8AC3E}">
        <p14:creationId xmlns:p14="http://schemas.microsoft.com/office/powerpoint/2010/main" val="1613034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9CEB82-E162-423B-9EBE-78A22DE5F06D}" type="datetimeFigureOut">
              <a:rPr lang="en-US" smtClean="0"/>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0E820A-6A95-4322-9B20-FAB72BDB297A}" type="slidenum">
              <a:rPr lang="en-US" smtClean="0"/>
              <a:t>‹#›</a:t>
            </a:fld>
            <a:endParaRPr lang="en-US"/>
          </a:p>
        </p:txBody>
      </p:sp>
    </p:spTree>
    <p:extLst>
      <p:ext uri="{BB962C8B-B14F-4D97-AF65-F5344CB8AC3E}">
        <p14:creationId xmlns:p14="http://schemas.microsoft.com/office/powerpoint/2010/main" val="3049509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9CEB82-E162-423B-9EBE-78A22DE5F06D}" type="datetimeFigureOut">
              <a:rPr lang="en-US" smtClean="0"/>
              <a:t>10/11/2021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E820A-6A95-4322-9B20-FAB72BDB297A}" type="slidenum">
              <a:rPr lang="en-US" smtClean="0"/>
              <a:t>‹#›</a:t>
            </a:fld>
            <a:endParaRPr lang="en-US"/>
          </a:p>
        </p:txBody>
      </p:sp>
    </p:spTree>
    <p:extLst>
      <p:ext uri="{BB962C8B-B14F-4D97-AF65-F5344CB8AC3E}">
        <p14:creationId xmlns:p14="http://schemas.microsoft.com/office/powerpoint/2010/main" val="30254569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EDEC-BE66-497C-AADE-CC4876DC6758}"/>
              </a:ext>
            </a:extLst>
          </p:cNvPr>
          <p:cNvSpPr>
            <a:spLocks noGrp="1"/>
          </p:cNvSpPr>
          <p:nvPr>
            <p:ph type="title"/>
          </p:nvPr>
        </p:nvSpPr>
        <p:spPr>
          <a:xfrm>
            <a:off x="838200" y="365126"/>
            <a:ext cx="10515600" cy="315912"/>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7AE2DFDB-61CC-4964-AD30-8D4F6438A074}"/>
              </a:ext>
            </a:extLst>
          </p:cNvPr>
          <p:cNvSpPr>
            <a:spLocks noGrp="1"/>
          </p:cNvSpPr>
          <p:nvPr>
            <p:ph idx="1"/>
          </p:nvPr>
        </p:nvSpPr>
        <p:spPr>
          <a:xfrm>
            <a:off x="838200" y="1917700"/>
            <a:ext cx="10515600" cy="4259263"/>
          </a:xfrm>
        </p:spPr>
        <p:txBody>
          <a:bodyPr/>
          <a:lstStyle/>
          <a:p>
            <a:pPr marL="0" indent="0">
              <a:buNone/>
            </a:pPr>
            <a:r>
              <a:rPr lang="en-US" sz="4800" dirty="0"/>
              <a:t>Mitosis, Mitosis, Mitosis. </a:t>
            </a:r>
          </a:p>
          <a:p>
            <a:endParaRPr lang="en-US" dirty="0"/>
          </a:p>
          <a:p>
            <a:r>
              <a:rPr lang="en-US" dirty="0"/>
              <a:t>How come every Biology class always has to talk about Mitosis?</a:t>
            </a:r>
          </a:p>
          <a:p>
            <a:r>
              <a:rPr lang="en-US" dirty="0"/>
              <a:t>What is Mitosis anyway?</a:t>
            </a:r>
          </a:p>
          <a:p>
            <a:r>
              <a:rPr lang="en-US" dirty="0"/>
              <a:t>What’s the big deal?</a:t>
            </a:r>
          </a:p>
        </p:txBody>
      </p:sp>
    </p:spTree>
    <p:extLst>
      <p:ext uri="{BB962C8B-B14F-4D97-AF65-F5344CB8AC3E}">
        <p14:creationId xmlns:p14="http://schemas.microsoft.com/office/powerpoint/2010/main" val="1511753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6973-0737-46FB-A74B-720DAA7B342F}"/>
              </a:ext>
            </a:extLst>
          </p:cNvPr>
          <p:cNvSpPr>
            <a:spLocks noGrp="1"/>
          </p:cNvSpPr>
          <p:nvPr>
            <p:ph type="title"/>
          </p:nvPr>
        </p:nvSpPr>
        <p:spPr>
          <a:xfrm>
            <a:off x="838200" y="365126"/>
            <a:ext cx="10515600" cy="315912"/>
          </a:xfrm>
        </p:spPr>
        <p:txBody>
          <a:bodyPr>
            <a:normAutofit fontScale="90000"/>
          </a:bodyPr>
          <a:lstStyle/>
          <a:p>
            <a:endParaRPr lang="en-US" dirty="0"/>
          </a:p>
        </p:txBody>
      </p:sp>
      <p:pic>
        <p:nvPicPr>
          <p:cNvPr id="2050" name="Picture 2" descr="Micrographia by Robert Hooke : Teaching with Unique Collections">
            <a:extLst>
              <a:ext uri="{FF2B5EF4-FFF2-40B4-BE49-F238E27FC236}">
                <a16:creationId xmlns:a16="http://schemas.microsoft.com/office/drawing/2014/main" id="{4B097F6F-45A7-4645-A7BD-E41F7BA732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1860" y="787400"/>
            <a:ext cx="7068279" cy="538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502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5F42E-6AD3-4E37-8C99-BB6E4169EAE6}"/>
              </a:ext>
            </a:extLst>
          </p:cNvPr>
          <p:cNvSpPr>
            <a:spLocks noGrp="1"/>
          </p:cNvSpPr>
          <p:nvPr>
            <p:ph type="title"/>
          </p:nvPr>
        </p:nvSpPr>
        <p:spPr/>
        <p:txBody>
          <a:bodyPr>
            <a:normAutofit fontScale="90000"/>
          </a:bodyPr>
          <a:lstStyle/>
          <a:p>
            <a:r>
              <a:rPr lang="en-US" sz="2700" dirty="0"/>
              <a:t>Anton van Leeuwenhoek, a Dutch merchant without university studies discovered microscopic life at the end of the 17th century. Leeuwenhoek was the first person to see unicellular animals, bacteria, red blood cells and sperm, and all with his homemade microscopes. He did not invent the microscope, he perfected its use. </a:t>
            </a:r>
          </a:p>
        </p:txBody>
      </p:sp>
      <p:pic>
        <p:nvPicPr>
          <p:cNvPr id="3074" name="Picture 2" descr="https://www.bbvaopenmind.com/wp-content/uploads/2018/08/2-Leeuwenhoek-1.png">
            <a:extLst>
              <a:ext uri="{FF2B5EF4-FFF2-40B4-BE49-F238E27FC236}">
                <a16:creationId xmlns:a16="http://schemas.microsoft.com/office/drawing/2014/main" id="{085C5064-7384-449A-8AE6-2D5DC83054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6814" y="2110784"/>
            <a:ext cx="6640276" cy="397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5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2345-3FF1-44F8-9CFB-6BE9DF423CCB}"/>
              </a:ext>
            </a:extLst>
          </p:cNvPr>
          <p:cNvSpPr>
            <a:spLocks noGrp="1"/>
          </p:cNvSpPr>
          <p:nvPr>
            <p:ph type="title"/>
          </p:nvPr>
        </p:nvSpPr>
        <p:spPr>
          <a:xfrm>
            <a:off x="838200" y="365125"/>
            <a:ext cx="10515600" cy="16827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1DDE87D4-BE09-4D90-8310-109F0816A727}"/>
              </a:ext>
            </a:extLst>
          </p:cNvPr>
          <p:cNvSpPr>
            <a:spLocks noGrp="1"/>
          </p:cNvSpPr>
          <p:nvPr>
            <p:ph idx="1"/>
          </p:nvPr>
        </p:nvSpPr>
        <p:spPr>
          <a:xfrm>
            <a:off x="838200" y="889000"/>
            <a:ext cx="10515600" cy="5287963"/>
          </a:xfrm>
        </p:spPr>
        <p:txBody>
          <a:bodyPr>
            <a:normAutofit/>
          </a:bodyPr>
          <a:lstStyle/>
          <a:p>
            <a:r>
              <a:rPr lang="en-US" dirty="0"/>
              <a:t>The German anatomist Walther </a:t>
            </a:r>
            <a:r>
              <a:rPr lang="en-US" dirty="0" err="1"/>
              <a:t>Flemming</a:t>
            </a:r>
            <a:r>
              <a:rPr lang="en-US" dirty="0"/>
              <a:t> began his pioneering studies of mitosis almost 150 years ago. </a:t>
            </a:r>
            <a:r>
              <a:rPr lang="en-US" dirty="0" err="1"/>
              <a:t>Flemming</a:t>
            </a:r>
            <a:r>
              <a:rPr lang="en-US" dirty="0"/>
              <a:t> was one of the first cytologists and the first to detail how chromosomes move during mitosis, or cell division. </a:t>
            </a:r>
            <a:r>
              <a:rPr lang="en-US" dirty="0" err="1"/>
              <a:t>Flemming</a:t>
            </a:r>
            <a:r>
              <a:rPr lang="en-US" dirty="0"/>
              <a:t> observed cell division in salamander embryos, where cells divide at fixed intervals. He developed a way to stain chromosomes to observe them clearly.</a:t>
            </a:r>
          </a:p>
          <a:p>
            <a:r>
              <a:rPr lang="en-US" dirty="0"/>
              <a:t>Ultimately, </a:t>
            </a:r>
            <a:r>
              <a:rPr lang="en-US" dirty="0" err="1"/>
              <a:t>Flemming</a:t>
            </a:r>
            <a:r>
              <a:rPr lang="en-US" dirty="0"/>
              <a:t> described the whole process of mitosis, from chromosome doubling to their even partitioning into the two resulting cells, in a book published in 1882. His terms, like prophase, metaphase and anaphase, are still used to describe the steps of cell division. His work helped form the basis of the chromosome theory of inheritance.</a:t>
            </a:r>
          </a:p>
          <a:p>
            <a:endParaRPr lang="en-US" dirty="0"/>
          </a:p>
        </p:txBody>
      </p:sp>
    </p:spTree>
    <p:extLst>
      <p:ext uri="{BB962C8B-B14F-4D97-AF65-F5344CB8AC3E}">
        <p14:creationId xmlns:p14="http://schemas.microsoft.com/office/powerpoint/2010/main" val="1371584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FD8DA-4D15-4B5E-B391-5E82B6E33C40}"/>
              </a:ext>
            </a:extLst>
          </p:cNvPr>
          <p:cNvSpPr>
            <a:spLocks noGrp="1"/>
          </p:cNvSpPr>
          <p:nvPr>
            <p:ph type="title"/>
          </p:nvPr>
        </p:nvSpPr>
        <p:spPr/>
        <p:txBody>
          <a:bodyPr/>
          <a:lstStyle/>
          <a:p>
            <a:endParaRPr lang="en-US"/>
          </a:p>
        </p:txBody>
      </p:sp>
      <p:pic>
        <p:nvPicPr>
          <p:cNvPr id="5122" name="Picture 2" descr="The Microscope and Discovery of the Cell The">
            <a:extLst>
              <a:ext uri="{FF2B5EF4-FFF2-40B4-BE49-F238E27FC236}">
                <a16:creationId xmlns:a16="http://schemas.microsoft.com/office/drawing/2014/main" id="{D2E9565E-4BA1-4BE8-86E8-57F54CB620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8512" y="738231"/>
            <a:ext cx="5966237" cy="44746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ell division cycles. Historical drawings by Walther Flemming... | Download  Scientific Diagram">
            <a:extLst>
              <a:ext uri="{FF2B5EF4-FFF2-40B4-BE49-F238E27FC236}">
                <a16:creationId xmlns:a16="http://schemas.microsoft.com/office/drawing/2014/main" id="{E55C9A37-0E77-4E77-858F-6F1025828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3869" y="1214337"/>
            <a:ext cx="4909050" cy="373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010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2AF2-5134-48F0-BE14-DDB00A29DE9F}"/>
              </a:ext>
            </a:extLst>
          </p:cNvPr>
          <p:cNvSpPr>
            <a:spLocks noGrp="1"/>
          </p:cNvSpPr>
          <p:nvPr>
            <p:ph type="title"/>
          </p:nvPr>
        </p:nvSpPr>
        <p:spPr/>
        <p:txBody>
          <a:bodyPr/>
          <a:lstStyle/>
          <a:p>
            <a:endParaRPr lang="en-US"/>
          </a:p>
        </p:txBody>
      </p:sp>
      <p:pic>
        <p:nvPicPr>
          <p:cNvPr id="6146" name="Picture 2" descr="Mitosis - Definition and Examples - Biology Online Dictionary">
            <a:extLst>
              <a:ext uri="{FF2B5EF4-FFF2-40B4-BE49-F238E27FC236}">
                <a16:creationId xmlns:a16="http://schemas.microsoft.com/office/drawing/2014/main" id="{E3F26F66-07A7-4FB2-94E1-BAB39E0096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5417" y="503340"/>
            <a:ext cx="9548084" cy="537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934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C38A2-D772-469D-B7C4-436607224D2F}"/>
              </a:ext>
            </a:extLst>
          </p:cNvPr>
          <p:cNvSpPr>
            <a:spLocks noGrp="1"/>
          </p:cNvSpPr>
          <p:nvPr>
            <p:ph type="ctrTitle"/>
          </p:nvPr>
        </p:nvSpPr>
        <p:spPr>
          <a:xfrm>
            <a:off x="5527395" y="393700"/>
            <a:ext cx="5953405" cy="5897562"/>
          </a:xfrm>
        </p:spPr>
        <p:txBody>
          <a:bodyPr>
            <a:normAutofit/>
          </a:bodyPr>
          <a:lstStyle/>
          <a:p>
            <a:r>
              <a:rPr lang="en-US" sz="2400" dirty="0"/>
              <a:t>Let’s look at cells under the microscope.</a:t>
            </a:r>
            <a:br>
              <a:rPr lang="en-US" sz="2400" dirty="0"/>
            </a:br>
            <a:r>
              <a:rPr lang="en-US" sz="2400" dirty="0"/>
              <a:t>The cells have had a colored dye poured onto them, then this dye is washed away. Another color dye is pour onto the cells and it too is washed away. So all the cells we look at under the microscope are ‘stained’ this way. Generally, but not always, a pink and purple colored dye is used.</a:t>
            </a:r>
            <a:br>
              <a:rPr lang="en-US" sz="2400" dirty="0"/>
            </a:br>
            <a:br>
              <a:rPr lang="en-US" sz="2400" dirty="0"/>
            </a:br>
            <a:r>
              <a:rPr lang="en-US" sz="2400" dirty="0"/>
              <a:t>It turns out to be easier to dip a clear, glass slide into a small jar full of the colored dyes. The cells have been attached to the clear glass slide.</a:t>
            </a:r>
            <a:br>
              <a:rPr lang="en-US" sz="2400" dirty="0"/>
            </a:br>
            <a:br>
              <a:rPr lang="en-US" sz="2400" dirty="0"/>
            </a:br>
            <a:r>
              <a:rPr lang="en-US" sz="2400" dirty="0"/>
              <a:t>Commonly the two dyes are hematoxylin and eosin (H &amp; E Staining).</a:t>
            </a:r>
            <a:br>
              <a:rPr lang="en-US" sz="2400" dirty="0"/>
            </a:br>
            <a:endParaRPr lang="en-US" sz="2400" dirty="0"/>
          </a:p>
        </p:txBody>
      </p:sp>
      <p:sp>
        <p:nvSpPr>
          <p:cNvPr id="3" name="Subtitle 2">
            <a:extLst>
              <a:ext uri="{FF2B5EF4-FFF2-40B4-BE49-F238E27FC236}">
                <a16:creationId xmlns:a16="http://schemas.microsoft.com/office/drawing/2014/main" id="{58012C49-D943-427B-A0D3-E783DA11343B}"/>
              </a:ext>
            </a:extLst>
          </p:cNvPr>
          <p:cNvSpPr>
            <a:spLocks noGrp="1"/>
          </p:cNvSpPr>
          <p:nvPr>
            <p:ph type="subTitle" idx="1"/>
          </p:nvPr>
        </p:nvSpPr>
        <p:spPr>
          <a:xfrm>
            <a:off x="481584" y="2887483"/>
            <a:ext cx="6528816" cy="1247954"/>
          </a:xfrm>
        </p:spPr>
        <p:txBody>
          <a:bodyPr/>
          <a:lstStyle/>
          <a:p>
            <a:endParaRPr lang="en-US" dirty="0"/>
          </a:p>
        </p:txBody>
      </p:sp>
      <p:pic>
        <p:nvPicPr>
          <p:cNvPr id="1026" name="Picture 2" descr="Doctor looking into a microscope Royalty Free Vector Image">
            <a:extLst>
              <a:ext uri="{FF2B5EF4-FFF2-40B4-BE49-F238E27FC236}">
                <a16:creationId xmlns:a16="http://schemas.microsoft.com/office/drawing/2014/main" id="{33BC3781-C250-4FD7-8E3C-C44FC4345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80" y="681036"/>
            <a:ext cx="4786019" cy="561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841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6B18-7B68-4F9A-B009-0C0E4B3FF7B4}"/>
              </a:ext>
            </a:extLst>
          </p:cNvPr>
          <p:cNvSpPr>
            <a:spLocks noGrp="1"/>
          </p:cNvSpPr>
          <p:nvPr>
            <p:ph type="title"/>
          </p:nvPr>
        </p:nvSpPr>
        <p:spPr/>
        <p:txBody>
          <a:bodyPr>
            <a:normAutofit/>
          </a:bodyPr>
          <a:lstStyle/>
          <a:p>
            <a:r>
              <a:rPr lang="en-US" sz="2400" dirty="0"/>
              <a:t>The nuclei look purple and the cell’s cytoplasm looks pink.</a:t>
            </a:r>
          </a:p>
        </p:txBody>
      </p:sp>
      <p:pic>
        <p:nvPicPr>
          <p:cNvPr id="2050" name="Picture 2" descr="H and E staining procedure histopathology || H and E staining in hindi -  YouTube">
            <a:extLst>
              <a:ext uri="{FF2B5EF4-FFF2-40B4-BE49-F238E27FC236}">
                <a16:creationId xmlns:a16="http://schemas.microsoft.com/office/drawing/2014/main" id="{5B0B4773-F6F8-442C-889E-EBDEAE0AF7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468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1D553-D81B-422B-8815-B63475310356}"/>
              </a:ext>
            </a:extLst>
          </p:cNvPr>
          <p:cNvSpPr>
            <a:spLocks noGrp="1"/>
          </p:cNvSpPr>
          <p:nvPr>
            <p:ph type="ctrTitle"/>
          </p:nvPr>
        </p:nvSpPr>
        <p:spPr>
          <a:xfrm>
            <a:off x="1524000" y="673100"/>
            <a:ext cx="9144000" cy="3467101"/>
          </a:xfrm>
        </p:spPr>
        <p:txBody>
          <a:bodyPr>
            <a:normAutofit/>
          </a:bodyPr>
          <a:lstStyle/>
          <a:p>
            <a:r>
              <a:rPr lang="en-US" sz="2000" dirty="0"/>
              <a:t>The most exciting thing you could ever look at when looking at cells microscopically is when they divide. That step by step process is called ‘mitosis’. </a:t>
            </a:r>
            <a:br>
              <a:rPr lang="en-US" sz="2000" dirty="0"/>
            </a:br>
            <a:r>
              <a:rPr lang="en-US" sz="2000" dirty="0"/>
              <a:t>As you can imagine, before the cell gets all squiggly and wiggly and pinches into two daughter cells all the chromosomes must be duplicated. The duplicating of all of the chromosomes and then moving one complete set to one end of the cell and the other complete set of newly copied chromosomes to the other end of the cell can be seen with the microscope. This has been divided into four parts, the first, second, third and fourth part: the 4 stages of Mitosis. All 4 stages are determined by how the nucleus looks right before the cell actually splits onto two daughter cells. </a:t>
            </a:r>
            <a:br>
              <a:rPr lang="en-US" sz="2000" dirty="0"/>
            </a:br>
            <a:r>
              <a:rPr lang="en-US" sz="2000" dirty="0"/>
              <a:t>These four stages are famous: Prophase / Metaphase / Anaphase / Telophase !</a:t>
            </a:r>
            <a:br>
              <a:rPr lang="en-US" sz="2000" dirty="0"/>
            </a:br>
            <a:endParaRPr lang="en-US" sz="2000" dirty="0"/>
          </a:p>
        </p:txBody>
      </p:sp>
      <p:sp>
        <p:nvSpPr>
          <p:cNvPr id="3" name="Subtitle 2">
            <a:extLst>
              <a:ext uri="{FF2B5EF4-FFF2-40B4-BE49-F238E27FC236}">
                <a16:creationId xmlns:a16="http://schemas.microsoft.com/office/drawing/2014/main" id="{1B358A11-EA36-4B4C-A2BA-8FEB33CCCEFC}"/>
              </a:ext>
            </a:extLst>
          </p:cNvPr>
          <p:cNvSpPr>
            <a:spLocks noGrp="1"/>
          </p:cNvSpPr>
          <p:nvPr>
            <p:ph type="subTitle" idx="1"/>
          </p:nvPr>
        </p:nvSpPr>
        <p:spPr>
          <a:xfrm>
            <a:off x="1511300" y="6112805"/>
            <a:ext cx="9144000" cy="1372845"/>
          </a:xfrm>
        </p:spPr>
        <p:txBody>
          <a:bodyPr>
            <a:normAutofit/>
          </a:bodyPr>
          <a:lstStyle/>
          <a:p>
            <a:endParaRPr lang="en-US" dirty="0"/>
          </a:p>
        </p:txBody>
      </p:sp>
      <p:pic>
        <p:nvPicPr>
          <p:cNvPr id="3074" name="Picture 2" descr="61 Prophase Illustrations &amp;amp; Clip Art - iStock">
            <a:extLst>
              <a:ext uri="{FF2B5EF4-FFF2-40B4-BE49-F238E27FC236}">
                <a16:creationId xmlns:a16="http://schemas.microsoft.com/office/drawing/2014/main" id="{EFA19229-4956-4E2B-A05E-9D8257504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650" y="4241800"/>
            <a:ext cx="58293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046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2B67-17E9-4A54-8856-8C9C9B0F8CB6}"/>
              </a:ext>
            </a:extLst>
          </p:cNvPr>
          <p:cNvSpPr>
            <a:spLocks noGrp="1"/>
          </p:cNvSpPr>
          <p:nvPr>
            <p:ph type="title"/>
          </p:nvPr>
        </p:nvSpPr>
        <p:spPr>
          <a:xfrm>
            <a:off x="838200" y="365125"/>
            <a:ext cx="10515600" cy="4918075"/>
          </a:xfrm>
        </p:spPr>
        <p:txBody>
          <a:bodyPr>
            <a:normAutofit fontScale="90000"/>
          </a:bodyPr>
          <a:lstStyle/>
          <a:p>
            <a:r>
              <a:rPr lang="x-none" b="1" dirty="0"/>
              <a:t>Mitosis: Let's Split!</a:t>
            </a:r>
            <a:br>
              <a:rPr lang="en-US" b="1" dirty="0"/>
            </a:br>
            <a:r>
              <a:rPr lang="en-US" sz="2700" dirty="0"/>
              <a:t>Mitosis is the most dramatic event in a cell's life.</a:t>
            </a:r>
            <a:r>
              <a:rPr lang="en-US" dirty="0"/>
              <a:t> </a:t>
            </a:r>
            <a:r>
              <a:rPr lang="en-US" sz="2700" dirty="0"/>
              <a:t>Cellular structures that have always been there suddenly disintegrate, new structures are constructed, and it all culminates in the cell splitting in half. Imagine quietly going about your business one day, when you suddenly feel the bones of your skeleton rearranging themselves. Then, you find yourself being pinched apart from your midline, and before you know it, someone who looks just like you is sitting beside you. That's akin to what happens to a cell during mitosis.</a:t>
            </a:r>
            <a:br>
              <a:rPr lang="en-US" sz="2700" dirty="0"/>
            </a:br>
            <a:br>
              <a:rPr lang="en-US" sz="2700" dirty="0"/>
            </a:br>
            <a:r>
              <a:rPr lang="en-US" sz="2700" dirty="0"/>
              <a:t>Mitosis is divided into four phases:</a:t>
            </a:r>
            <a:br>
              <a:rPr lang="en-US" sz="2700" dirty="0"/>
            </a:br>
            <a:r>
              <a:rPr lang="en-US" sz="2700" dirty="0"/>
              <a:t> </a:t>
            </a:r>
            <a:r>
              <a:rPr lang="en-US" sz="2700" b="1" u="sng" dirty="0">
                <a:hlinkClick r:id="rId2">
                  <a:extLst>
                    <a:ext uri="{A12FA001-AC4F-418D-AE19-62706E023703}">
                      <ahyp:hlinkClr xmlns:ahyp="http://schemas.microsoft.com/office/drawing/2018/hyperlinkcolor" val="tx"/>
                    </a:ext>
                  </a:extLst>
                </a:hlinkClick>
              </a:rPr>
              <a:t>prophase</a:t>
            </a:r>
            <a:r>
              <a:rPr lang="en-US" sz="2700" b="1" dirty="0"/>
              <a:t>, </a:t>
            </a:r>
            <a:r>
              <a:rPr lang="en-US" sz="2700" b="1" u="sng" dirty="0">
                <a:hlinkClick r:id="rId2">
                  <a:extLst>
                    <a:ext uri="{A12FA001-AC4F-418D-AE19-62706E023703}">
                      <ahyp:hlinkClr xmlns:ahyp="http://schemas.microsoft.com/office/drawing/2018/hyperlinkcolor" val="tx"/>
                    </a:ext>
                  </a:extLst>
                </a:hlinkClick>
              </a:rPr>
              <a:t>metaphase</a:t>
            </a:r>
            <a:r>
              <a:rPr lang="en-US" sz="2700" b="1" dirty="0"/>
              <a:t>, </a:t>
            </a:r>
            <a:r>
              <a:rPr lang="en-US" sz="2700" b="1" u="sng" dirty="0">
                <a:hlinkClick r:id="rId2">
                  <a:extLst>
                    <a:ext uri="{A12FA001-AC4F-418D-AE19-62706E023703}">
                      <ahyp:hlinkClr xmlns:ahyp="http://schemas.microsoft.com/office/drawing/2018/hyperlinkcolor" val="tx"/>
                    </a:ext>
                  </a:extLst>
                </a:hlinkClick>
              </a:rPr>
              <a:t>anaphase</a:t>
            </a:r>
            <a:r>
              <a:rPr lang="en-US" sz="2700" b="1" dirty="0"/>
              <a:t>, </a:t>
            </a:r>
            <a:r>
              <a:rPr lang="en-US" sz="2700" b="1" u="sng" dirty="0">
                <a:hlinkClick r:id="rId2">
                  <a:extLst>
                    <a:ext uri="{A12FA001-AC4F-418D-AE19-62706E023703}">
                      <ahyp:hlinkClr xmlns:ahyp="http://schemas.microsoft.com/office/drawing/2018/hyperlinkcolor" val="tx"/>
                    </a:ext>
                  </a:extLst>
                </a:hlinkClick>
              </a:rPr>
              <a:t>telophase</a:t>
            </a:r>
            <a:r>
              <a:rPr lang="en-US" sz="2700" dirty="0"/>
              <a:t>. They are concerned with what the nucleus looks like and what is happening to the chromosomes right before the cell actually splits into two daughter cells. We’ll learn that the process of pinching in and splitting the cell into two daughter cells is called ‘cytokinesis’. </a:t>
            </a:r>
            <a:br>
              <a:rPr lang="en-US" sz="2700" dirty="0"/>
            </a:br>
            <a:endParaRPr lang="en-US" sz="2000" dirty="0"/>
          </a:p>
        </p:txBody>
      </p:sp>
      <p:sp>
        <p:nvSpPr>
          <p:cNvPr id="3" name="Content Placeholder 2">
            <a:extLst>
              <a:ext uri="{FF2B5EF4-FFF2-40B4-BE49-F238E27FC236}">
                <a16:creationId xmlns:a16="http://schemas.microsoft.com/office/drawing/2014/main" id="{F5130000-6291-4D43-902E-1FAB2871DAFB}"/>
              </a:ext>
            </a:extLst>
          </p:cNvPr>
          <p:cNvSpPr>
            <a:spLocks noGrp="1"/>
          </p:cNvSpPr>
          <p:nvPr>
            <p:ph idx="1"/>
          </p:nvPr>
        </p:nvSpPr>
        <p:spPr>
          <a:xfrm>
            <a:off x="838200" y="5676899"/>
            <a:ext cx="10515600" cy="500063"/>
          </a:xfrm>
        </p:spPr>
        <p:txBody>
          <a:bodyPr/>
          <a:lstStyle/>
          <a:p>
            <a:endParaRPr lang="en-US" dirty="0"/>
          </a:p>
        </p:txBody>
      </p:sp>
    </p:spTree>
    <p:extLst>
      <p:ext uri="{BB962C8B-B14F-4D97-AF65-F5344CB8AC3E}">
        <p14:creationId xmlns:p14="http://schemas.microsoft.com/office/powerpoint/2010/main" val="98104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A108-EF7E-43B3-B94D-60D718177877}"/>
              </a:ext>
            </a:extLst>
          </p:cNvPr>
          <p:cNvSpPr>
            <a:spLocks noGrp="1"/>
          </p:cNvSpPr>
          <p:nvPr>
            <p:ph type="title"/>
          </p:nvPr>
        </p:nvSpPr>
        <p:spPr>
          <a:xfrm>
            <a:off x="838200" y="365125"/>
            <a:ext cx="10515600" cy="1967014"/>
          </a:xfrm>
        </p:spPr>
        <p:txBody>
          <a:bodyPr>
            <a:normAutofit fontScale="90000"/>
          </a:bodyPr>
          <a:lstStyle/>
          <a:p>
            <a:r>
              <a:rPr lang="en-US" sz="2400" dirty="0"/>
              <a:t>Human cells have 46 chromosomes. For each chromosome, there is one almost identical to it. So the 46 chromosomes are actually 23 pairs of chromosomes. If you were to burst open a human cell and burst open that cell’s nucleus you’d find all of these 46 chromosomes. A picture of them is taken and they are arranged with the longest ones first and the shortest pair last. This is called a Karyotype:</a:t>
            </a:r>
            <a:br>
              <a:rPr lang="en-US" sz="2400" dirty="0"/>
            </a:br>
            <a:endParaRPr lang="en-US" sz="2400" dirty="0"/>
          </a:p>
        </p:txBody>
      </p:sp>
      <p:pic>
        <p:nvPicPr>
          <p:cNvPr id="6146" name="Picture 2" descr="Karotyoping: What It Can Reveal and How It&amp;#39;s Done">
            <a:extLst>
              <a:ext uri="{FF2B5EF4-FFF2-40B4-BE49-F238E27FC236}">
                <a16:creationId xmlns:a16="http://schemas.microsoft.com/office/drawing/2014/main" id="{AAAF25F4-E4D6-4137-8C3D-5836EAA0631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78121" y="2055361"/>
            <a:ext cx="6169819" cy="4113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8" name="Picture 2" descr="Chromosomes, spectral karyotyping - Stock Image - C030/3468 - Science Photo  Library">
            <a:extLst>
              <a:ext uri="{FF2B5EF4-FFF2-40B4-BE49-F238E27FC236}">
                <a16:creationId xmlns:a16="http://schemas.microsoft.com/office/drawing/2014/main" id="{FEE09B0E-6796-4896-B578-B15C7BD46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49003"/>
            <a:ext cx="4166532" cy="3525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170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3BF0F-7EED-4E8A-B9E2-3589F12BA7FC}"/>
              </a:ext>
            </a:extLst>
          </p:cNvPr>
          <p:cNvSpPr>
            <a:spLocks noGrp="1"/>
          </p:cNvSpPr>
          <p:nvPr>
            <p:ph type="title"/>
          </p:nvPr>
        </p:nvSpPr>
        <p:spPr>
          <a:xfrm>
            <a:off x="838200" y="365125"/>
            <a:ext cx="10515600" cy="18097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7529AE5C-FF6E-4E4F-A1E7-9CCD8D7E5B9A}"/>
              </a:ext>
            </a:extLst>
          </p:cNvPr>
          <p:cNvSpPr>
            <a:spLocks noGrp="1"/>
          </p:cNvSpPr>
          <p:nvPr>
            <p:ph idx="1"/>
          </p:nvPr>
        </p:nvSpPr>
        <p:spPr>
          <a:xfrm>
            <a:off x="838200" y="787400"/>
            <a:ext cx="10515600" cy="5389563"/>
          </a:xfrm>
        </p:spPr>
        <p:txBody>
          <a:bodyPr>
            <a:normAutofit lnSpcReduction="10000"/>
          </a:bodyPr>
          <a:lstStyle/>
          <a:p>
            <a:pPr marL="0" indent="0">
              <a:buNone/>
            </a:pPr>
            <a:r>
              <a:rPr lang="en-US" dirty="0"/>
              <a:t>Cells divide.</a:t>
            </a:r>
          </a:p>
          <a:p>
            <a:pPr marL="0" indent="0">
              <a:buNone/>
            </a:pPr>
            <a:endParaRPr lang="en-US" dirty="0"/>
          </a:p>
          <a:p>
            <a:pPr marL="0" indent="0">
              <a:buNone/>
            </a:pPr>
            <a:r>
              <a:rPr lang="en-US" dirty="0"/>
              <a:t>Cells have the ability to duplicate themselves.</a:t>
            </a:r>
          </a:p>
          <a:p>
            <a:pPr marL="0" indent="0">
              <a:buNone/>
            </a:pPr>
            <a:endParaRPr lang="en-US" dirty="0"/>
          </a:p>
          <a:p>
            <a:pPr marL="0" indent="0">
              <a:buNone/>
            </a:pPr>
            <a:r>
              <a:rPr lang="en-US" dirty="0"/>
              <a:t>They can make two identical copies of themselves.</a:t>
            </a:r>
          </a:p>
          <a:p>
            <a:pPr marL="0" indent="0">
              <a:buNone/>
            </a:pPr>
            <a:endParaRPr lang="en-US" dirty="0"/>
          </a:p>
          <a:p>
            <a:pPr marL="0" indent="0">
              <a:buNone/>
            </a:pPr>
            <a:r>
              <a:rPr lang="en-US" dirty="0"/>
              <a:t>The most exciting thing you can do is to watch a cell divide.</a:t>
            </a:r>
          </a:p>
          <a:p>
            <a:pPr marL="0" indent="0">
              <a:buNone/>
            </a:pPr>
            <a:r>
              <a:rPr lang="en-US" dirty="0"/>
              <a:t>Watch a cell go through cell division, watching the process of cell division. You can see the changes that occur in the cell while it is in the active process of dividing. You can see ‘stuff’ going on inside the cell and see the cell actually get squiggly and wiggly and split into two identical cells (what are commonly called the two daughter cells).</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91681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55329-C2C1-498C-9CAD-559C5AFEF765}"/>
              </a:ext>
            </a:extLst>
          </p:cNvPr>
          <p:cNvSpPr>
            <a:spLocks noGrp="1"/>
          </p:cNvSpPr>
          <p:nvPr>
            <p:ph type="title"/>
          </p:nvPr>
        </p:nvSpPr>
        <p:spPr>
          <a:xfrm>
            <a:off x="838200" y="365125"/>
            <a:ext cx="10515600" cy="3233752"/>
          </a:xfrm>
        </p:spPr>
        <p:txBody>
          <a:bodyPr>
            <a:normAutofit fontScale="90000"/>
          </a:bodyPr>
          <a:lstStyle/>
          <a:p>
            <a:r>
              <a:rPr lang="en-US" sz="2400" dirty="0"/>
              <a:t>So the shortest chromosome pair is #23. This shortest chromosome is the Y-Chromosome and it turns on testosterone production to produce a male. Any cell can only have one single Y-Chromosome. The other chromosome that works to determine sex (male or female) is the X-Chromosome. However, the X-Chromosome is quite long and does not pair up with the short Y-Chromosome by size. But since the short Y-Chromosome is a sex determining chromosome it is paired with the long X-Chromosome in the Karyotype as pair #23. So a genetic male has at chromosome pair #23 a Y-Chromosome and a X-Chromosome (on the left below). A genetic female has two X-Chromosomes (which are long) placed as chromosome pair #23 (on the right below).</a:t>
            </a:r>
            <a:br>
              <a:rPr lang="en-US" sz="2400" dirty="0"/>
            </a:br>
            <a:endParaRPr lang="en-US" sz="2400" dirty="0"/>
          </a:p>
        </p:txBody>
      </p:sp>
      <p:pic>
        <p:nvPicPr>
          <p:cNvPr id="7170" name="Picture 2" descr="Pedigrees and karyotypes">
            <a:extLst>
              <a:ext uri="{FF2B5EF4-FFF2-40B4-BE49-F238E27FC236}">
                <a16:creationId xmlns:a16="http://schemas.microsoft.com/office/drawing/2014/main" id="{0E3E56CF-1BC4-4FBB-A17C-0E68B5CBFD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27195" y="3446805"/>
            <a:ext cx="2913822" cy="250444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hapter 11-Human Heredity - COLETTA-BIOLOGY">
            <a:extLst>
              <a:ext uri="{FF2B5EF4-FFF2-40B4-BE49-F238E27FC236}">
                <a16:creationId xmlns:a16="http://schemas.microsoft.com/office/drawing/2014/main" id="{3A4833B7-5591-4555-84A6-501495639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336" y="34290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aryotype.html 01_03-human_karyotype.jpg">
            <a:extLst>
              <a:ext uri="{FF2B5EF4-FFF2-40B4-BE49-F238E27FC236}">
                <a16:creationId xmlns:a16="http://schemas.microsoft.com/office/drawing/2014/main" id="{1F8FC9EF-21FE-4051-B0DE-C20097CA0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64" y="3489187"/>
            <a:ext cx="40386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413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87203-DF68-4D9B-B1BB-B03DDC034C33}"/>
              </a:ext>
            </a:extLst>
          </p:cNvPr>
          <p:cNvSpPr>
            <a:spLocks noGrp="1"/>
          </p:cNvSpPr>
          <p:nvPr>
            <p:ph type="title"/>
          </p:nvPr>
        </p:nvSpPr>
        <p:spPr>
          <a:xfrm>
            <a:off x="838200" y="365125"/>
            <a:ext cx="10515600" cy="4928328"/>
          </a:xfrm>
        </p:spPr>
        <p:txBody>
          <a:bodyPr>
            <a:normAutofit/>
          </a:bodyPr>
          <a:lstStyle/>
          <a:p>
            <a:r>
              <a:rPr lang="en-US" sz="2400" dirty="0"/>
              <a:t>Why talk so much about chromosomes during Mitosis? Well, each cell has 46 chromosomes, yes? So if a cell goes through Mitosis, each of the two daughter cells must end up with 46 identical chromosomes…..yes! How can the original cell with 46 chromosomes produce two daughter cells each with 46 chromosomes? </a:t>
            </a:r>
            <a:br>
              <a:rPr lang="en-US" sz="2400" dirty="0"/>
            </a:br>
            <a:r>
              <a:rPr lang="en-US" sz="2400" dirty="0"/>
              <a:t>So prior to the cell getting squiggly and wiggly and spitting into two daughter cells, all of the original chromosomes must be duplicated. Then there will be two complete sets of 46 chromosomes and in that way each daughter cell can get its full set of 46 chromosomes. So for a short period of time, right before the cell splits into two daughter cells, that original cell has 46 + 46 = 92 chromosomes. So prior to splitting apart into two, all the chromosomes must undergo DNA replication and then these 92 chromosomes have to be moved into position so when the cell splits, each daughter cells gets 46 chromosomes. </a:t>
            </a:r>
            <a:br>
              <a:rPr lang="en-US" sz="2400" dirty="0"/>
            </a:br>
            <a:r>
              <a:rPr lang="en-US" sz="2400" dirty="0"/>
              <a:t>Interestingly (can be confusing), this period of DNA replication occurs before Mitosis.</a:t>
            </a:r>
            <a:br>
              <a:rPr lang="en-US" sz="2400" dirty="0"/>
            </a:br>
            <a:r>
              <a:rPr lang="en-US" sz="2400" dirty="0"/>
              <a:t>  </a:t>
            </a:r>
          </a:p>
        </p:txBody>
      </p:sp>
      <p:sp>
        <p:nvSpPr>
          <p:cNvPr id="3" name="Content Placeholder 2">
            <a:extLst>
              <a:ext uri="{FF2B5EF4-FFF2-40B4-BE49-F238E27FC236}">
                <a16:creationId xmlns:a16="http://schemas.microsoft.com/office/drawing/2014/main" id="{3E7D444F-AB0B-4F3D-98EA-915D97587D23}"/>
              </a:ext>
            </a:extLst>
          </p:cNvPr>
          <p:cNvSpPr>
            <a:spLocks noGrp="1"/>
          </p:cNvSpPr>
          <p:nvPr>
            <p:ph idx="1"/>
          </p:nvPr>
        </p:nvSpPr>
        <p:spPr>
          <a:xfrm>
            <a:off x="838200" y="5670957"/>
            <a:ext cx="10515600" cy="506005"/>
          </a:xfrm>
        </p:spPr>
        <p:txBody>
          <a:bodyPr/>
          <a:lstStyle/>
          <a:p>
            <a:endParaRPr lang="en-US" dirty="0"/>
          </a:p>
        </p:txBody>
      </p:sp>
    </p:spTree>
    <p:extLst>
      <p:ext uri="{BB962C8B-B14F-4D97-AF65-F5344CB8AC3E}">
        <p14:creationId xmlns:p14="http://schemas.microsoft.com/office/powerpoint/2010/main" val="2639784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4D580-EE28-41BF-953D-35E76B3C48CF}"/>
              </a:ext>
            </a:extLst>
          </p:cNvPr>
          <p:cNvSpPr>
            <a:spLocks noGrp="1"/>
          </p:cNvSpPr>
          <p:nvPr>
            <p:ph type="title"/>
          </p:nvPr>
        </p:nvSpPr>
        <p:spPr>
          <a:xfrm>
            <a:off x="838200" y="365125"/>
            <a:ext cx="10515600" cy="2982082"/>
          </a:xfrm>
        </p:spPr>
        <p:txBody>
          <a:bodyPr>
            <a:normAutofit/>
          </a:bodyPr>
          <a:lstStyle/>
          <a:p>
            <a:r>
              <a:rPr lang="en-US" sz="2000" dirty="0"/>
              <a:t>Notice the four stages of Mitosis (Prophase, Metaphase, Anaphase, Telophase) all have to do with watching these 92 chromosomes being pulled around inside the cells before it splits apart. The duplicating of the original 46 chromosomes happens prior to Mitosis in a phase called the “S-phase”. </a:t>
            </a:r>
            <a:br>
              <a:rPr lang="en-US" sz="2000" dirty="0"/>
            </a:br>
            <a:r>
              <a:rPr lang="en-US" sz="2000" dirty="0"/>
              <a:t>If you were like Walther and watched cells divide (undergo Mitosis), you’d notice quickly that you could see the “S-phase” where the nucleus looked busy and then the nucleus would go back to looking normal. And then you might have to wait several hours before Mitosis finally began and finished. There would be a sizable gap in time between the “S-phase” and “Mitosis”. This is called “Gap-2” or “G-2 phase”.</a:t>
            </a:r>
            <a:br>
              <a:rPr lang="en-US" sz="2000" dirty="0"/>
            </a:br>
            <a:r>
              <a:rPr lang="en-US" sz="2000" dirty="0"/>
              <a:t>Gap-1 is the long period of time between the end of Mitosis and the “S-phase”.</a:t>
            </a:r>
            <a:br>
              <a:rPr lang="en-US" sz="2000" dirty="0"/>
            </a:br>
            <a:r>
              <a:rPr lang="en-US" sz="2000" dirty="0"/>
              <a:t>These four phases are called the Cell-Cycle.</a:t>
            </a:r>
          </a:p>
        </p:txBody>
      </p:sp>
      <p:pic>
        <p:nvPicPr>
          <p:cNvPr id="8194" name="Picture 2" descr="The Cell Cycle - Phases - Mitosis - Regulation - TeachMePhysiology">
            <a:extLst>
              <a:ext uri="{FF2B5EF4-FFF2-40B4-BE49-F238E27FC236}">
                <a16:creationId xmlns:a16="http://schemas.microsoft.com/office/drawing/2014/main" id="{73111655-49EB-43B5-BE9B-74F662061C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6842" y="3808602"/>
            <a:ext cx="3979158" cy="225663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hat is the Difference Between G1 and G2 Phase of Cell Cycle - Pediaa.Com">
            <a:extLst>
              <a:ext uri="{FF2B5EF4-FFF2-40B4-BE49-F238E27FC236}">
                <a16:creationId xmlns:a16="http://schemas.microsoft.com/office/drawing/2014/main" id="{05FB1146-6A57-46EE-940E-32898BAF5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001" y="3249093"/>
            <a:ext cx="2424418" cy="3243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142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BFD9D-762C-47A2-A826-E27D616DE0DC}"/>
              </a:ext>
            </a:extLst>
          </p:cNvPr>
          <p:cNvSpPr>
            <a:spLocks noGrp="1"/>
          </p:cNvSpPr>
          <p:nvPr>
            <p:ph type="title"/>
          </p:nvPr>
        </p:nvSpPr>
        <p:spPr>
          <a:xfrm>
            <a:off x="838200" y="365125"/>
            <a:ext cx="10515600" cy="1891514"/>
          </a:xfrm>
        </p:spPr>
        <p:txBody>
          <a:bodyPr>
            <a:normAutofit fontScale="90000"/>
          </a:bodyPr>
          <a:lstStyle/>
          <a:p>
            <a:r>
              <a:rPr lang="en-US" sz="2400" dirty="0"/>
              <a:t>Do not be confused.</a:t>
            </a:r>
            <a:br>
              <a:rPr lang="en-US" sz="2400" dirty="0"/>
            </a:br>
            <a:r>
              <a:rPr lang="en-US" sz="2400" dirty="0"/>
              <a:t>There are 4 parts to the Cell Cycle: G1 – S – G2 – M, and the around again.</a:t>
            </a:r>
            <a:br>
              <a:rPr lang="en-US" sz="2400" dirty="0"/>
            </a:br>
            <a:r>
              <a:rPr lang="en-US" sz="2400" dirty="0"/>
              <a:t>The “M” represents Mitosis. So, G1 – S – G2 – Mitosis and the back to G1 – S – G2 – M ….</a:t>
            </a:r>
            <a:br>
              <a:rPr lang="en-US" sz="2400" dirty="0"/>
            </a:br>
            <a:br>
              <a:rPr lang="en-US" sz="2400" dirty="0"/>
            </a:br>
            <a:r>
              <a:rPr lang="en-US" sz="2400" dirty="0"/>
              <a:t>For “M”, Mitosis, there are 4 phases: Prophase, Metaphase, Anaphase, Telophase.</a:t>
            </a:r>
            <a:br>
              <a:rPr lang="en-US" sz="2400" dirty="0"/>
            </a:br>
            <a:endParaRPr lang="en-US" sz="2400" dirty="0"/>
          </a:p>
        </p:txBody>
      </p:sp>
      <p:pic>
        <p:nvPicPr>
          <p:cNvPr id="1026" name="Picture 2" descr="Cell Cycle">
            <a:extLst>
              <a:ext uri="{FF2B5EF4-FFF2-40B4-BE49-F238E27FC236}">
                <a16:creationId xmlns:a16="http://schemas.microsoft.com/office/drawing/2014/main" id="{4B162898-7059-4BC0-B6DA-E7394EE88B6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11766" y="2071688"/>
            <a:ext cx="3768468"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646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E7AF7-F67E-4059-AA85-8EA35DCD124D}"/>
              </a:ext>
            </a:extLst>
          </p:cNvPr>
          <p:cNvSpPr>
            <a:spLocks noGrp="1"/>
          </p:cNvSpPr>
          <p:nvPr>
            <p:ph type="title"/>
          </p:nvPr>
        </p:nvSpPr>
        <p:spPr>
          <a:xfrm>
            <a:off x="838199" y="365125"/>
            <a:ext cx="6367943" cy="5926618"/>
          </a:xfrm>
        </p:spPr>
        <p:txBody>
          <a:bodyPr>
            <a:normAutofit/>
          </a:bodyPr>
          <a:lstStyle/>
          <a:p>
            <a:r>
              <a:rPr lang="en-US" sz="2400" dirty="0"/>
              <a:t>So as we saw in this previous diagram, if you got your microscope out and started to watch these cells divide, you’d spend maybe 6-8 hours watching the nucleus look busy (we now know that the nucleus looks busy since the chromosomes are being copied), then the nucleus would go back to normal. Then maybe 3-4 hours of nothing would appear (G2 / Gap-2). Then “M” (Mitosis) with its four phases for about an hour. Then 6 or more hours of nothing (G1). The early biologists would spend all their time watching the cell split into two daughter cells during “Mitosis” and not bother watching during G1 or S or G2. So that interval between Mitosis is called “interphase” = G1 + S + G2. (You can ignore G0 for now.)</a:t>
            </a:r>
          </a:p>
        </p:txBody>
      </p:sp>
      <p:pic>
        <p:nvPicPr>
          <p:cNvPr id="4" name="Content Placeholder 3">
            <a:extLst>
              <a:ext uri="{FF2B5EF4-FFF2-40B4-BE49-F238E27FC236}">
                <a16:creationId xmlns:a16="http://schemas.microsoft.com/office/drawing/2014/main" id="{B86726AB-EAFE-45C9-B08B-0A16FACAC56B}"/>
              </a:ext>
            </a:extLst>
          </p:cNvPr>
          <p:cNvPicPr>
            <a:picLocks noGrp="1" noChangeAspect="1"/>
          </p:cNvPicPr>
          <p:nvPr>
            <p:ph idx="1"/>
          </p:nvPr>
        </p:nvPicPr>
        <p:blipFill>
          <a:blip r:embed="rId2"/>
          <a:stretch>
            <a:fillRect/>
          </a:stretch>
        </p:blipFill>
        <p:spPr>
          <a:xfrm>
            <a:off x="7399090" y="695479"/>
            <a:ext cx="4074736" cy="5446634"/>
          </a:xfrm>
          <a:prstGeom prst="rect">
            <a:avLst/>
          </a:prstGeom>
        </p:spPr>
      </p:pic>
    </p:spTree>
    <p:extLst>
      <p:ext uri="{BB962C8B-B14F-4D97-AF65-F5344CB8AC3E}">
        <p14:creationId xmlns:p14="http://schemas.microsoft.com/office/powerpoint/2010/main" val="1569907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F6132-FB21-49C1-91A7-F93F418FFE9A}"/>
              </a:ext>
            </a:extLst>
          </p:cNvPr>
          <p:cNvSpPr>
            <a:spLocks noGrp="1"/>
          </p:cNvSpPr>
          <p:nvPr>
            <p:ph type="title"/>
          </p:nvPr>
        </p:nvSpPr>
        <p:spPr>
          <a:xfrm>
            <a:off x="730627" y="306402"/>
            <a:ext cx="10515600" cy="800945"/>
          </a:xfrm>
        </p:spPr>
        <p:txBody>
          <a:bodyPr>
            <a:normAutofit fontScale="90000"/>
          </a:bodyPr>
          <a:lstStyle/>
          <a:p>
            <a:r>
              <a:rPr lang="en-US" sz="2000" dirty="0"/>
              <a:t>Notice the diagram on the right has “Cytokinesis”. </a:t>
            </a:r>
            <a:r>
              <a:rPr lang="en-US" sz="2200" dirty="0"/>
              <a:t>Cytokinesis is the part of the cell division process during which the cytoplasm of a single eukaryotic cell divides into two daughter cells.</a:t>
            </a:r>
            <a:r>
              <a:rPr lang="en-US" dirty="0"/>
              <a:t> </a:t>
            </a:r>
            <a:r>
              <a:rPr lang="en-US" sz="2200" dirty="0"/>
              <a:t>Cytoplasmic division.</a:t>
            </a:r>
          </a:p>
        </p:txBody>
      </p:sp>
      <p:pic>
        <p:nvPicPr>
          <p:cNvPr id="2050" name="Picture 2" descr="Cell Cycle Analysis Assays - Tools to help simplify cell division, mitosis  and cell cycle research | Thermo Fisher Scientific - BR">
            <a:extLst>
              <a:ext uri="{FF2B5EF4-FFF2-40B4-BE49-F238E27FC236}">
                <a16:creationId xmlns:a16="http://schemas.microsoft.com/office/drawing/2014/main" id="{3AAB4D40-74AF-48D0-BE6A-5E3B843D41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0627" y="1499814"/>
            <a:ext cx="4793791" cy="47937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ell Cycle: Definition, Phases, and Diagram">
            <a:extLst>
              <a:ext uri="{FF2B5EF4-FFF2-40B4-BE49-F238E27FC236}">
                <a16:creationId xmlns:a16="http://schemas.microsoft.com/office/drawing/2014/main" id="{7BC9BDDF-81CC-48FF-B56A-8ACDF0B6E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472" y="1286622"/>
            <a:ext cx="4550328" cy="5006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630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E6CF-AEA1-4298-9E9A-A6C8875A9EEF}"/>
              </a:ext>
            </a:extLst>
          </p:cNvPr>
          <p:cNvSpPr>
            <a:spLocks noGrp="1"/>
          </p:cNvSpPr>
          <p:nvPr>
            <p:ph type="title"/>
          </p:nvPr>
        </p:nvSpPr>
        <p:spPr>
          <a:xfrm>
            <a:off x="838200" y="365125"/>
            <a:ext cx="10515600" cy="2394853"/>
          </a:xfrm>
        </p:spPr>
        <p:txBody>
          <a:bodyPr>
            <a:normAutofit fontScale="90000"/>
          </a:bodyPr>
          <a:lstStyle/>
          <a:p>
            <a:r>
              <a:rPr lang="en-US" sz="2000" dirty="0"/>
              <a:t>Mitosis consists of Prophase, Metaphase, Anaphase and Telophase. All of these four phases have to do with what is happening with the chromosomes in the nucleus and eventually sending a complete set of 46 chromosomes into their own nuclei and having each of these two new nuclei move to the opposite sides of the cell before it splits into two daughter cells. </a:t>
            </a:r>
            <a:br>
              <a:rPr lang="en-US" sz="2000" dirty="0"/>
            </a:br>
            <a:r>
              <a:rPr lang="en-US" sz="2000" dirty="0"/>
              <a:t>But what about the rest of the cell when it is splitting into two daughter cells. What about everything going on in this dividing cell that isn’t related to the chromosomes and nucleus? Well, all those ‘cytoplasmic’ events is referred to as ‘cytokinesis’. </a:t>
            </a:r>
            <a:br>
              <a:rPr lang="en-US" sz="2000" dirty="0"/>
            </a:br>
            <a:r>
              <a:rPr lang="en-US" sz="2000" dirty="0"/>
              <a:t>The most noticeable event in cytokinesis is the pinching in at the center of the cell (the cleavage furrow) until the cell splits into two daughter cells.</a:t>
            </a:r>
            <a:br>
              <a:rPr lang="en-US" sz="2000" dirty="0"/>
            </a:br>
            <a:endParaRPr lang="en-US" sz="2000" dirty="0"/>
          </a:p>
        </p:txBody>
      </p:sp>
      <p:pic>
        <p:nvPicPr>
          <p:cNvPr id="3074" name="Picture 2" descr="Cytokinesis in Animal Cells">
            <a:extLst>
              <a:ext uri="{FF2B5EF4-FFF2-40B4-BE49-F238E27FC236}">
                <a16:creationId xmlns:a16="http://schemas.microsoft.com/office/drawing/2014/main" id="{7BD4CA32-F339-40DE-BA01-B04ADF1B1C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26414" y="2534131"/>
            <a:ext cx="2553704" cy="35337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ytokinesis: Definition, Steps, and Significance">
            <a:extLst>
              <a:ext uri="{FF2B5EF4-FFF2-40B4-BE49-F238E27FC236}">
                <a16:creationId xmlns:a16="http://schemas.microsoft.com/office/drawing/2014/main" id="{1B81D74F-4549-41B0-91EB-3485C9B8A8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556" y="2967449"/>
            <a:ext cx="3390027" cy="226114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73 Cytokinesis Photos and Premium High Res Pictures - Getty Images">
            <a:extLst>
              <a:ext uri="{FF2B5EF4-FFF2-40B4-BE49-F238E27FC236}">
                <a16:creationId xmlns:a16="http://schemas.microsoft.com/office/drawing/2014/main" id="{347A090B-A6E9-478C-A502-8979AE831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0253" y="2904313"/>
            <a:ext cx="3390026" cy="238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923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A030-63B1-417C-BE9D-DA6A9E2A4412}"/>
              </a:ext>
            </a:extLst>
          </p:cNvPr>
          <p:cNvSpPr>
            <a:spLocks noGrp="1"/>
          </p:cNvSpPr>
          <p:nvPr>
            <p:ph type="title"/>
          </p:nvPr>
        </p:nvSpPr>
        <p:spPr/>
        <p:txBody>
          <a:bodyPr>
            <a:normAutofit fontScale="90000"/>
          </a:bodyPr>
          <a:lstStyle/>
          <a:p>
            <a:r>
              <a:rPr lang="en-US" sz="2000" dirty="0"/>
              <a:t>Now we can interpret this diagram. “Interphase” at the bottom left is G1 + S + G2 of the cell cycle. OK.</a:t>
            </a:r>
            <a:br>
              <a:rPr lang="en-US" sz="2000" dirty="0"/>
            </a:br>
            <a:r>
              <a:rPr lang="en-US" sz="2000" dirty="0"/>
              <a:t>The diagram then shows “M” (Mitosis) and its four phases. Those 4 phases all have to do with nuclear changes right before the cell actually splits into two daughter cells. So after Telophase, the cell does actually split into two daughter cell and this is called “Cytokinesis”. What happens after Cytokinesis is done? The cell enters G1 since the cell has </a:t>
            </a:r>
            <a:r>
              <a:rPr lang="en-US" sz="2000"/>
              <a:t>now ended “M”. </a:t>
            </a:r>
          </a:p>
        </p:txBody>
      </p:sp>
      <p:pic>
        <p:nvPicPr>
          <p:cNvPr id="3074" name="Picture 2" descr="Mitosis: Definition, Stages, &amp;amp; Purpose, with Diagram">
            <a:extLst>
              <a:ext uri="{FF2B5EF4-FFF2-40B4-BE49-F238E27FC236}">
                <a16:creationId xmlns:a16="http://schemas.microsoft.com/office/drawing/2014/main" id="{7B31B0A3-57AD-4394-9D09-C936B3008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6322" y="1778026"/>
            <a:ext cx="4636756" cy="4714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867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B5AD-3C3E-4D29-BFA8-B1E0A338044F}"/>
              </a:ext>
            </a:extLst>
          </p:cNvPr>
          <p:cNvSpPr>
            <a:spLocks noGrp="1"/>
          </p:cNvSpPr>
          <p:nvPr>
            <p:ph type="ctrTitle"/>
          </p:nvPr>
        </p:nvSpPr>
        <p:spPr>
          <a:xfrm>
            <a:off x="2122726" y="876659"/>
            <a:ext cx="7354038" cy="1853128"/>
          </a:xfrm>
        </p:spPr>
        <p:txBody>
          <a:bodyPr/>
          <a:lstStyle/>
          <a:p>
            <a:endParaRPr lang="en-US" dirty="0"/>
          </a:p>
        </p:txBody>
      </p:sp>
      <p:sp>
        <p:nvSpPr>
          <p:cNvPr id="3" name="Subtitle 2">
            <a:extLst>
              <a:ext uri="{FF2B5EF4-FFF2-40B4-BE49-F238E27FC236}">
                <a16:creationId xmlns:a16="http://schemas.microsoft.com/office/drawing/2014/main" id="{F7078451-B48D-47C0-83EC-09F736EA6AC3}"/>
              </a:ext>
            </a:extLst>
          </p:cNvPr>
          <p:cNvSpPr>
            <a:spLocks noGrp="1"/>
          </p:cNvSpPr>
          <p:nvPr>
            <p:ph type="subTitle" idx="1"/>
          </p:nvPr>
        </p:nvSpPr>
        <p:spPr/>
        <p:txBody>
          <a:bodyPr/>
          <a:lstStyle/>
          <a:p>
            <a:endParaRPr lang="en-US"/>
          </a:p>
        </p:txBody>
      </p:sp>
      <p:pic>
        <p:nvPicPr>
          <p:cNvPr id="1026" name="Picture 2" descr="The Stages of Mitosis and Cell Division">
            <a:extLst>
              <a:ext uri="{FF2B5EF4-FFF2-40B4-BE49-F238E27FC236}">
                <a16:creationId xmlns:a16="http://schemas.microsoft.com/office/drawing/2014/main" id="{FEE6B8A7-A8A0-4D46-9F30-AB599B973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415" y="562294"/>
            <a:ext cx="7352762" cy="5515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52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336F1-AD5F-4F48-A5B8-8AD46BD84430}"/>
              </a:ext>
            </a:extLst>
          </p:cNvPr>
          <p:cNvSpPr>
            <a:spLocks noGrp="1"/>
          </p:cNvSpPr>
          <p:nvPr>
            <p:ph type="title"/>
          </p:nvPr>
        </p:nvSpPr>
        <p:spPr/>
        <p:txBody>
          <a:bodyPr>
            <a:normAutofit/>
          </a:bodyPr>
          <a:lstStyle/>
          <a:p>
            <a:r>
              <a:rPr lang="en-US" sz="2000" dirty="0"/>
              <a:t>So a diagram such as this one is no longer confusing. “Interphase” represents “G1 + S + G2”. After G2 begins “M”, which is broken down into its specific phases is shown (Prophase / Metaphase / Anaphase / Telophase). After P/M/A/T, which applies to the nuclear changes, the cell splits into two daughter cells and this splitting event is called ‘Cytokinesis’. </a:t>
            </a:r>
          </a:p>
        </p:txBody>
      </p:sp>
      <p:pic>
        <p:nvPicPr>
          <p:cNvPr id="2050" name="Picture 2" descr="Mitosis - Labster Theory">
            <a:extLst>
              <a:ext uri="{FF2B5EF4-FFF2-40B4-BE49-F238E27FC236}">
                <a16:creationId xmlns:a16="http://schemas.microsoft.com/office/drawing/2014/main" id="{C366DA08-CE4E-46D7-9107-D90A0D10D0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3809" y="1887367"/>
            <a:ext cx="6059648" cy="448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759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B4804-A345-45D4-A2C2-EEB381FA89DD}"/>
              </a:ext>
            </a:extLst>
          </p:cNvPr>
          <p:cNvSpPr>
            <a:spLocks noGrp="1"/>
          </p:cNvSpPr>
          <p:nvPr>
            <p:ph type="title"/>
          </p:nvPr>
        </p:nvSpPr>
        <p:spPr/>
        <p:txBody>
          <a:bodyPr/>
          <a:lstStyle/>
          <a:p>
            <a:endParaRPr lang="en-US"/>
          </a:p>
        </p:txBody>
      </p:sp>
      <p:pic>
        <p:nvPicPr>
          <p:cNvPr id="4098" name="Picture 2" descr="Normal Cell Division: Growth &amp;amp; Replacement">
            <a:extLst>
              <a:ext uri="{FF2B5EF4-FFF2-40B4-BE49-F238E27FC236}">
                <a16:creationId xmlns:a16="http://schemas.microsoft.com/office/drawing/2014/main" id="{98C257F8-06FB-47D2-9DBC-0304A99C6A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37823" y="365125"/>
            <a:ext cx="4547958" cy="27287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ld Spring Harbor Lab Wins Grant For Cancer Research | WSHU">
            <a:extLst>
              <a:ext uri="{FF2B5EF4-FFF2-40B4-BE49-F238E27FC236}">
                <a16:creationId xmlns:a16="http://schemas.microsoft.com/office/drawing/2014/main" id="{D74F6721-B4BF-46F3-B1EF-C090F1CF28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99405"/>
            <a:ext cx="4647151" cy="26333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itosis and Cell Division Quiz">
            <a:extLst>
              <a:ext uri="{FF2B5EF4-FFF2-40B4-BE49-F238E27FC236}">
                <a16:creationId xmlns:a16="http://schemas.microsoft.com/office/drawing/2014/main" id="{6E25679F-9C50-44DA-B139-499CDA77A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306" y="3461033"/>
            <a:ext cx="4390238" cy="294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286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9DF8-E50A-4EEB-9E45-8F58F66F95C1}"/>
              </a:ext>
            </a:extLst>
          </p:cNvPr>
          <p:cNvSpPr>
            <a:spLocks noGrp="1"/>
          </p:cNvSpPr>
          <p:nvPr>
            <p:ph type="title"/>
          </p:nvPr>
        </p:nvSpPr>
        <p:spPr/>
        <p:txBody>
          <a:bodyPr/>
          <a:lstStyle/>
          <a:p>
            <a:r>
              <a:rPr lang="en-US" dirty="0"/>
              <a:t>Mitosis:</a:t>
            </a:r>
          </a:p>
        </p:txBody>
      </p:sp>
      <p:pic>
        <p:nvPicPr>
          <p:cNvPr id="4098" name="Picture 2" descr="Mitosis - Stages - Prophase - Metaphase - TeachMePhysiology">
            <a:extLst>
              <a:ext uri="{FF2B5EF4-FFF2-40B4-BE49-F238E27FC236}">
                <a16:creationId xmlns:a16="http://schemas.microsoft.com/office/drawing/2014/main" id="{FBD96F60-E6F6-4CC6-84CA-C1F9573DFA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5299" y="1398205"/>
            <a:ext cx="7141702" cy="4574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665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C6E56-7E0B-4113-8547-E65F3F5C1C9E}"/>
              </a:ext>
            </a:extLst>
          </p:cNvPr>
          <p:cNvSpPr>
            <a:spLocks noGrp="1"/>
          </p:cNvSpPr>
          <p:nvPr>
            <p:ph type="title"/>
          </p:nvPr>
        </p:nvSpPr>
        <p:spPr>
          <a:xfrm>
            <a:off x="838200" y="365125"/>
            <a:ext cx="10515600" cy="2839469"/>
          </a:xfrm>
        </p:spPr>
        <p:txBody>
          <a:bodyPr>
            <a:normAutofit/>
          </a:bodyPr>
          <a:lstStyle/>
          <a:p>
            <a:r>
              <a:rPr lang="en-US" sz="2000" dirty="0"/>
              <a:t>Wait, before we jump into the 4 phases of Mitosis (Prophase, Metaphase, Anaphase, Telophase), let me remind you that before this “M-phase” (Mitosis), there was the S-phase of the cell cycle. And what happens during the S-phase of the cell cycle? The chromosomes are duplicated. All 23 pairs of them.</a:t>
            </a:r>
            <a:br>
              <a:rPr lang="en-US" sz="2000" dirty="0"/>
            </a:br>
            <a:r>
              <a:rPr lang="en-US" sz="2000" dirty="0"/>
              <a:t>These next slides explain that in detail…..</a:t>
            </a:r>
          </a:p>
        </p:txBody>
      </p:sp>
      <p:pic>
        <p:nvPicPr>
          <p:cNvPr id="4098" name="Picture 2" descr="Cell Cycle">
            <a:extLst>
              <a:ext uri="{FF2B5EF4-FFF2-40B4-BE49-F238E27FC236}">
                <a16:creationId xmlns:a16="http://schemas.microsoft.com/office/drawing/2014/main" id="{7A421DB9-8644-4978-BCD5-A2ECDCE98A1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1762" y="2684477"/>
            <a:ext cx="3205953" cy="349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293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26A86-24D6-494A-A2EB-C800E1BE4D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0794D4-6B0B-4341-AC16-61F6D5D70EA3}"/>
              </a:ext>
            </a:extLst>
          </p:cNvPr>
          <p:cNvSpPr>
            <a:spLocks noGrp="1"/>
          </p:cNvSpPr>
          <p:nvPr>
            <p:ph idx="1"/>
          </p:nvPr>
        </p:nvSpPr>
        <p:spPr/>
        <p:txBody>
          <a:bodyPr/>
          <a:lstStyle/>
          <a:p>
            <a:endParaRPr lang="en-US"/>
          </a:p>
        </p:txBody>
      </p:sp>
      <p:pic>
        <p:nvPicPr>
          <p:cNvPr id="1078"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 y="254000"/>
            <a:ext cx="4572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9"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900" y="254000"/>
            <a:ext cx="47244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322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465E-8EB6-4739-9C65-8AAB9A9B5D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5489A3-BA1D-4F4E-987A-838D8B51056F}"/>
              </a:ext>
            </a:extLst>
          </p:cNvPr>
          <p:cNvSpPr>
            <a:spLocks noGrp="1"/>
          </p:cNvSpPr>
          <p:nvPr>
            <p:ph idx="1"/>
          </p:nvPr>
        </p:nvSpPr>
        <p:spPr/>
        <p:txBody>
          <a:bodyPr/>
          <a:lstStyle/>
          <a:p>
            <a:endParaRPr lang="en-US"/>
          </a:p>
        </p:txBody>
      </p:sp>
      <p:pic>
        <p:nvPicPr>
          <p:cNvPr id="2104"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600" y="355600"/>
            <a:ext cx="47244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5"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600" y="355600"/>
            <a:ext cx="46228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37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13AE7-1B5F-42C4-8167-4F020F4CCA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42FFA6-1F09-4D11-B755-3CAA9C37DB08}"/>
              </a:ext>
            </a:extLst>
          </p:cNvPr>
          <p:cNvSpPr>
            <a:spLocks noGrp="1"/>
          </p:cNvSpPr>
          <p:nvPr>
            <p:ph idx="1"/>
          </p:nvPr>
        </p:nvSpPr>
        <p:spPr/>
        <p:txBody>
          <a:bodyPr/>
          <a:lstStyle/>
          <a:p>
            <a:endParaRPr lang="en-US"/>
          </a:p>
        </p:txBody>
      </p:sp>
      <p:pic>
        <p:nvPicPr>
          <p:cNvPr id="3126"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55600"/>
            <a:ext cx="45847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7"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5600"/>
            <a:ext cx="458470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198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DD612-C99F-4A9F-99E0-CDDDC658DA99}"/>
              </a:ext>
            </a:extLst>
          </p:cNvPr>
          <p:cNvSpPr>
            <a:spLocks noGrp="1"/>
          </p:cNvSpPr>
          <p:nvPr>
            <p:ph type="title"/>
          </p:nvPr>
        </p:nvSpPr>
        <p:spPr/>
        <p:txBody>
          <a:bodyPr>
            <a:normAutofit/>
          </a:bodyPr>
          <a:lstStyle/>
          <a:p>
            <a:r>
              <a:rPr lang="en-US" sz="2000" dirty="0"/>
              <a:t>Prophase: the first stage of cell division, before metaphase, during which the chromosomes become visible as paired chromatids and the nuclear envelope disappears.</a:t>
            </a:r>
          </a:p>
        </p:txBody>
      </p:sp>
      <p:pic>
        <p:nvPicPr>
          <p:cNvPr id="1026" name="Picture 2" descr="File:Prophase.svg - Wikipedia">
            <a:extLst>
              <a:ext uri="{FF2B5EF4-FFF2-40B4-BE49-F238E27FC236}">
                <a16:creationId xmlns:a16="http://schemas.microsoft.com/office/drawing/2014/main" id="{A80BBE9E-F391-43F7-94C2-BC09845082D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4009" y="2144708"/>
            <a:ext cx="4915948" cy="25685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ll Division Mitosis Cell Cycle Resource Booklet Interphase">
            <a:extLst>
              <a:ext uri="{FF2B5EF4-FFF2-40B4-BE49-F238E27FC236}">
                <a16:creationId xmlns:a16="http://schemas.microsoft.com/office/drawing/2014/main" id="{18F9117D-ADEA-4D58-9210-B37AB531C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793" y="1690688"/>
            <a:ext cx="5557007" cy="416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12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3E69D-5421-4F35-A922-7E53897C5B1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FE38FF1-821D-4792-A650-66CC99171BBE}"/>
              </a:ext>
            </a:extLst>
          </p:cNvPr>
          <p:cNvPicPr>
            <a:picLocks noGrp="1" noChangeAspect="1"/>
          </p:cNvPicPr>
          <p:nvPr>
            <p:ph idx="1"/>
          </p:nvPr>
        </p:nvPicPr>
        <p:blipFill>
          <a:blip r:embed="rId2"/>
          <a:stretch>
            <a:fillRect/>
          </a:stretch>
        </p:blipFill>
        <p:spPr>
          <a:xfrm>
            <a:off x="2035197" y="1095783"/>
            <a:ext cx="7735712" cy="4351338"/>
          </a:xfrm>
          <a:prstGeom prst="rect">
            <a:avLst/>
          </a:prstGeom>
        </p:spPr>
      </p:pic>
    </p:spTree>
    <p:extLst>
      <p:ext uri="{BB962C8B-B14F-4D97-AF65-F5344CB8AC3E}">
        <p14:creationId xmlns:p14="http://schemas.microsoft.com/office/powerpoint/2010/main" val="3187973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3EE5-DB0D-47A7-94BE-A224C6C2EAF2}"/>
              </a:ext>
            </a:extLst>
          </p:cNvPr>
          <p:cNvSpPr>
            <a:spLocks noGrp="1"/>
          </p:cNvSpPr>
          <p:nvPr>
            <p:ph type="title"/>
          </p:nvPr>
        </p:nvSpPr>
        <p:spPr>
          <a:xfrm>
            <a:off x="838200" y="365125"/>
            <a:ext cx="10515600" cy="1463675"/>
          </a:xfrm>
        </p:spPr>
        <p:txBody>
          <a:bodyPr>
            <a:normAutofit/>
          </a:bodyPr>
          <a:lstStyle/>
          <a:p>
            <a:r>
              <a:rPr lang="en-US" sz="2000" dirty="0"/>
              <a:t>Wait, what’s chromatin? How is it different from a chromosome? Well, Chromatin is the term to describe the long, stringy, uncoiled Double Stranded DNA. It winds all over the nucleus. It is the ‘unraveled’ version of a chromosome. If a cell is going to divide, all the unraveled chromosomes must we wound up into a tidy bundle of DS-DNA … a chromosome. Now go back to the previous 2 slides and read them again.</a:t>
            </a:r>
          </a:p>
        </p:txBody>
      </p:sp>
      <p:pic>
        <p:nvPicPr>
          <p:cNvPr id="6" name="Content Placeholder 5">
            <a:extLst>
              <a:ext uri="{FF2B5EF4-FFF2-40B4-BE49-F238E27FC236}">
                <a16:creationId xmlns:a16="http://schemas.microsoft.com/office/drawing/2014/main" id="{87A24B3B-5DB0-4014-A849-4C78260D2A2E}"/>
              </a:ext>
            </a:extLst>
          </p:cNvPr>
          <p:cNvPicPr>
            <a:picLocks noGrp="1" noChangeAspect="1"/>
          </p:cNvPicPr>
          <p:nvPr>
            <p:ph idx="1"/>
          </p:nvPr>
        </p:nvPicPr>
        <p:blipFill>
          <a:blip r:embed="rId2"/>
          <a:stretch>
            <a:fillRect/>
          </a:stretch>
        </p:blipFill>
        <p:spPr>
          <a:xfrm>
            <a:off x="1952625" y="2021885"/>
            <a:ext cx="8286750" cy="4143375"/>
          </a:xfrm>
          <a:prstGeom prst="rect">
            <a:avLst/>
          </a:prstGeom>
        </p:spPr>
      </p:pic>
    </p:spTree>
    <p:extLst>
      <p:ext uri="{BB962C8B-B14F-4D97-AF65-F5344CB8AC3E}">
        <p14:creationId xmlns:p14="http://schemas.microsoft.com/office/powerpoint/2010/main" val="19096051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04A92-E762-4746-BCD2-060F315D9496}"/>
              </a:ext>
            </a:extLst>
          </p:cNvPr>
          <p:cNvSpPr>
            <a:spLocks noGrp="1"/>
          </p:cNvSpPr>
          <p:nvPr>
            <p:ph type="title"/>
          </p:nvPr>
        </p:nvSpPr>
        <p:spPr>
          <a:xfrm>
            <a:off x="838200" y="365125"/>
            <a:ext cx="10515600" cy="1623066"/>
          </a:xfrm>
        </p:spPr>
        <p:txBody>
          <a:bodyPr>
            <a:normAutofit/>
          </a:bodyPr>
          <a:lstStyle/>
          <a:p>
            <a:r>
              <a:rPr lang="en-US" sz="2000" dirty="0"/>
              <a:t>In order for Double-Stranded DNA to work, to do its job, it must be unraveled and free to unzip. That is how DS-DNA is most often found in a cell’s nucleus. However, if that cell is going to undergo Mitosis, all that unraveled DS-DNA (an unwound Chromosome) has to be wound up, condensed, into a manageable bundle. That tightly packed DS-DNA is </a:t>
            </a:r>
            <a:r>
              <a:rPr lang="en-US" sz="2000" dirty="0" err="1"/>
              <a:t>visiable</a:t>
            </a:r>
            <a:r>
              <a:rPr lang="en-US" sz="2000" dirty="0"/>
              <a:t> under the microscope and is called the Chromosome.</a:t>
            </a:r>
          </a:p>
        </p:txBody>
      </p:sp>
      <p:pic>
        <p:nvPicPr>
          <p:cNvPr id="6146" name="Picture 2" descr="Difference Between Chromatin And Chromosomes | Read Biology">
            <a:extLst>
              <a:ext uri="{FF2B5EF4-FFF2-40B4-BE49-F238E27FC236}">
                <a16:creationId xmlns:a16="http://schemas.microsoft.com/office/drawing/2014/main" id="{B066633C-FEEB-4D04-890D-DCA0FCB63A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1727" y="2288900"/>
            <a:ext cx="4200525" cy="330365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s chromatin the same as a chromosome? | Socratic">
            <a:extLst>
              <a:ext uri="{FF2B5EF4-FFF2-40B4-BE49-F238E27FC236}">
                <a16:creationId xmlns:a16="http://schemas.microsoft.com/office/drawing/2014/main" id="{D972B49E-68F4-4ACD-A4FB-88B724757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277" y="2168773"/>
            <a:ext cx="5524500"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658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58D30-C82E-47C4-BCAD-84315910A715}"/>
              </a:ext>
            </a:extLst>
          </p:cNvPr>
          <p:cNvSpPr>
            <a:spLocks noGrp="1"/>
          </p:cNvSpPr>
          <p:nvPr>
            <p:ph type="title"/>
          </p:nvPr>
        </p:nvSpPr>
        <p:spPr>
          <a:xfrm>
            <a:off x="838200" y="365125"/>
            <a:ext cx="10515600" cy="1505620"/>
          </a:xfrm>
        </p:spPr>
        <p:txBody>
          <a:bodyPr>
            <a:normAutofit/>
          </a:bodyPr>
          <a:lstStyle/>
          <a:p>
            <a:r>
              <a:rPr lang="en-US" sz="2000" dirty="0"/>
              <a:t>This is not confusing. We know all about sister chromatids. They are very different from the unraveled DS-DNA called chromatin. Chromatin is the unraveled chromosome. After a chromosome has duplicated itself (replicated) these two complete copies of that chromosome are still attached and each complete identical chromosome is called a sister chromatid. Got it? Good. Remember from earlier, these sister chromatids are connected at the centromere.</a:t>
            </a:r>
          </a:p>
        </p:txBody>
      </p:sp>
      <p:pic>
        <p:nvPicPr>
          <p:cNvPr id="7170" name="Picture 2" descr="Difference between Chromatin and Chromosomes">
            <a:extLst>
              <a:ext uri="{FF2B5EF4-FFF2-40B4-BE49-F238E27FC236}">
                <a16:creationId xmlns:a16="http://schemas.microsoft.com/office/drawing/2014/main" id="{6DE7CEB5-0C70-4207-B897-F871B675A1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0165" y="2264074"/>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591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DBED-E03E-4309-8917-EEC99996A64D}"/>
              </a:ext>
            </a:extLst>
          </p:cNvPr>
          <p:cNvSpPr>
            <a:spLocks noGrp="1"/>
          </p:cNvSpPr>
          <p:nvPr>
            <p:ph type="title"/>
          </p:nvPr>
        </p:nvSpPr>
        <p:spPr/>
        <p:txBody>
          <a:bodyPr/>
          <a:lstStyle/>
          <a:p>
            <a:r>
              <a:rPr lang="en-US" dirty="0"/>
              <a:t>Isn’t cell division (mitosis) ….</a:t>
            </a:r>
          </a:p>
        </p:txBody>
      </p:sp>
      <p:pic>
        <p:nvPicPr>
          <p:cNvPr id="4098" name="Picture 2" descr="beautiful Logo | Free Logo Design Tool from Flaming Text">
            <a:extLst>
              <a:ext uri="{FF2B5EF4-FFF2-40B4-BE49-F238E27FC236}">
                <a16:creationId xmlns:a16="http://schemas.microsoft.com/office/drawing/2014/main" id="{9FCD95C4-26D6-4258-8B8B-E52B7D0818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0286" y="2102881"/>
            <a:ext cx="8571428" cy="379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82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26783"/>
          </a:xfrm>
        </p:spPr>
        <p:txBody>
          <a:bodyPr>
            <a:normAutofit/>
          </a:bodyPr>
          <a:lstStyle/>
          <a:p>
            <a:r>
              <a:rPr lang="en-US" sz="2400" dirty="0"/>
              <a:t>OK, can you now put all of these terms into one sentence? If you can, you’ve mastered these terms:</a:t>
            </a:r>
            <a:br>
              <a:rPr lang="en-US" sz="2400" dirty="0"/>
            </a:br>
            <a:r>
              <a:rPr lang="en-US" sz="2400" dirty="0"/>
              <a:t>             chromatin   /    chromosome   /   chromatids   /    centromere.</a:t>
            </a:r>
            <a:br>
              <a:rPr lang="en-US" sz="2400" dirty="0"/>
            </a:br>
            <a:br>
              <a:rPr lang="en-US" sz="2400" dirty="0"/>
            </a:br>
            <a:br>
              <a:rPr lang="en-US" sz="2400" dirty="0"/>
            </a:br>
            <a:br>
              <a:rPr lang="en-US" sz="2400" dirty="0"/>
            </a:br>
            <a:br>
              <a:rPr lang="en-US" sz="2400" dirty="0"/>
            </a:br>
            <a:r>
              <a:rPr lang="en-US" sz="2400" i="1" dirty="0">
                <a:latin typeface="Arial Narrow" panose="020B0606020202030204" pitchFamily="34" charset="0"/>
              </a:rPr>
              <a:t>As the cell prepared to divide, the chromatin condensed into visible chromosomes that underwent replication during the S-phase into two identical sister chromatids that were attached near their middles at the centromere. </a:t>
            </a:r>
            <a:br>
              <a:rPr lang="en-US" sz="2400" dirty="0"/>
            </a:br>
            <a:br>
              <a:rPr lang="en-US" sz="2400" dirty="0"/>
            </a:br>
            <a:r>
              <a:rPr lang="en-US" sz="2400" dirty="0"/>
              <a:t>How’s that for bonus points!</a:t>
            </a:r>
          </a:p>
        </p:txBody>
      </p:sp>
      <p:sp>
        <p:nvSpPr>
          <p:cNvPr id="3" name="Content Placeholder 2"/>
          <p:cNvSpPr>
            <a:spLocks noGrp="1"/>
          </p:cNvSpPr>
          <p:nvPr>
            <p:ph idx="1"/>
          </p:nvPr>
        </p:nvSpPr>
        <p:spPr>
          <a:xfrm>
            <a:off x="838200" y="5709137"/>
            <a:ext cx="10515600" cy="467825"/>
          </a:xfrm>
        </p:spPr>
        <p:txBody>
          <a:bodyPr>
            <a:normAutofit lnSpcReduction="10000"/>
          </a:bodyPr>
          <a:lstStyle/>
          <a:p>
            <a:endParaRPr lang="en-US" dirty="0"/>
          </a:p>
        </p:txBody>
      </p:sp>
    </p:spTree>
    <p:extLst>
      <p:ext uri="{BB962C8B-B14F-4D97-AF65-F5344CB8AC3E}">
        <p14:creationId xmlns:p14="http://schemas.microsoft.com/office/powerpoint/2010/main" val="1050887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AF7A-EFA6-4973-A188-F98D0DFB1A36}"/>
              </a:ext>
            </a:extLst>
          </p:cNvPr>
          <p:cNvSpPr>
            <a:spLocks noGrp="1"/>
          </p:cNvSpPr>
          <p:nvPr>
            <p:ph type="title"/>
          </p:nvPr>
        </p:nvSpPr>
        <p:spPr>
          <a:xfrm>
            <a:off x="846589" y="365125"/>
            <a:ext cx="10515600" cy="1480453"/>
          </a:xfrm>
        </p:spPr>
        <p:txBody>
          <a:bodyPr>
            <a:normAutofit/>
          </a:bodyPr>
          <a:lstStyle/>
          <a:p>
            <a:r>
              <a:rPr lang="en-US" sz="2000" dirty="0"/>
              <a:t>Metaphase: the second stage of cell division, between prophase and anaphase, during which the chromosomes become attached to the spindle fibers. The chromosomes are lined up along the metaphase plate. These spindle fibers pull and push the separated sister chromatids to opposite sides of the cell.</a:t>
            </a:r>
          </a:p>
        </p:txBody>
      </p:sp>
      <p:pic>
        <p:nvPicPr>
          <p:cNvPr id="2050" name="Picture 2" descr="Metaphase Stock Illustrations – 86 Metaphase Stock Illustrations, Vectors &amp;amp;  Clipart - Dreamstime">
            <a:extLst>
              <a:ext uri="{FF2B5EF4-FFF2-40B4-BE49-F238E27FC236}">
                <a16:creationId xmlns:a16="http://schemas.microsoft.com/office/drawing/2014/main" id="{D6575CE4-7465-4675-97D7-57F7816E37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2160472"/>
            <a:ext cx="4696508" cy="3768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 What are the reasons cells undergo mitosis? - ppt download">
            <a:extLst>
              <a:ext uri="{FF2B5EF4-FFF2-40B4-BE49-F238E27FC236}">
                <a16:creationId xmlns:a16="http://schemas.microsoft.com/office/drawing/2014/main" id="{EFE65542-CD1C-4352-A2D3-09C1BD654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1624" y="2037880"/>
            <a:ext cx="5352176" cy="4014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094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CCD55-C48F-4AC4-B6E0-D49000BB720C}"/>
              </a:ext>
            </a:extLst>
          </p:cNvPr>
          <p:cNvSpPr>
            <a:spLocks noGrp="1"/>
          </p:cNvSpPr>
          <p:nvPr>
            <p:ph type="title"/>
          </p:nvPr>
        </p:nvSpPr>
        <p:spPr/>
        <p:txBody>
          <a:bodyPr>
            <a:normAutofit/>
          </a:bodyPr>
          <a:lstStyle/>
          <a:p>
            <a:r>
              <a:rPr lang="en-US" sz="2000" dirty="0"/>
              <a:t>Anaphase: mitotic cell division in which the chromosomes move away from one another to opposite poles of the spindle. Everyone remembers “Anaphase …. Away”.</a:t>
            </a:r>
          </a:p>
        </p:txBody>
      </p:sp>
      <p:pic>
        <p:nvPicPr>
          <p:cNvPr id="7" name="Content Placeholder 6">
            <a:extLst>
              <a:ext uri="{FF2B5EF4-FFF2-40B4-BE49-F238E27FC236}">
                <a16:creationId xmlns:a16="http://schemas.microsoft.com/office/drawing/2014/main" id="{4D6945F8-84FB-41E5-8211-5E8BDCBD62F9}"/>
              </a:ext>
            </a:extLst>
          </p:cNvPr>
          <p:cNvPicPr>
            <a:picLocks noGrp="1" noChangeAspect="1"/>
          </p:cNvPicPr>
          <p:nvPr>
            <p:ph idx="1"/>
          </p:nvPr>
        </p:nvPicPr>
        <p:blipFill>
          <a:blip r:embed="rId2"/>
          <a:stretch>
            <a:fillRect/>
          </a:stretch>
        </p:blipFill>
        <p:spPr>
          <a:xfrm>
            <a:off x="672799" y="2190691"/>
            <a:ext cx="5350496" cy="2795035"/>
          </a:xfrm>
          <a:prstGeom prst="rect">
            <a:avLst/>
          </a:prstGeom>
        </p:spPr>
      </p:pic>
      <p:pic>
        <p:nvPicPr>
          <p:cNvPr id="3080" name="Picture 8" descr="The Process of Cell Division - ppt video online download">
            <a:extLst>
              <a:ext uri="{FF2B5EF4-FFF2-40B4-BE49-F238E27FC236}">
                <a16:creationId xmlns:a16="http://schemas.microsoft.com/office/drawing/2014/main" id="{780C023D-2C09-47B5-9EB5-CECF58D9A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325" y="1753116"/>
            <a:ext cx="5122876" cy="3842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581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36E3-69FC-4EB4-BEE8-22598D93793A}"/>
              </a:ext>
            </a:extLst>
          </p:cNvPr>
          <p:cNvSpPr>
            <a:spLocks noGrp="1"/>
          </p:cNvSpPr>
          <p:nvPr>
            <p:ph type="title"/>
          </p:nvPr>
        </p:nvSpPr>
        <p:spPr/>
        <p:txBody>
          <a:bodyPr>
            <a:normAutofit/>
          </a:bodyPr>
          <a:lstStyle/>
          <a:p>
            <a:r>
              <a:rPr lang="en-US" sz="2000" dirty="0"/>
              <a:t>Telophase: the final phase of cell division, between anaphase and interphase, in which the chromatids or chromosomes move to opposite ends of the cell and two nuclei are formed.</a:t>
            </a:r>
          </a:p>
        </p:txBody>
      </p:sp>
      <p:pic>
        <p:nvPicPr>
          <p:cNvPr id="4098" name="Picture 2" descr="Telophase is the Phase of the Cell Cycle. Stock Vector - Illustration of  centrioles, cytosol: 217628774">
            <a:extLst>
              <a:ext uri="{FF2B5EF4-FFF2-40B4-BE49-F238E27FC236}">
                <a16:creationId xmlns:a16="http://schemas.microsoft.com/office/drawing/2014/main" id="{DFF0FFDE-72DD-42C8-A228-00265A56C3E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8622" y="1835185"/>
            <a:ext cx="4653339" cy="36790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484FD05-2CF5-492F-9898-0F973D7E42F4}"/>
              </a:ext>
            </a:extLst>
          </p:cNvPr>
          <p:cNvPicPr>
            <a:picLocks noChangeAspect="1"/>
          </p:cNvPicPr>
          <p:nvPr/>
        </p:nvPicPr>
        <p:blipFill>
          <a:blip r:embed="rId3"/>
          <a:stretch>
            <a:fillRect/>
          </a:stretch>
        </p:blipFill>
        <p:spPr>
          <a:xfrm>
            <a:off x="6325299" y="2758381"/>
            <a:ext cx="4494428" cy="1671005"/>
          </a:xfrm>
          <a:prstGeom prst="rect">
            <a:avLst/>
          </a:prstGeom>
        </p:spPr>
      </p:pic>
    </p:spTree>
    <p:extLst>
      <p:ext uri="{BB962C8B-B14F-4D97-AF65-F5344CB8AC3E}">
        <p14:creationId xmlns:p14="http://schemas.microsoft.com/office/powerpoint/2010/main" val="3822647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8E88-9676-4DFD-A5DC-F0EDF3CFDDCC}"/>
              </a:ext>
            </a:extLst>
          </p:cNvPr>
          <p:cNvSpPr>
            <a:spLocks noGrp="1"/>
          </p:cNvSpPr>
          <p:nvPr>
            <p:ph type="title"/>
          </p:nvPr>
        </p:nvSpPr>
        <p:spPr/>
        <p:txBody>
          <a:bodyPr/>
          <a:lstStyle/>
          <a:p>
            <a:endParaRPr lang="en-US" dirty="0"/>
          </a:p>
        </p:txBody>
      </p:sp>
      <p:pic>
        <p:nvPicPr>
          <p:cNvPr id="5122" name="Picture 2" descr="What happens in the four stages of mitosis? - YouTube">
            <a:extLst>
              <a:ext uri="{FF2B5EF4-FFF2-40B4-BE49-F238E27FC236}">
                <a16:creationId xmlns:a16="http://schemas.microsoft.com/office/drawing/2014/main" id="{AED1BC4D-AB77-499F-9836-668415D3D9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6345" y="528507"/>
            <a:ext cx="9888355" cy="5430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4690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B41AD-83A4-4816-9F13-61DB7E98475C}"/>
              </a:ext>
            </a:extLst>
          </p:cNvPr>
          <p:cNvSpPr>
            <a:spLocks noGrp="1"/>
          </p:cNvSpPr>
          <p:nvPr>
            <p:ph type="title"/>
          </p:nvPr>
        </p:nvSpPr>
        <p:spPr>
          <a:xfrm>
            <a:off x="838200" y="365125"/>
            <a:ext cx="10515600" cy="5096108"/>
          </a:xfrm>
        </p:spPr>
        <p:txBody>
          <a:bodyPr>
            <a:normAutofit fontScale="90000"/>
          </a:bodyPr>
          <a:lstStyle/>
          <a:p>
            <a:r>
              <a:rPr lang="en-US" sz="2000" dirty="0"/>
              <a:t>So to review, Mitosis has to do with what you see happening to the DNA/Chromosomes when a cell in dividing. Prophase / Metaphase / Anaphase / Telophase. </a:t>
            </a:r>
            <a:br>
              <a:rPr lang="en-US" sz="2000" dirty="0"/>
            </a:br>
            <a:r>
              <a:rPr lang="en-US" sz="2000" dirty="0"/>
              <a:t>After the chromosomes have been moved around, two complete sets at opposite ends of the cell, now the cell itself is ready to split into two daughter cells. That process that follows Telophase is “Cytokinesis”…the dividing of the cytoplasm and the cell itself.</a:t>
            </a:r>
            <a:br>
              <a:rPr lang="en-US" sz="2000" dirty="0"/>
            </a:br>
            <a:br>
              <a:rPr lang="en-US" sz="2000" dirty="0"/>
            </a:br>
            <a:r>
              <a:rPr lang="en-US" sz="2000" dirty="0"/>
              <a:t>But we also mentioned that these chromosomes have to </a:t>
            </a:r>
            <a:r>
              <a:rPr lang="en-US" sz="2000"/>
              <a:t>have been duplicated </a:t>
            </a:r>
            <a:r>
              <a:rPr lang="en-US" sz="2000" dirty="0"/>
              <a:t>(replicated) before we begin Mitosis. That replication of all of the chromosomes happens during what is called the “S-phase” of the cell cycle. G1 – S – G2 – M --</a:t>
            </a:r>
            <a:r>
              <a:rPr lang="en-US" sz="2000" dirty="0">
                <a:sym typeface="Wingdings" panose="05000000000000000000" pitchFamily="2" charset="2"/>
              </a:rPr>
              <a:t> and all around again, it is a cycle that repeats as long as the cell is dividing. So we also introduced the ‘cell cycle’.</a:t>
            </a:r>
            <a:br>
              <a:rPr lang="en-US" sz="2000" dirty="0">
                <a:sym typeface="Wingdings" panose="05000000000000000000" pitchFamily="2" charset="2"/>
              </a:rPr>
            </a:br>
            <a:br>
              <a:rPr lang="en-US" sz="2000" dirty="0">
                <a:sym typeface="Wingdings" panose="05000000000000000000" pitchFamily="2" charset="2"/>
              </a:rPr>
            </a:br>
            <a:r>
              <a:rPr lang="en-US" sz="2000" dirty="0">
                <a:sym typeface="Wingdings" panose="05000000000000000000" pitchFamily="2" charset="2"/>
              </a:rPr>
              <a:t>Do you know the difference between: chromatids vs. chromosomes vs. chromatin? Sure, easy.</a:t>
            </a:r>
            <a:br>
              <a:rPr lang="en-US" sz="2000" dirty="0">
                <a:sym typeface="Wingdings" panose="05000000000000000000" pitchFamily="2" charset="2"/>
              </a:rPr>
            </a:br>
            <a:br>
              <a:rPr lang="en-US" sz="2000" dirty="0">
                <a:sym typeface="Wingdings" panose="05000000000000000000" pitchFamily="2" charset="2"/>
              </a:rPr>
            </a:br>
            <a:r>
              <a:rPr lang="en-US" sz="2000" dirty="0">
                <a:sym typeface="Wingdings" panose="05000000000000000000" pitchFamily="2" charset="2"/>
              </a:rPr>
              <a:t>Can you tell the difference visually between: Prophase / Metaphase / Anaphase / Telophase?</a:t>
            </a:r>
            <a:br>
              <a:rPr lang="en-US" sz="2000" dirty="0">
                <a:sym typeface="Wingdings" panose="05000000000000000000" pitchFamily="2" charset="2"/>
              </a:rPr>
            </a:br>
            <a:r>
              <a:rPr lang="en-US" sz="2000" dirty="0">
                <a:sym typeface="Wingdings" panose="05000000000000000000" pitchFamily="2" charset="2"/>
              </a:rPr>
              <a:t>Sure, easy.</a:t>
            </a:r>
            <a:br>
              <a:rPr lang="en-US" sz="2000" dirty="0">
                <a:sym typeface="Wingdings" panose="05000000000000000000" pitchFamily="2" charset="2"/>
              </a:rPr>
            </a:br>
            <a:br>
              <a:rPr lang="en-US" sz="2000" dirty="0">
                <a:sym typeface="Wingdings" panose="05000000000000000000" pitchFamily="2" charset="2"/>
              </a:rPr>
            </a:br>
            <a:br>
              <a:rPr lang="en-US" sz="2000" dirty="0">
                <a:sym typeface="Wingdings" panose="05000000000000000000" pitchFamily="2" charset="2"/>
              </a:rPr>
            </a:br>
            <a:br>
              <a:rPr lang="en-US" sz="2000" dirty="0">
                <a:sym typeface="Wingdings" panose="05000000000000000000" pitchFamily="2" charset="2"/>
              </a:rPr>
            </a:br>
            <a:br>
              <a:rPr lang="en-US" sz="2000" dirty="0">
                <a:sym typeface="Wingdings" panose="05000000000000000000" pitchFamily="2" charset="2"/>
              </a:rPr>
            </a:br>
            <a:endParaRPr lang="en-US" sz="2000" dirty="0"/>
          </a:p>
        </p:txBody>
      </p:sp>
      <p:sp>
        <p:nvSpPr>
          <p:cNvPr id="3" name="Content Placeholder 2">
            <a:extLst>
              <a:ext uri="{FF2B5EF4-FFF2-40B4-BE49-F238E27FC236}">
                <a16:creationId xmlns:a16="http://schemas.microsoft.com/office/drawing/2014/main" id="{4F601328-0C31-4BAF-B7BC-D12030404F43}"/>
              </a:ext>
            </a:extLst>
          </p:cNvPr>
          <p:cNvSpPr>
            <a:spLocks noGrp="1"/>
          </p:cNvSpPr>
          <p:nvPr>
            <p:ph idx="1"/>
          </p:nvPr>
        </p:nvSpPr>
        <p:spPr>
          <a:xfrm>
            <a:off x="838200" y="5780015"/>
            <a:ext cx="10515600" cy="396948"/>
          </a:xfrm>
        </p:spPr>
        <p:txBody>
          <a:bodyPr>
            <a:normAutofit fontScale="92500" lnSpcReduction="20000"/>
          </a:bodyPr>
          <a:lstStyle/>
          <a:p>
            <a:endParaRPr lang="en-US" dirty="0"/>
          </a:p>
        </p:txBody>
      </p:sp>
    </p:spTree>
    <p:extLst>
      <p:ext uri="{BB962C8B-B14F-4D97-AF65-F5344CB8AC3E}">
        <p14:creationId xmlns:p14="http://schemas.microsoft.com/office/powerpoint/2010/main" val="550972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21A2-787D-4481-B211-3D5587830215}"/>
              </a:ext>
            </a:extLst>
          </p:cNvPr>
          <p:cNvSpPr>
            <a:spLocks noGrp="1"/>
          </p:cNvSpPr>
          <p:nvPr>
            <p:ph type="title"/>
          </p:nvPr>
        </p:nvSpPr>
        <p:spPr>
          <a:xfrm>
            <a:off x="838200" y="365125"/>
            <a:ext cx="10515600" cy="2512299"/>
          </a:xfrm>
        </p:spPr>
        <p:txBody>
          <a:bodyPr>
            <a:normAutofit fontScale="90000"/>
          </a:bodyPr>
          <a:lstStyle/>
          <a:p>
            <a:r>
              <a:rPr lang="en-US" sz="2000" dirty="0">
                <a:sym typeface="Wingdings" panose="05000000000000000000" pitchFamily="2" charset="2"/>
              </a:rPr>
              <a:t>Ok, did you have a question? Good question. Let me repeat it here for the entire class to hear/read:</a:t>
            </a:r>
            <a:br>
              <a:rPr lang="en-US" sz="2000" dirty="0">
                <a:sym typeface="Wingdings" panose="05000000000000000000" pitchFamily="2" charset="2"/>
              </a:rPr>
            </a:br>
            <a:r>
              <a:rPr lang="en-US" sz="2000" dirty="0">
                <a:sym typeface="Wingdings" panose="05000000000000000000" pitchFamily="2" charset="2"/>
              </a:rPr>
              <a:t>“Many of the diagrams of mitosis show a ‘prometaphase’ phase between prophase and metaphase,</a:t>
            </a:r>
            <a:br>
              <a:rPr lang="en-US" sz="2000" dirty="0">
                <a:sym typeface="Wingdings" panose="05000000000000000000" pitchFamily="2" charset="2"/>
              </a:rPr>
            </a:br>
            <a:r>
              <a:rPr lang="en-US" sz="2000" dirty="0">
                <a:sym typeface="Wingdings" panose="05000000000000000000" pitchFamily="2" charset="2"/>
              </a:rPr>
              <a:t>what’s that all about, this thing called ‘prometaphase’? Well, as in all science, the more exact, the better.</a:t>
            </a:r>
            <a:br>
              <a:rPr lang="en-US" sz="2000" dirty="0">
                <a:sym typeface="Wingdings" panose="05000000000000000000" pitchFamily="2" charset="2"/>
              </a:rPr>
            </a:br>
            <a:r>
              <a:rPr lang="en-US" sz="2000" dirty="0">
                <a:sym typeface="Wingdings" panose="05000000000000000000" pitchFamily="2" charset="2"/>
              </a:rPr>
              <a:t>Prophase is distinguished by an intact nucleus (the nuclear membrane is still there). When transitioning to the next phase, Metaphase, the nuclear membrane has to disappear so all the duplicated chromosomes can line up in the middle of the cell (the metaphase plate). To me more exact, you could consider the stage where the nuclear membrane is gone but the chromosomes are not lined up in the middle yet. That would be ‘prometaphase’. But we won’t be responsible for that.</a:t>
            </a:r>
            <a:br>
              <a:rPr lang="en-US" sz="2000" dirty="0">
                <a:sym typeface="Wingdings" panose="05000000000000000000" pitchFamily="2" charset="2"/>
              </a:rPr>
            </a:br>
            <a:endParaRPr lang="en-US" sz="2000" dirty="0"/>
          </a:p>
        </p:txBody>
      </p:sp>
      <p:pic>
        <p:nvPicPr>
          <p:cNvPr id="4" name="Content Placeholder 3">
            <a:extLst>
              <a:ext uri="{FF2B5EF4-FFF2-40B4-BE49-F238E27FC236}">
                <a16:creationId xmlns:a16="http://schemas.microsoft.com/office/drawing/2014/main" id="{03128664-DFA8-43F9-B29F-72CFD8E31697}"/>
              </a:ext>
            </a:extLst>
          </p:cNvPr>
          <p:cNvPicPr>
            <a:picLocks noGrp="1" noChangeAspect="1"/>
          </p:cNvPicPr>
          <p:nvPr>
            <p:ph idx="1"/>
          </p:nvPr>
        </p:nvPicPr>
        <p:blipFill>
          <a:blip r:embed="rId2"/>
          <a:stretch>
            <a:fillRect/>
          </a:stretch>
        </p:blipFill>
        <p:spPr>
          <a:xfrm>
            <a:off x="3562293" y="2642532"/>
            <a:ext cx="5594629" cy="3601543"/>
          </a:xfrm>
          <a:prstGeom prst="rect">
            <a:avLst/>
          </a:prstGeom>
        </p:spPr>
      </p:pic>
    </p:spTree>
    <p:extLst>
      <p:ext uri="{BB962C8B-B14F-4D97-AF65-F5344CB8AC3E}">
        <p14:creationId xmlns:p14="http://schemas.microsoft.com/office/powerpoint/2010/main" val="5433334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5B309-AE61-492A-A764-D5D8791E9394}"/>
              </a:ext>
            </a:extLst>
          </p:cNvPr>
          <p:cNvSpPr>
            <a:spLocks noGrp="1"/>
          </p:cNvSpPr>
          <p:nvPr>
            <p:ph type="title"/>
          </p:nvPr>
        </p:nvSpPr>
        <p:spPr/>
        <p:txBody>
          <a:bodyPr>
            <a:normAutofit/>
          </a:bodyPr>
          <a:lstStyle/>
          <a:p>
            <a:r>
              <a:rPr lang="en-US" sz="3200" dirty="0"/>
              <a:t>The term that refers to division of the cytoplasm is:</a:t>
            </a:r>
          </a:p>
        </p:txBody>
      </p:sp>
      <p:sp>
        <p:nvSpPr>
          <p:cNvPr id="3" name="Content Placeholder 2">
            <a:extLst>
              <a:ext uri="{FF2B5EF4-FFF2-40B4-BE49-F238E27FC236}">
                <a16:creationId xmlns:a16="http://schemas.microsoft.com/office/drawing/2014/main" id="{E9E03EBA-382E-49B8-874F-D7C0E9CA1C05}"/>
              </a:ext>
            </a:extLst>
          </p:cNvPr>
          <p:cNvSpPr>
            <a:spLocks noGrp="1"/>
          </p:cNvSpPr>
          <p:nvPr>
            <p:ph idx="1"/>
          </p:nvPr>
        </p:nvSpPr>
        <p:spPr/>
        <p:txBody>
          <a:bodyPr/>
          <a:lstStyle/>
          <a:p>
            <a:r>
              <a:rPr lang="en-US" dirty="0"/>
              <a:t>A)cytokinesis</a:t>
            </a:r>
          </a:p>
          <a:p>
            <a:r>
              <a:rPr lang="en-US" dirty="0"/>
              <a:t>B)anaphase</a:t>
            </a:r>
          </a:p>
          <a:p>
            <a:r>
              <a:rPr lang="en-US" dirty="0"/>
              <a:t>C)fission</a:t>
            </a:r>
          </a:p>
          <a:p>
            <a:r>
              <a:rPr lang="en-US" dirty="0"/>
              <a:t>D)S-phase</a:t>
            </a:r>
          </a:p>
          <a:p>
            <a:r>
              <a:rPr lang="en-US" dirty="0"/>
              <a:t>E)endocytosis</a:t>
            </a:r>
          </a:p>
          <a:p>
            <a:endParaRPr lang="en-US" dirty="0"/>
          </a:p>
        </p:txBody>
      </p:sp>
    </p:spTree>
    <p:extLst>
      <p:ext uri="{BB962C8B-B14F-4D97-AF65-F5344CB8AC3E}">
        <p14:creationId xmlns:p14="http://schemas.microsoft.com/office/powerpoint/2010/main" val="467746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AAB68-4B92-4D99-95C2-626AC7DC1B2D}"/>
              </a:ext>
            </a:extLst>
          </p:cNvPr>
          <p:cNvSpPr>
            <a:spLocks noGrp="1"/>
          </p:cNvSpPr>
          <p:nvPr>
            <p:ph type="title"/>
          </p:nvPr>
        </p:nvSpPr>
        <p:spPr/>
        <p:txBody>
          <a:bodyPr/>
          <a:lstStyle/>
          <a:p>
            <a:r>
              <a:rPr lang="en-US" dirty="0"/>
              <a:t>What structure is responsible for moving the chromosomes during mitosis?</a:t>
            </a:r>
          </a:p>
        </p:txBody>
      </p:sp>
      <p:sp>
        <p:nvSpPr>
          <p:cNvPr id="3" name="Content Placeholder 2">
            <a:extLst>
              <a:ext uri="{FF2B5EF4-FFF2-40B4-BE49-F238E27FC236}">
                <a16:creationId xmlns:a16="http://schemas.microsoft.com/office/drawing/2014/main" id="{166B307A-9054-4E09-A2F4-6A6151CC2809}"/>
              </a:ext>
            </a:extLst>
          </p:cNvPr>
          <p:cNvSpPr>
            <a:spLocks noGrp="1"/>
          </p:cNvSpPr>
          <p:nvPr>
            <p:ph idx="1"/>
          </p:nvPr>
        </p:nvSpPr>
        <p:spPr/>
        <p:txBody>
          <a:bodyPr/>
          <a:lstStyle/>
          <a:p>
            <a:r>
              <a:rPr lang="en-US" dirty="0"/>
              <a:t>A)spindle fibers</a:t>
            </a:r>
          </a:p>
          <a:p>
            <a:r>
              <a:rPr lang="en-US" dirty="0"/>
              <a:t>B)nucleus</a:t>
            </a:r>
          </a:p>
          <a:p>
            <a:r>
              <a:rPr lang="en-US" dirty="0"/>
              <a:t>C)nucleolus</a:t>
            </a:r>
          </a:p>
          <a:p>
            <a:r>
              <a:rPr lang="en-US" dirty="0"/>
              <a:t>D)cytoplasm</a:t>
            </a:r>
          </a:p>
          <a:p>
            <a:r>
              <a:rPr lang="en-US" dirty="0"/>
              <a:t>E)collagen fibers</a:t>
            </a:r>
          </a:p>
        </p:txBody>
      </p:sp>
    </p:spTree>
    <p:extLst>
      <p:ext uri="{BB962C8B-B14F-4D97-AF65-F5344CB8AC3E}">
        <p14:creationId xmlns:p14="http://schemas.microsoft.com/office/powerpoint/2010/main" val="1834241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73A14-F3C6-4C44-8CBD-3AF4B106EFC6}"/>
              </a:ext>
            </a:extLst>
          </p:cNvPr>
          <p:cNvSpPr>
            <a:spLocks noGrp="1"/>
          </p:cNvSpPr>
          <p:nvPr>
            <p:ph type="title"/>
          </p:nvPr>
        </p:nvSpPr>
        <p:spPr/>
        <p:txBody>
          <a:bodyPr/>
          <a:lstStyle/>
          <a:p>
            <a:r>
              <a:rPr lang="en-US" dirty="0"/>
              <a:t>During which phase does the DNA make a copy of itself?</a:t>
            </a:r>
          </a:p>
        </p:txBody>
      </p:sp>
      <p:sp>
        <p:nvSpPr>
          <p:cNvPr id="3" name="Content Placeholder 2">
            <a:extLst>
              <a:ext uri="{FF2B5EF4-FFF2-40B4-BE49-F238E27FC236}">
                <a16:creationId xmlns:a16="http://schemas.microsoft.com/office/drawing/2014/main" id="{5CC58F10-A478-4149-BEB7-9E4D8C6BE437}"/>
              </a:ext>
            </a:extLst>
          </p:cNvPr>
          <p:cNvSpPr>
            <a:spLocks noGrp="1"/>
          </p:cNvSpPr>
          <p:nvPr>
            <p:ph idx="1"/>
          </p:nvPr>
        </p:nvSpPr>
        <p:spPr/>
        <p:txBody>
          <a:bodyPr/>
          <a:lstStyle/>
          <a:p>
            <a:r>
              <a:rPr lang="en-US" dirty="0"/>
              <a:t>A)prophase</a:t>
            </a:r>
          </a:p>
          <a:p>
            <a:r>
              <a:rPr lang="en-US" dirty="0"/>
              <a:t>B)interphase</a:t>
            </a:r>
          </a:p>
          <a:p>
            <a:r>
              <a:rPr lang="en-US" dirty="0"/>
              <a:t>C)cytokinesis</a:t>
            </a:r>
          </a:p>
          <a:p>
            <a:r>
              <a:rPr lang="en-US" dirty="0"/>
              <a:t>D)metaphase</a:t>
            </a:r>
          </a:p>
          <a:p>
            <a:r>
              <a:rPr lang="en-US" dirty="0"/>
              <a:t>E)</a:t>
            </a:r>
            <a:r>
              <a:rPr lang="en-US" dirty="0" err="1"/>
              <a:t>dinophase</a:t>
            </a:r>
            <a:endParaRPr lang="en-US" dirty="0"/>
          </a:p>
        </p:txBody>
      </p:sp>
    </p:spTree>
    <p:extLst>
      <p:ext uri="{BB962C8B-B14F-4D97-AF65-F5344CB8AC3E}">
        <p14:creationId xmlns:p14="http://schemas.microsoft.com/office/powerpoint/2010/main" val="2847279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E401F-1C6B-4089-9A6E-E2978FB52D7D}"/>
              </a:ext>
            </a:extLst>
          </p:cNvPr>
          <p:cNvSpPr>
            <a:spLocks noGrp="1"/>
          </p:cNvSpPr>
          <p:nvPr>
            <p:ph type="title"/>
          </p:nvPr>
        </p:nvSpPr>
        <p:spPr>
          <a:xfrm>
            <a:off x="838200" y="365126"/>
            <a:ext cx="10515600" cy="1899902"/>
          </a:xfrm>
        </p:spPr>
        <p:txBody>
          <a:bodyPr>
            <a:normAutofit/>
          </a:bodyPr>
          <a:lstStyle/>
          <a:p>
            <a:r>
              <a:rPr lang="en-US" sz="2400" dirty="0"/>
              <a:t>So to explain what one is seeing during cell division is “Mitosis”.</a:t>
            </a:r>
            <a:br>
              <a:rPr lang="en-US" sz="2400" dirty="0"/>
            </a:br>
            <a:r>
              <a:rPr lang="en-US" sz="2400" dirty="0"/>
              <a:t>Mitosis is the scientific way to explain cell division.</a:t>
            </a:r>
            <a:br>
              <a:rPr lang="en-US" sz="2400" dirty="0"/>
            </a:br>
            <a:br>
              <a:rPr lang="en-US" sz="2400" dirty="0"/>
            </a:br>
            <a:r>
              <a:rPr lang="en-US" sz="2400" dirty="0"/>
              <a:t>Mitosis is a </a:t>
            </a:r>
            <a:r>
              <a:rPr lang="en-US" sz="2400" b="1" dirty="0"/>
              <a:t>process where a single cell divides into two identical daughter cells (cell division)</a:t>
            </a:r>
            <a:r>
              <a:rPr lang="en-US" sz="2400" dirty="0"/>
              <a:t>. During mitosis one cell divides once to form two identical cells. </a:t>
            </a:r>
          </a:p>
        </p:txBody>
      </p:sp>
      <p:pic>
        <p:nvPicPr>
          <p:cNvPr id="5124" name="Picture 4" descr="Mitosis- definition, purpose, stages, applications with diagram">
            <a:extLst>
              <a:ext uri="{FF2B5EF4-FFF2-40B4-BE49-F238E27FC236}">
                <a16:creationId xmlns:a16="http://schemas.microsoft.com/office/drawing/2014/main" id="{274B008F-B167-4047-8539-2172E73693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3476" y="2373313"/>
            <a:ext cx="7245047" cy="380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121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F3BC-D417-4FBD-B437-9A683B1419DA}"/>
              </a:ext>
            </a:extLst>
          </p:cNvPr>
          <p:cNvSpPr>
            <a:spLocks noGrp="1"/>
          </p:cNvSpPr>
          <p:nvPr>
            <p:ph type="title"/>
          </p:nvPr>
        </p:nvSpPr>
        <p:spPr/>
        <p:txBody>
          <a:bodyPr>
            <a:normAutofit/>
          </a:bodyPr>
          <a:lstStyle/>
          <a:p>
            <a:r>
              <a:rPr lang="en-US" sz="2000" dirty="0"/>
              <a:t>What stage or phase of mitosis is shown?</a:t>
            </a:r>
          </a:p>
        </p:txBody>
      </p:sp>
      <p:pic>
        <p:nvPicPr>
          <p:cNvPr id="4" name="Content Placeholder 3">
            <a:extLst>
              <a:ext uri="{FF2B5EF4-FFF2-40B4-BE49-F238E27FC236}">
                <a16:creationId xmlns:a16="http://schemas.microsoft.com/office/drawing/2014/main" id="{91BD72C6-7E4E-48A4-9572-A433C41D44DB}"/>
              </a:ext>
            </a:extLst>
          </p:cNvPr>
          <p:cNvPicPr>
            <a:picLocks noGrp="1" noChangeAspect="1"/>
          </p:cNvPicPr>
          <p:nvPr>
            <p:ph idx="1"/>
          </p:nvPr>
        </p:nvPicPr>
        <p:blipFill>
          <a:blip r:embed="rId2"/>
          <a:stretch>
            <a:fillRect/>
          </a:stretch>
        </p:blipFill>
        <p:spPr>
          <a:xfrm>
            <a:off x="1630217" y="1690688"/>
            <a:ext cx="2790825" cy="4286250"/>
          </a:xfrm>
          <a:prstGeom prst="rect">
            <a:avLst/>
          </a:prstGeom>
        </p:spPr>
      </p:pic>
      <p:pic>
        <p:nvPicPr>
          <p:cNvPr id="5" name="Picture 4">
            <a:extLst>
              <a:ext uri="{FF2B5EF4-FFF2-40B4-BE49-F238E27FC236}">
                <a16:creationId xmlns:a16="http://schemas.microsoft.com/office/drawing/2014/main" id="{25F3DFBB-C57E-41EF-8583-960012289D18}"/>
              </a:ext>
            </a:extLst>
          </p:cNvPr>
          <p:cNvPicPr>
            <a:picLocks noChangeAspect="1"/>
          </p:cNvPicPr>
          <p:nvPr/>
        </p:nvPicPr>
        <p:blipFill>
          <a:blip r:embed="rId3"/>
          <a:stretch>
            <a:fillRect/>
          </a:stretch>
        </p:blipFill>
        <p:spPr>
          <a:xfrm>
            <a:off x="5557707" y="1931110"/>
            <a:ext cx="4844642" cy="3203520"/>
          </a:xfrm>
          <a:prstGeom prst="rect">
            <a:avLst/>
          </a:prstGeom>
        </p:spPr>
      </p:pic>
    </p:spTree>
    <p:extLst>
      <p:ext uri="{BB962C8B-B14F-4D97-AF65-F5344CB8AC3E}">
        <p14:creationId xmlns:p14="http://schemas.microsoft.com/office/powerpoint/2010/main" val="504341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9623-1DA7-4D71-B10D-47DD0DCFDBE3}"/>
              </a:ext>
            </a:extLst>
          </p:cNvPr>
          <p:cNvSpPr>
            <a:spLocks noGrp="1"/>
          </p:cNvSpPr>
          <p:nvPr>
            <p:ph type="title"/>
          </p:nvPr>
        </p:nvSpPr>
        <p:spPr/>
        <p:txBody>
          <a:bodyPr>
            <a:normAutofit/>
          </a:bodyPr>
          <a:lstStyle/>
          <a:p>
            <a:r>
              <a:rPr lang="en-US" sz="2000" dirty="0"/>
              <a:t>What stage or phase of mitosis is shown below?</a:t>
            </a:r>
          </a:p>
        </p:txBody>
      </p:sp>
      <p:pic>
        <p:nvPicPr>
          <p:cNvPr id="4" name="Content Placeholder 3">
            <a:extLst>
              <a:ext uri="{FF2B5EF4-FFF2-40B4-BE49-F238E27FC236}">
                <a16:creationId xmlns:a16="http://schemas.microsoft.com/office/drawing/2014/main" id="{35113896-F802-4040-BFDC-BE7C9E7B3349}"/>
              </a:ext>
            </a:extLst>
          </p:cNvPr>
          <p:cNvPicPr>
            <a:picLocks noGrp="1" noChangeAspect="1"/>
          </p:cNvPicPr>
          <p:nvPr>
            <p:ph idx="1"/>
          </p:nvPr>
        </p:nvPicPr>
        <p:blipFill>
          <a:blip r:embed="rId2"/>
          <a:stretch>
            <a:fillRect/>
          </a:stretch>
        </p:blipFill>
        <p:spPr>
          <a:xfrm>
            <a:off x="838201" y="1857725"/>
            <a:ext cx="4767598" cy="3188332"/>
          </a:xfrm>
          <a:prstGeom prst="rect">
            <a:avLst/>
          </a:prstGeom>
        </p:spPr>
      </p:pic>
      <p:pic>
        <p:nvPicPr>
          <p:cNvPr id="5" name="Picture 4">
            <a:extLst>
              <a:ext uri="{FF2B5EF4-FFF2-40B4-BE49-F238E27FC236}">
                <a16:creationId xmlns:a16="http://schemas.microsoft.com/office/drawing/2014/main" id="{906B92DA-1392-474A-99B1-C5EDD77E744F}"/>
              </a:ext>
            </a:extLst>
          </p:cNvPr>
          <p:cNvPicPr>
            <a:picLocks noChangeAspect="1"/>
          </p:cNvPicPr>
          <p:nvPr/>
        </p:nvPicPr>
        <p:blipFill>
          <a:blip r:embed="rId3"/>
          <a:stretch>
            <a:fillRect/>
          </a:stretch>
        </p:blipFill>
        <p:spPr>
          <a:xfrm>
            <a:off x="6096000" y="1844706"/>
            <a:ext cx="4832228" cy="3201351"/>
          </a:xfrm>
          <a:prstGeom prst="rect">
            <a:avLst/>
          </a:prstGeom>
        </p:spPr>
      </p:pic>
    </p:spTree>
    <p:extLst>
      <p:ext uri="{BB962C8B-B14F-4D97-AF65-F5344CB8AC3E}">
        <p14:creationId xmlns:p14="http://schemas.microsoft.com/office/powerpoint/2010/main" val="1329008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C7694-88B8-4F73-BAD5-BDC7576021A6}"/>
              </a:ext>
            </a:extLst>
          </p:cNvPr>
          <p:cNvSpPr>
            <a:spLocks noGrp="1"/>
          </p:cNvSpPr>
          <p:nvPr>
            <p:ph type="title"/>
          </p:nvPr>
        </p:nvSpPr>
        <p:spPr/>
        <p:txBody>
          <a:bodyPr>
            <a:normAutofit/>
          </a:bodyPr>
          <a:lstStyle/>
          <a:p>
            <a:r>
              <a:rPr lang="en-US" sz="2000" dirty="0"/>
              <a:t>What stage or phase of mitosis is shown?</a:t>
            </a:r>
            <a:br>
              <a:rPr lang="en-US" sz="2000" dirty="0"/>
            </a:br>
            <a:endParaRPr lang="en-US" sz="2000" dirty="0"/>
          </a:p>
        </p:txBody>
      </p:sp>
      <p:pic>
        <p:nvPicPr>
          <p:cNvPr id="4" name="Content Placeholder 3">
            <a:extLst>
              <a:ext uri="{FF2B5EF4-FFF2-40B4-BE49-F238E27FC236}">
                <a16:creationId xmlns:a16="http://schemas.microsoft.com/office/drawing/2014/main" id="{88A7BD31-2913-42DE-820C-0CECCAA0BC59}"/>
              </a:ext>
            </a:extLst>
          </p:cNvPr>
          <p:cNvPicPr>
            <a:picLocks noGrp="1" noChangeAspect="1"/>
          </p:cNvPicPr>
          <p:nvPr>
            <p:ph idx="1"/>
          </p:nvPr>
        </p:nvPicPr>
        <p:blipFill>
          <a:blip r:embed="rId2"/>
          <a:stretch>
            <a:fillRect/>
          </a:stretch>
        </p:blipFill>
        <p:spPr>
          <a:xfrm>
            <a:off x="940047" y="1907104"/>
            <a:ext cx="4657725" cy="2762250"/>
          </a:xfrm>
          <a:prstGeom prst="rect">
            <a:avLst/>
          </a:prstGeom>
        </p:spPr>
      </p:pic>
      <p:pic>
        <p:nvPicPr>
          <p:cNvPr id="6" name="Picture 5">
            <a:extLst>
              <a:ext uri="{FF2B5EF4-FFF2-40B4-BE49-F238E27FC236}">
                <a16:creationId xmlns:a16="http://schemas.microsoft.com/office/drawing/2014/main" id="{2D09CCA8-5457-4B4B-AFD8-F118FCA1A266}"/>
              </a:ext>
            </a:extLst>
          </p:cNvPr>
          <p:cNvPicPr>
            <a:picLocks noChangeAspect="1"/>
          </p:cNvPicPr>
          <p:nvPr/>
        </p:nvPicPr>
        <p:blipFill>
          <a:blip r:embed="rId3"/>
          <a:stretch>
            <a:fillRect/>
          </a:stretch>
        </p:blipFill>
        <p:spPr>
          <a:xfrm>
            <a:off x="6021067" y="1485098"/>
            <a:ext cx="5332733" cy="3606261"/>
          </a:xfrm>
          <a:prstGeom prst="rect">
            <a:avLst/>
          </a:prstGeom>
        </p:spPr>
      </p:pic>
    </p:spTree>
    <p:extLst>
      <p:ext uri="{BB962C8B-B14F-4D97-AF65-F5344CB8AC3E}">
        <p14:creationId xmlns:p14="http://schemas.microsoft.com/office/powerpoint/2010/main" val="2579120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A4E6-127F-4CBA-8AEA-2B239E395D85}"/>
              </a:ext>
            </a:extLst>
          </p:cNvPr>
          <p:cNvSpPr>
            <a:spLocks noGrp="1"/>
          </p:cNvSpPr>
          <p:nvPr>
            <p:ph type="title"/>
          </p:nvPr>
        </p:nvSpPr>
        <p:spPr/>
        <p:txBody>
          <a:bodyPr>
            <a:normAutofit/>
          </a:bodyPr>
          <a:lstStyle/>
          <a:p>
            <a:r>
              <a:rPr lang="en-US" sz="2000" dirty="0"/>
              <a:t>What stage or phase of mitosis is shown below?</a:t>
            </a:r>
            <a:br>
              <a:rPr lang="en-US" sz="2000" dirty="0"/>
            </a:br>
            <a:endParaRPr lang="en-US" sz="2000" dirty="0"/>
          </a:p>
        </p:txBody>
      </p:sp>
      <p:pic>
        <p:nvPicPr>
          <p:cNvPr id="4" name="Content Placeholder 3">
            <a:extLst>
              <a:ext uri="{FF2B5EF4-FFF2-40B4-BE49-F238E27FC236}">
                <a16:creationId xmlns:a16="http://schemas.microsoft.com/office/drawing/2014/main" id="{CC0B4774-BC39-404F-9B8A-F8C75B65E601}"/>
              </a:ext>
            </a:extLst>
          </p:cNvPr>
          <p:cNvPicPr>
            <a:picLocks noGrp="1" noChangeAspect="1"/>
          </p:cNvPicPr>
          <p:nvPr>
            <p:ph idx="1"/>
          </p:nvPr>
        </p:nvPicPr>
        <p:blipFill>
          <a:blip r:embed="rId2"/>
          <a:stretch>
            <a:fillRect/>
          </a:stretch>
        </p:blipFill>
        <p:spPr>
          <a:xfrm>
            <a:off x="1115736" y="1690688"/>
            <a:ext cx="4196090" cy="3332832"/>
          </a:xfrm>
          <a:prstGeom prst="rect">
            <a:avLst/>
          </a:prstGeom>
        </p:spPr>
      </p:pic>
      <p:pic>
        <p:nvPicPr>
          <p:cNvPr id="5" name="Picture 4">
            <a:extLst>
              <a:ext uri="{FF2B5EF4-FFF2-40B4-BE49-F238E27FC236}">
                <a16:creationId xmlns:a16="http://schemas.microsoft.com/office/drawing/2014/main" id="{BF61BA28-6FB5-4871-8E6F-82DD2429FFA5}"/>
              </a:ext>
            </a:extLst>
          </p:cNvPr>
          <p:cNvPicPr>
            <a:picLocks noChangeAspect="1"/>
          </p:cNvPicPr>
          <p:nvPr/>
        </p:nvPicPr>
        <p:blipFill>
          <a:blip r:embed="rId3"/>
          <a:stretch>
            <a:fillRect/>
          </a:stretch>
        </p:blipFill>
        <p:spPr>
          <a:xfrm>
            <a:off x="6246371" y="2326000"/>
            <a:ext cx="3723420" cy="2205999"/>
          </a:xfrm>
          <a:prstGeom prst="rect">
            <a:avLst/>
          </a:prstGeom>
        </p:spPr>
      </p:pic>
    </p:spTree>
    <p:extLst>
      <p:ext uri="{BB962C8B-B14F-4D97-AF65-F5344CB8AC3E}">
        <p14:creationId xmlns:p14="http://schemas.microsoft.com/office/powerpoint/2010/main" val="4046151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E33F-E480-4C20-9D3A-99BE68D63829}"/>
              </a:ext>
            </a:extLst>
          </p:cNvPr>
          <p:cNvSpPr>
            <a:spLocks noGrp="1"/>
          </p:cNvSpPr>
          <p:nvPr>
            <p:ph type="title"/>
          </p:nvPr>
        </p:nvSpPr>
        <p:spPr/>
        <p:txBody>
          <a:bodyPr>
            <a:normAutofit/>
          </a:bodyPr>
          <a:lstStyle/>
          <a:p>
            <a:r>
              <a:rPr lang="en-US" sz="2000" dirty="0"/>
              <a:t>What do the images below show?</a:t>
            </a:r>
            <a:br>
              <a:rPr lang="en-US" sz="2000" dirty="0"/>
            </a:br>
            <a:r>
              <a:rPr lang="en-US" sz="2000" dirty="0"/>
              <a:t>(a) cytokinesis     (b)S-phase of the cell cycle     (c)prophase      (d)metaphase</a:t>
            </a:r>
          </a:p>
        </p:txBody>
      </p:sp>
      <p:pic>
        <p:nvPicPr>
          <p:cNvPr id="4" name="Content Placeholder 3">
            <a:extLst>
              <a:ext uri="{FF2B5EF4-FFF2-40B4-BE49-F238E27FC236}">
                <a16:creationId xmlns:a16="http://schemas.microsoft.com/office/drawing/2014/main" id="{8A5EECEA-68B6-4DE9-8CAA-418300A384BC}"/>
              </a:ext>
            </a:extLst>
          </p:cNvPr>
          <p:cNvPicPr>
            <a:picLocks noGrp="1" noChangeAspect="1"/>
          </p:cNvPicPr>
          <p:nvPr>
            <p:ph idx="1"/>
          </p:nvPr>
        </p:nvPicPr>
        <p:blipFill>
          <a:blip r:embed="rId2"/>
          <a:stretch>
            <a:fillRect/>
          </a:stretch>
        </p:blipFill>
        <p:spPr>
          <a:xfrm>
            <a:off x="1712282" y="2196383"/>
            <a:ext cx="3094436" cy="2465234"/>
          </a:xfrm>
          <a:prstGeom prst="rect">
            <a:avLst/>
          </a:prstGeom>
        </p:spPr>
      </p:pic>
      <p:pic>
        <p:nvPicPr>
          <p:cNvPr id="5" name="Picture 4">
            <a:extLst>
              <a:ext uri="{FF2B5EF4-FFF2-40B4-BE49-F238E27FC236}">
                <a16:creationId xmlns:a16="http://schemas.microsoft.com/office/drawing/2014/main" id="{A074D08A-148E-4508-AFD7-196AEBB4EA59}"/>
              </a:ext>
            </a:extLst>
          </p:cNvPr>
          <p:cNvPicPr>
            <a:picLocks noChangeAspect="1"/>
          </p:cNvPicPr>
          <p:nvPr/>
        </p:nvPicPr>
        <p:blipFill>
          <a:blip r:embed="rId3"/>
          <a:stretch>
            <a:fillRect/>
          </a:stretch>
        </p:blipFill>
        <p:spPr>
          <a:xfrm>
            <a:off x="6173805" y="2269229"/>
            <a:ext cx="3361683" cy="2465234"/>
          </a:xfrm>
          <a:prstGeom prst="rect">
            <a:avLst/>
          </a:prstGeom>
        </p:spPr>
      </p:pic>
    </p:spTree>
    <p:extLst>
      <p:ext uri="{BB962C8B-B14F-4D97-AF65-F5344CB8AC3E}">
        <p14:creationId xmlns:p14="http://schemas.microsoft.com/office/powerpoint/2010/main" val="2324315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0E082-3C54-4F6D-8F8C-80BBDCEEAD8E}"/>
              </a:ext>
            </a:extLst>
          </p:cNvPr>
          <p:cNvSpPr>
            <a:spLocks noGrp="1"/>
          </p:cNvSpPr>
          <p:nvPr>
            <p:ph type="title"/>
          </p:nvPr>
        </p:nvSpPr>
        <p:spPr/>
        <p:txBody>
          <a:bodyPr>
            <a:normAutofit/>
          </a:bodyPr>
          <a:lstStyle/>
          <a:p>
            <a:r>
              <a:rPr lang="en-US" sz="2000" dirty="0"/>
              <a:t>The images below show:</a:t>
            </a:r>
            <a:br>
              <a:rPr lang="en-US" sz="2000" dirty="0"/>
            </a:br>
            <a:r>
              <a:rPr lang="en-US" sz="2000" dirty="0"/>
              <a:t>(a)sister chromatids     (b)chromatin     (c)spindle fibers   (d)chromosomes in G1 phase of the cell cycle</a:t>
            </a:r>
          </a:p>
        </p:txBody>
      </p:sp>
      <p:pic>
        <p:nvPicPr>
          <p:cNvPr id="4" name="Content Placeholder 3">
            <a:extLst>
              <a:ext uri="{FF2B5EF4-FFF2-40B4-BE49-F238E27FC236}">
                <a16:creationId xmlns:a16="http://schemas.microsoft.com/office/drawing/2014/main" id="{62194896-8F3F-4E34-B196-9030F59F3CA7}"/>
              </a:ext>
            </a:extLst>
          </p:cNvPr>
          <p:cNvPicPr>
            <a:picLocks noGrp="1" noChangeAspect="1"/>
          </p:cNvPicPr>
          <p:nvPr>
            <p:ph idx="1"/>
          </p:nvPr>
        </p:nvPicPr>
        <p:blipFill>
          <a:blip r:embed="rId2"/>
          <a:stretch>
            <a:fillRect/>
          </a:stretch>
        </p:blipFill>
        <p:spPr>
          <a:xfrm>
            <a:off x="1229686" y="2661021"/>
            <a:ext cx="3810000" cy="2428875"/>
          </a:xfrm>
          <a:prstGeom prst="rect">
            <a:avLst/>
          </a:prstGeom>
        </p:spPr>
      </p:pic>
      <p:pic>
        <p:nvPicPr>
          <p:cNvPr id="5" name="Picture 4">
            <a:extLst>
              <a:ext uri="{FF2B5EF4-FFF2-40B4-BE49-F238E27FC236}">
                <a16:creationId xmlns:a16="http://schemas.microsoft.com/office/drawing/2014/main" id="{3E9BA562-AEA2-4F3A-BA9B-06DAC5AF554A}"/>
              </a:ext>
            </a:extLst>
          </p:cNvPr>
          <p:cNvPicPr>
            <a:picLocks noChangeAspect="1"/>
          </p:cNvPicPr>
          <p:nvPr/>
        </p:nvPicPr>
        <p:blipFill>
          <a:blip r:embed="rId3"/>
          <a:stretch>
            <a:fillRect/>
          </a:stretch>
        </p:blipFill>
        <p:spPr>
          <a:xfrm>
            <a:off x="6246882" y="2486563"/>
            <a:ext cx="4598683" cy="3265065"/>
          </a:xfrm>
          <a:prstGeom prst="rect">
            <a:avLst/>
          </a:prstGeom>
        </p:spPr>
      </p:pic>
    </p:spTree>
    <p:extLst>
      <p:ext uri="{BB962C8B-B14F-4D97-AF65-F5344CB8AC3E}">
        <p14:creationId xmlns:p14="http://schemas.microsoft.com/office/powerpoint/2010/main" val="3405596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A0E63-06FE-4AB6-B735-99B65F1AAD61}"/>
              </a:ext>
            </a:extLst>
          </p:cNvPr>
          <p:cNvSpPr>
            <a:spLocks noGrp="1"/>
          </p:cNvSpPr>
          <p:nvPr>
            <p:ph type="title"/>
          </p:nvPr>
        </p:nvSpPr>
        <p:spPr/>
        <p:txBody>
          <a:bodyPr>
            <a:normAutofit/>
          </a:bodyPr>
          <a:lstStyle/>
          <a:p>
            <a:r>
              <a:rPr lang="en-US" sz="2000" dirty="0"/>
              <a:t>The specific cell shown in interphase is in:</a:t>
            </a:r>
            <a:br>
              <a:rPr lang="en-US" sz="2000" dirty="0"/>
            </a:br>
            <a:r>
              <a:rPr lang="en-US" sz="2000" dirty="0"/>
              <a:t>(a)S-phase       (b)prophase      (c)cytokinesis     (D)telophase</a:t>
            </a:r>
          </a:p>
        </p:txBody>
      </p:sp>
      <p:pic>
        <p:nvPicPr>
          <p:cNvPr id="4" name="Content Placeholder 3">
            <a:extLst>
              <a:ext uri="{FF2B5EF4-FFF2-40B4-BE49-F238E27FC236}">
                <a16:creationId xmlns:a16="http://schemas.microsoft.com/office/drawing/2014/main" id="{9885AC3D-5EB1-4628-AB39-CA2BE2819D4B}"/>
              </a:ext>
            </a:extLst>
          </p:cNvPr>
          <p:cNvPicPr>
            <a:picLocks noGrp="1" noChangeAspect="1"/>
          </p:cNvPicPr>
          <p:nvPr>
            <p:ph idx="1"/>
          </p:nvPr>
        </p:nvPicPr>
        <p:blipFill>
          <a:blip r:embed="rId2"/>
          <a:stretch>
            <a:fillRect/>
          </a:stretch>
        </p:blipFill>
        <p:spPr>
          <a:xfrm>
            <a:off x="3962400" y="2453481"/>
            <a:ext cx="4267200" cy="3095625"/>
          </a:xfrm>
          <a:prstGeom prst="rect">
            <a:avLst/>
          </a:prstGeom>
        </p:spPr>
      </p:pic>
    </p:spTree>
    <p:extLst>
      <p:ext uri="{BB962C8B-B14F-4D97-AF65-F5344CB8AC3E}">
        <p14:creationId xmlns:p14="http://schemas.microsoft.com/office/powerpoint/2010/main" val="1673378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804752"/>
          </a:xfrm>
        </p:spPr>
        <p:txBody>
          <a:bodyPr/>
          <a:lstStyle/>
          <a:p>
            <a:r>
              <a:rPr lang="en-US" dirty="0"/>
              <a:t>Thanks for joining me on our trip to </a:t>
            </a:r>
            <a:r>
              <a:rPr lang="en-US"/>
              <a:t>‘Mitosis’.</a:t>
            </a:r>
            <a:endParaRPr lang="en-US" dirty="0"/>
          </a:p>
        </p:txBody>
      </p:sp>
      <p:sp>
        <p:nvSpPr>
          <p:cNvPr id="3" name="Content Placeholder 2"/>
          <p:cNvSpPr>
            <a:spLocks noGrp="1"/>
          </p:cNvSpPr>
          <p:nvPr>
            <p:ph idx="1"/>
          </p:nvPr>
        </p:nvSpPr>
        <p:spPr>
          <a:xfrm>
            <a:off x="838200" y="5720861"/>
            <a:ext cx="10515600" cy="456101"/>
          </a:xfrm>
        </p:spPr>
        <p:txBody>
          <a:bodyPr>
            <a:normAutofit lnSpcReduction="10000"/>
          </a:bodyPr>
          <a:lstStyle/>
          <a:p>
            <a:endParaRPr lang="en-US" dirty="0"/>
          </a:p>
        </p:txBody>
      </p:sp>
    </p:spTree>
    <p:extLst>
      <p:ext uri="{BB962C8B-B14F-4D97-AF65-F5344CB8AC3E}">
        <p14:creationId xmlns:p14="http://schemas.microsoft.com/office/powerpoint/2010/main" val="1728447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E401F-1C6B-4089-9A6E-E2978FB52D7D}"/>
              </a:ext>
            </a:extLst>
          </p:cNvPr>
          <p:cNvSpPr>
            <a:spLocks noGrp="1"/>
          </p:cNvSpPr>
          <p:nvPr>
            <p:ph type="title"/>
          </p:nvPr>
        </p:nvSpPr>
        <p:spPr>
          <a:xfrm>
            <a:off x="838200" y="365125"/>
            <a:ext cx="10515600" cy="2738801"/>
          </a:xfrm>
        </p:spPr>
        <p:txBody>
          <a:bodyPr>
            <a:normAutofit fontScale="90000"/>
          </a:bodyPr>
          <a:lstStyle/>
          <a:p>
            <a:r>
              <a:rPr lang="en-US" sz="2400" dirty="0"/>
              <a:t>Take a moment and study this slide. The ‘Mother cell’ has two chromosomes or one pair of chromosomes. Our human cells have 46 chromosomes or 23 pairs of chromosomes. Notice that before this cell pinches in the middle and divides into two daughter cells, each of the two chromosomes has to duplicate itself so that each of the daughter cells ends up with two chromosomes just like the original mother cell.</a:t>
            </a:r>
            <a:br>
              <a:rPr lang="en-US" sz="2400" dirty="0"/>
            </a:br>
            <a:r>
              <a:rPr lang="en-US" sz="2400" dirty="0"/>
              <a:t>What is ‘weird’ is that when these chromosomes duplicate, the new copy stays attached to the original chromosome toward the middle.  So lining up in the middle of the cell are these ‘double chromosomes’, they then separate so each daughter cell gets the correct number of chromosomes.</a:t>
            </a:r>
          </a:p>
        </p:txBody>
      </p:sp>
      <p:pic>
        <p:nvPicPr>
          <p:cNvPr id="5124" name="Picture 4" descr="Mitosis- definition, purpose, stages, applications with diagram">
            <a:extLst>
              <a:ext uri="{FF2B5EF4-FFF2-40B4-BE49-F238E27FC236}">
                <a16:creationId xmlns:a16="http://schemas.microsoft.com/office/drawing/2014/main" id="{274B008F-B167-4047-8539-2172E73693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02592" y="3220052"/>
            <a:ext cx="6031684" cy="3166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949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D659-796E-4B3E-BA0F-FB73D9A3CAFC}"/>
              </a:ext>
            </a:extLst>
          </p:cNvPr>
          <p:cNvSpPr>
            <a:spLocks noGrp="1"/>
          </p:cNvSpPr>
          <p:nvPr>
            <p:ph type="title"/>
          </p:nvPr>
        </p:nvSpPr>
        <p:spPr>
          <a:xfrm>
            <a:off x="838200" y="365126"/>
            <a:ext cx="10515600" cy="2120166"/>
          </a:xfrm>
        </p:spPr>
        <p:txBody>
          <a:bodyPr>
            <a:normAutofit/>
          </a:bodyPr>
          <a:lstStyle/>
          <a:p>
            <a:r>
              <a:rPr lang="en-US" sz="2000" dirty="0"/>
              <a:t>So for a cell to divide, first you need to duplicate (replicate) each chromosome, then the cell can pinch in the middle and split into two daughter cells.</a:t>
            </a:r>
            <a:br>
              <a:rPr lang="en-US" sz="2000" dirty="0"/>
            </a:br>
            <a:br>
              <a:rPr lang="en-US" sz="2000" dirty="0"/>
            </a:br>
            <a:r>
              <a:rPr lang="en-US" sz="2000" dirty="0"/>
              <a:t>Notice the thin, black lines are protein fibers constructed by this dividing cell to pull and push the chromosomes both to the middle of the cell and to move the separated single chromosomes to where they eventually belong at either end of the cell before it finally splits in two.</a:t>
            </a:r>
          </a:p>
        </p:txBody>
      </p:sp>
      <p:pic>
        <p:nvPicPr>
          <p:cNvPr id="4" name="Content Placeholder 3">
            <a:extLst>
              <a:ext uri="{FF2B5EF4-FFF2-40B4-BE49-F238E27FC236}">
                <a16:creationId xmlns:a16="http://schemas.microsoft.com/office/drawing/2014/main" id="{C8425543-B7A1-4050-9825-0FB8FACAEF48}"/>
              </a:ext>
            </a:extLst>
          </p:cNvPr>
          <p:cNvPicPr>
            <a:picLocks noGrp="1" noChangeAspect="1"/>
          </p:cNvPicPr>
          <p:nvPr>
            <p:ph idx="1"/>
          </p:nvPr>
        </p:nvPicPr>
        <p:blipFill>
          <a:blip r:embed="rId2"/>
          <a:stretch>
            <a:fillRect/>
          </a:stretch>
        </p:blipFill>
        <p:spPr>
          <a:xfrm>
            <a:off x="2380791" y="2441196"/>
            <a:ext cx="7139595" cy="3559598"/>
          </a:xfrm>
          <a:prstGeom prst="rect">
            <a:avLst/>
          </a:prstGeom>
        </p:spPr>
      </p:pic>
    </p:spTree>
    <p:extLst>
      <p:ext uri="{BB962C8B-B14F-4D97-AF65-F5344CB8AC3E}">
        <p14:creationId xmlns:p14="http://schemas.microsoft.com/office/powerpoint/2010/main" val="662493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D0E26-4587-4D44-9259-859BA4D8C057}"/>
              </a:ext>
            </a:extLst>
          </p:cNvPr>
          <p:cNvSpPr>
            <a:spLocks noGrp="1"/>
          </p:cNvSpPr>
          <p:nvPr>
            <p:ph type="title"/>
          </p:nvPr>
        </p:nvSpPr>
        <p:spPr>
          <a:xfrm>
            <a:off x="838200" y="365125"/>
            <a:ext cx="10515600" cy="219075"/>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7E2E7EE9-607E-436B-A1AD-19B04B163550}"/>
              </a:ext>
            </a:extLst>
          </p:cNvPr>
          <p:cNvSpPr>
            <a:spLocks noGrp="1"/>
          </p:cNvSpPr>
          <p:nvPr>
            <p:ph idx="1"/>
          </p:nvPr>
        </p:nvSpPr>
        <p:spPr>
          <a:xfrm>
            <a:off x="838200" y="774700"/>
            <a:ext cx="10515600" cy="5402263"/>
          </a:xfrm>
        </p:spPr>
        <p:txBody>
          <a:bodyPr>
            <a:normAutofit lnSpcReduction="10000"/>
          </a:bodyPr>
          <a:lstStyle/>
          <a:p>
            <a:r>
              <a:rPr lang="en-US" dirty="0"/>
              <a:t>How do you watch all this happening?</a:t>
            </a:r>
          </a:p>
          <a:p>
            <a:r>
              <a:rPr lang="en-US" dirty="0"/>
              <a:t>Well, with a microscope of course! Cells are after all microscopically small. </a:t>
            </a:r>
          </a:p>
          <a:p>
            <a:r>
              <a:rPr lang="en-US" dirty="0"/>
              <a:t>The microscope was only recently invented. </a:t>
            </a:r>
          </a:p>
          <a:p>
            <a:r>
              <a:rPr lang="en-US" dirty="0"/>
              <a:t>Robert Hook refined the design of the compound microscope around 1665 and published a book titled </a:t>
            </a:r>
            <a:r>
              <a:rPr lang="en-US" i="1" dirty="0" err="1"/>
              <a:t>Micrographia</a:t>
            </a:r>
            <a:r>
              <a:rPr lang="en-US" i="1" dirty="0"/>
              <a:t> </a:t>
            </a:r>
            <a:r>
              <a:rPr lang="en-US" dirty="0"/>
              <a:t>which illustrated his findings using the instrument.</a:t>
            </a:r>
          </a:p>
          <a:p>
            <a:endParaRPr lang="en-US" dirty="0"/>
          </a:p>
          <a:p>
            <a:r>
              <a:rPr lang="en-US" dirty="0"/>
              <a:t>Once folks started to actually see cell division in action, someone eventually would start to try to ‘scientifically’ describe the changes that you could see happening. To give descriptive names to the visible changes that were always seen in a dividing cell.</a:t>
            </a:r>
          </a:p>
          <a:p>
            <a:r>
              <a:rPr lang="en-US" dirty="0"/>
              <a:t>These visible changes were named ‘Mitosis’. Mitosis is cell division.</a:t>
            </a:r>
          </a:p>
        </p:txBody>
      </p:sp>
    </p:spTree>
    <p:extLst>
      <p:ext uri="{BB962C8B-B14F-4D97-AF65-F5344CB8AC3E}">
        <p14:creationId xmlns:p14="http://schemas.microsoft.com/office/powerpoint/2010/main" val="3079385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E9E2-7964-405E-B9C7-A51E9AD8A5E7}"/>
              </a:ext>
            </a:extLst>
          </p:cNvPr>
          <p:cNvSpPr>
            <a:spLocks noGrp="1"/>
          </p:cNvSpPr>
          <p:nvPr>
            <p:ph type="title"/>
          </p:nvPr>
        </p:nvSpPr>
        <p:spPr/>
        <p:txBody>
          <a:bodyPr>
            <a:normAutofit/>
          </a:bodyPr>
          <a:lstStyle/>
          <a:p>
            <a:r>
              <a:rPr lang="en-US" sz="2200" dirty="0"/>
              <a:t>The Origins Of The Word 'Cell’:  In the 1660s, </a:t>
            </a:r>
            <a:r>
              <a:rPr lang="en-US" sz="2200" b="1" dirty="0"/>
              <a:t>Robert Hooke</a:t>
            </a:r>
            <a:r>
              <a:rPr lang="en-US" sz="2200" dirty="0"/>
              <a:t> looked through a primitive microscope at a thinly cut piece of cork. He saw a series of walled boxes that reminded him of the tiny rooms, or </a:t>
            </a:r>
            <a:r>
              <a:rPr lang="en-US" sz="2200" dirty="0" err="1"/>
              <a:t>cellula</a:t>
            </a:r>
            <a:r>
              <a:rPr lang="en-US" sz="2200" dirty="0"/>
              <a:t>, occupied by monks.</a:t>
            </a:r>
          </a:p>
        </p:txBody>
      </p:sp>
      <p:pic>
        <p:nvPicPr>
          <p:cNvPr id="1026" name="Picture 2" descr="Molecular Expressions Microscopy Primer: Museum of Microscopy - Hooke&amp;#39;s  Microscope">
            <a:extLst>
              <a:ext uri="{FF2B5EF4-FFF2-40B4-BE49-F238E27FC236}">
                <a16:creationId xmlns:a16="http://schemas.microsoft.com/office/drawing/2014/main" id="{044EE0A8-6A68-4143-8533-425C98846E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9161" y="1863573"/>
            <a:ext cx="5270500" cy="396040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he Origin Of The Word &amp;#39;Cell&amp;#39;">
            <a:extLst>
              <a:ext uri="{FF2B5EF4-FFF2-40B4-BE49-F238E27FC236}">
                <a16:creationId xmlns:a16="http://schemas.microsoft.com/office/drawing/2014/main" id="{896A5621-F8A5-4067-9853-00A98B18A0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2926" y="2013358"/>
            <a:ext cx="5431449" cy="361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962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785</TotalTime>
  <Words>3571</Words>
  <Application>Microsoft Office PowerPoint</Application>
  <PresentationFormat>Widescreen</PresentationFormat>
  <Paragraphs>81</Paragraphs>
  <Slides>57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Arial Narrow</vt:lpstr>
      <vt:lpstr>Calibri</vt:lpstr>
      <vt:lpstr>Calibri Light</vt:lpstr>
      <vt:lpstr>Wingdings</vt:lpstr>
      <vt:lpstr>Office Theme</vt:lpstr>
      <vt:lpstr>PowerPoint Presentation</vt:lpstr>
      <vt:lpstr>PowerPoint Presentation</vt:lpstr>
      <vt:lpstr>PowerPoint Presentation</vt:lpstr>
      <vt:lpstr>Isn’t cell division (mitosis) ….</vt:lpstr>
      <vt:lpstr>So to explain what one is seeing during cell division is “Mitosis”. Mitosis is the scientific way to explain cell division.  Mitosis is a process where a single cell divides into two identical daughter cells (cell division). During mitosis one cell divides once to form two identical cells. </vt:lpstr>
      <vt:lpstr>Take a moment and study this slide. The ‘Mother cell’ has two chromosomes or one pair of chromosomes. Our human cells have 46 chromosomes or 23 pairs of chromosomes. Notice that before this cell pinches in the middle and divides into two daughter cells, each of the two chromosomes has to duplicate itself so that each of the daughter cells ends up with two chromosomes just like the original mother cell. What is ‘weird’ is that when these chromosomes duplicate, the new copy stays attached to the original chromosome toward the middle.  So lining up in the middle of the cell are these ‘double chromosomes’, they then separate so each daughter cell gets the correct number of chromosomes.</vt:lpstr>
      <vt:lpstr>So for a cell to divide, first you need to duplicate (replicate) each chromosome, then the cell can pinch in the middle and split into two daughter cells.  Notice the thin, black lines are protein fibers constructed by this dividing cell to pull and push the chromosomes both to the middle of the cell and to move the separated single chromosomes to where they eventually belong at either end of the cell before it finally splits in two.</vt:lpstr>
      <vt:lpstr>PowerPoint Presentation</vt:lpstr>
      <vt:lpstr>The Origins Of The Word 'Cell’:  In the 1660s, Robert Hooke looked through a primitive microscope at a thinly cut piece of cork. He saw a series of walled boxes that reminded him of the tiny rooms, or cellula, occupied by monks.</vt:lpstr>
      <vt:lpstr>PowerPoint Presentation</vt:lpstr>
      <vt:lpstr>Anton van Leeuwenhoek, a Dutch merchant without university studies discovered microscopic life at the end of the 17th century. Leeuwenhoek was the first person to see unicellular animals, bacteria, red blood cells and sperm, and all with his homemade microscopes. He did not invent the microscope, he perfected its use. </vt:lpstr>
      <vt:lpstr>PowerPoint Presentation</vt:lpstr>
      <vt:lpstr>PowerPoint Presentation</vt:lpstr>
      <vt:lpstr>PowerPoint Presentation</vt:lpstr>
      <vt:lpstr>Let’s look at cells under the microscope. The cells have had a colored dye poured onto them, then this dye is washed away. Another color dye is pour onto the cells and it too is washed away. So all the cells we look at under the microscope are ‘stained’ this way. Generally, but not always, a pink and purple colored dye is used.  It turns out to be easier to dip a clear, glass slide into a small jar full of the colored dyes. The cells have been attached to the clear glass slide.  Commonly the two dyes are hematoxylin and eosin (H &amp; E Staining). </vt:lpstr>
      <vt:lpstr>The nuclei look purple and the cell’s cytoplasm looks pink.</vt:lpstr>
      <vt:lpstr>The most exciting thing you could ever look at when looking at cells microscopically is when they divide. That step by step process is called ‘mitosis’.  As you can imagine, before the cell gets all squiggly and wiggly and pinches into two daughter cells all the chromosomes must be duplicated. The duplicating of all of the chromosomes and then moving one complete set to one end of the cell and the other complete set of newly copied chromosomes to the other end of the cell can be seen with the microscope. This has been divided into four parts, the first, second, third and fourth part: the 4 stages of Mitosis. All 4 stages are determined by how the nucleus looks right before the cell actually splits onto two daughter cells.  These four stages are famous: Prophase / Metaphase / Anaphase / Telophase ! </vt:lpstr>
      <vt:lpstr>Mitosis: Let's Split! Mitosis is the most dramatic event in a cell's life. Cellular structures that have always been there suddenly disintegrate, new structures are constructed, and it all culminates in the cell splitting in half. Imagine quietly going about your business one day, when you suddenly feel the bones of your skeleton rearranging themselves. Then, you find yourself being pinched apart from your midline, and before you know it, someone who looks just like you is sitting beside you. That's akin to what happens to a cell during mitosis.  Mitosis is divided into four phases:  prophase, metaphase, anaphase, telophase. They are concerned with what the nucleus looks like and what is happening to the chromosomes right before the cell actually splits into two daughter cells. We’ll learn that the process of pinching in and splitting the cell into two daughter cells is called ‘cytokinesis’.  </vt:lpstr>
      <vt:lpstr>Human cells have 46 chromosomes. For each chromosome, there is one almost identical to it. So the 46 chromosomes are actually 23 pairs of chromosomes. If you were to burst open a human cell and burst open that cell’s nucleus you’d find all of these 46 chromosomes. A picture of them is taken and they are arranged with the longest ones first and the shortest pair last. This is called a Karyotype: </vt:lpstr>
      <vt:lpstr>So the shortest chromosome pair is #23. This shortest chromosome is the Y-Chromosome and it turns on testosterone production to produce a male. Any cell can only have one single Y-Chromosome. The other chromosome that works to determine sex (male or female) is the X-Chromosome. However, the X-Chromosome is quite long and does not pair up with the short Y-Chromosome by size. But since the short Y-Chromosome is a sex determining chromosome it is paired with the long X-Chromosome in the Karyotype as pair #23. So a genetic male has at chromosome pair #23 a Y-Chromosome and a X-Chromosome (on the left below). A genetic female has two X-Chromosomes (which are long) placed as chromosome pair #23 (on the right below). </vt:lpstr>
      <vt:lpstr>Why talk so much about chromosomes during Mitosis? Well, each cell has 46 chromosomes, yes? So if a cell goes through Mitosis, each of the two daughter cells must end up with 46 identical chromosomes…..yes! How can the original cell with 46 chromosomes produce two daughter cells each with 46 chromosomes?  So prior to the cell getting squiggly and wiggly and spitting into two daughter cells, all of the original chromosomes must be duplicated. Then there will be two complete sets of 46 chromosomes and in that way each daughter cell can get its full set of 46 chromosomes. So for a short period of time, right before the cell splits into two daughter cells, that original cell has 46 + 46 = 92 chromosomes. So prior to splitting apart into two, all the chromosomes must undergo DNA replication and then these 92 chromosomes have to be moved into position so when the cell splits, each daughter cells gets 46 chromosomes.  Interestingly (can be confusing), this period of DNA replication occurs before Mitosis.   </vt:lpstr>
      <vt:lpstr>Notice the four stages of Mitosis (Prophase, Metaphase, Anaphase, Telophase) all have to do with watching these 92 chromosomes being pulled around inside the cells before it splits apart. The duplicating of the original 46 chromosomes happens prior to Mitosis in a phase called the “S-phase”.  If you were like Walther and watched cells divide (undergo Mitosis), you’d notice quickly that you could see the “S-phase” where the nucleus looked busy and then the nucleus would go back to looking normal. And then you might have to wait several hours before Mitosis finally began and finished. There would be a sizable gap in time between the “S-phase” and “Mitosis”. This is called “Gap-2” or “G-2 phase”. Gap-1 is the long period of time between the end of Mitosis and the “S-phase”. These four phases are called the Cell-Cycle.</vt:lpstr>
      <vt:lpstr>Do not be confused. There are 4 parts to the Cell Cycle: G1 – S – G2 – M, and the around again. The “M” represents Mitosis. So, G1 – S – G2 – Mitosis and the back to G1 – S – G2 – M ….  For “M”, Mitosis, there are 4 phases: Prophase, Metaphase, Anaphase, Telophase. </vt:lpstr>
      <vt:lpstr>So as we saw in this previous diagram, if you got your microscope out and started to watch these cells divide, you’d spend maybe 6-8 hours watching the nucleus look busy (we now know that the nucleus looks busy since the chromosomes are being copied), then the nucleus would go back to normal. Then maybe 3-4 hours of nothing would appear (G2 / Gap-2). Then “M” (Mitosis) with its four phases for about an hour. Then 6 or more hours of nothing (G1). The early biologists would spend all their time watching the cell split into two daughter cells during “Mitosis” and not bother watching during G1 or S or G2. So that interval between Mitosis is called “interphase” = G1 + S + G2. (You can ignore G0 for now.)</vt:lpstr>
      <vt:lpstr>Notice the diagram on the right has “Cytokinesis”. Cytokinesis is the part of the cell division process during which the cytoplasm of a single eukaryotic cell divides into two daughter cells. Cytoplasmic division.</vt:lpstr>
      <vt:lpstr>Mitosis consists of Prophase, Metaphase, Anaphase and Telophase. All of these four phases have to do with what is happening with the chromosomes in the nucleus and eventually sending a complete set of 46 chromosomes into their own nuclei and having each of these two new nuclei move to the opposite sides of the cell before it splits into two daughter cells.  But what about the rest of the cell when it is splitting into two daughter cells. What about everything going on in this dividing cell that isn’t related to the chromosomes and nucleus? Well, all those ‘cytoplasmic’ events is referred to as ‘cytokinesis’.  The most noticeable event in cytokinesis is the pinching in at the center of the cell (the cleavage furrow) until the cell splits into two daughter cells. </vt:lpstr>
      <vt:lpstr>Now we can interpret this diagram. “Interphase” at the bottom left is G1 + S + G2 of the cell cycle. OK. The diagram then shows “M” (Mitosis) and its four phases. Those 4 phases all have to do with nuclear changes right before the cell actually splits into two daughter cells. So after Telophase, the cell does actually split into two daughter cell and this is called “Cytokinesis”. What happens after Cytokinesis is done? The cell enters G1 since the cell has now ended “M”. </vt:lpstr>
      <vt:lpstr>PowerPoint Presentation</vt:lpstr>
      <vt:lpstr>So a diagram such as this one is no longer confusing. “Interphase” represents “G1 + S + G2”. After G2 begins “M”, which is broken down into its specific phases is shown (Prophase / Metaphase / Anaphase / Telophase). After P/M/A/T, which applies to the nuclear changes, the cell splits into two daughter cells and this splitting event is called ‘Cytokinesis’. </vt:lpstr>
      <vt:lpstr>Mitosis:</vt:lpstr>
      <vt:lpstr>Wait, before we jump into the 4 phases of Mitosis (Prophase, Metaphase, Anaphase, Telophase), let me remind you that before this “M-phase” (Mitosis), there was the S-phase of the cell cycle. And what happens during the S-phase of the cell cycle? The chromosomes are duplicated. All 23 pairs of them. These next slides explain that in detail…..</vt:lpstr>
      <vt:lpstr>PowerPoint Presentation</vt:lpstr>
      <vt:lpstr>PowerPoint Presentation</vt:lpstr>
      <vt:lpstr>PowerPoint Presentation</vt:lpstr>
      <vt:lpstr>Prophase: the first stage of cell division, before metaphase, during which the chromosomes become visible as paired chromatids and the nuclear envelope disappears.</vt:lpstr>
      <vt:lpstr>PowerPoint Presentation</vt:lpstr>
      <vt:lpstr>Wait, what’s chromatin? How is it different from a chromosome? Well, Chromatin is the term to describe the long, stringy, uncoiled Double Stranded DNA. It winds all over the nucleus. It is the ‘unraveled’ version of a chromosome. If a cell is going to divide, all the unraveled chromosomes must we wound up into a tidy bundle of DS-DNA … a chromosome. Now go back to the previous 2 slides and read them again.</vt:lpstr>
      <vt:lpstr>In order for Double-Stranded DNA to work, to do its job, it must be unraveled and free to unzip. That is how DS-DNA is most often found in a cell’s nucleus. However, if that cell is going to undergo Mitosis, all that unraveled DS-DNA (an unwound Chromosome) has to be wound up, condensed, into a manageable bundle. That tightly packed DS-DNA is visiable under the microscope and is called the Chromosome.</vt:lpstr>
      <vt:lpstr>This is not confusing. We know all about sister chromatids. They are very different from the unraveled DS-DNA called chromatin. Chromatin is the unraveled chromosome. After a chromosome has duplicated itself (replicated) these two complete copies of that chromosome are still attached and each complete identical chromosome is called a sister chromatid. Got it? Good. Remember from earlier, these sister chromatids are connected at the centromere.</vt:lpstr>
      <vt:lpstr>OK, can you now put all of these terms into one sentence? If you can, you’ve mastered these terms:              chromatin   /    chromosome   /   chromatids   /    centromere.     As the cell prepared to divide, the chromatin condensed into visible chromosomes that underwent replication during the S-phase into two identical sister chromatids that were attached near their middles at the centromere.   How’s that for bonus points!</vt:lpstr>
      <vt:lpstr>Metaphase: the second stage of cell division, between prophase and anaphase, during which the chromosomes become attached to the spindle fibers. The chromosomes are lined up along the metaphase plate. These spindle fibers pull and push the separated sister chromatids to opposite sides of the cell.</vt:lpstr>
      <vt:lpstr>Anaphase: mitotic cell division in which the chromosomes move away from one another to opposite poles of the spindle. Everyone remembers “Anaphase …. Away”.</vt:lpstr>
      <vt:lpstr>Telophase: the final phase of cell division, between anaphase and interphase, in which the chromatids or chromosomes move to opposite ends of the cell and two nuclei are formed.</vt:lpstr>
      <vt:lpstr>PowerPoint Presentation</vt:lpstr>
      <vt:lpstr>So to review, Mitosis has to do with what you see happening to the DNA/Chromosomes when a cell in dividing. Prophase / Metaphase / Anaphase / Telophase.  After the chromosomes have been moved around, two complete sets at opposite ends of the cell, now the cell itself is ready to split into two daughter cells. That process that follows Telophase is “Cytokinesis”…the dividing of the cytoplasm and the cell itself.  But we also mentioned that these chromosomes have to have been duplicated (replicated) before we begin Mitosis. That replication of all of the chromosomes happens during what is called the “S-phase” of the cell cycle. G1 – S – G2 – M -- and all around again, it is a cycle that repeats as long as the cell is dividing. So we also introduced the ‘cell cycle’.  Do you know the difference between: chromatids vs. chromosomes vs. chromatin? Sure, easy.  Can you tell the difference visually between: Prophase / Metaphase / Anaphase / Telophase? Sure, easy.     </vt:lpstr>
      <vt:lpstr>Ok, did you have a question? Good question. Let me repeat it here for the entire class to hear/read: “Many of the diagrams of mitosis show a ‘prometaphase’ phase between prophase and metaphase, what’s that all about, this thing called ‘prometaphase’? Well, as in all science, the more exact, the better. Prophase is distinguished by an intact nucleus (the nuclear membrane is still there). When transitioning to the next phase, Metaphase, the nuclear membrane has to disappear so all the duplicated chromosomes can line up in the middle of the cell (the metaphase plate). To me more exact, you could consider the stage where the nuclear membrane is gone but the chromosomes are not lined up in the middle yet. That would be ‘prometaphase’. But we won’t be responsible for that. </vt:lpstr>
      <vt:lpstr>The term that refers to division of the cytoplasm is:</vt:lpstr>
      <vt:lpstr>What structure is responsible for moving the chromosomes during mitosis?</vt:lpstr>
      <vt:lpstr>During which phase does the DNA make a copy of itself?</vt:lpstr>
      <vt:lpstr>What stage or phase of mitosis is shown?</vt:lpstr>
      <vt:lpstr>What stage or phase of mitosis is shown below?</vt:lpstr>
      <vt:lpstr>What stage or phase of mitosis is shown? </vt:lpstr>
      <vt:lpstr>What stage or phase of mitosis is shown below? </vt:lpstr>
      <vt:lpstr>What do the images below show? (a) cytokinesis     (b)S-phase of the cell cycle     (c)prophase      (d)metaphase</vt:lpstr>
      <vt:lpstr>The images below show: (a)sister chromatids     (b)chromatin     (c)spindle fibers   (d)chromosomes in G1 phase of the cell cycle</vt:lpstr>
      <vt:lpstr>The specific cell shown in interphase is in: (a)S-phase       (b)prophase      (c)cytokinesis     (D)telophase</vt:lpstr>
      <vt:lpstr>Thanks for joining me on our trip to ‘Mitosis’.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wissmann_paul</dc:creator>
  <cp:lastModifiedBy>wissmann_paul</cp:lastModifiedBy>
  <cp:revision>136</cp:revision>
  <dcterms:created xsi:type="dcterms:W3CDTF">2021-09-30T21:42:07Z</dcterms:created>
  <dcterms:modified xsi:type="dcterms:W3CDTF">2021-10-11T18:38:35Z</dcterms:modified>
</cp:coreProperties>
</file>