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p:regular r:id="rId26"/>
      <p:bold r:id="rId27"/>
      <p:italic r:id="rId28"/>
      <p:boldItalic r:id="rId29"/>
    </p:embeddedFont>
    <p:embeddedFont>
      <p:font typeface="Nunito"/>
      <p:regular r:id="rId30"/>
      <p:bold r:id="rId31"/>
      <p:italic r:id="rId32"/>
      <p:boldItalic r:id="rId33"/>
    </p:embeddedFont>
    <p:embeddedFont>
      <p:font typeface="Bungee"/>
      <p:regular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slide" Target="slides/slide19.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5.xml"/><Relationship Id="rId33" Type="http://schemas.openxmlformats.org/officeDocument/2006/relationships/font" Target="fonts/Nunito-boldItalic.fntdata"/><Relationship Id="rId10" Type="http://schemas.openxmlformats.org/officeDocument/2006/relationships/slide" Target="slides/slide4.xml"/><Relationship Id="rId32" Type="http://schemas.openxmlformats.org/officeDocument/2006/relationships/font" Target="fonts/Nunito-italic.fntdata"/><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font" Target="fonts/Bungee-regular.fntdata"/><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97731f9190_2_7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a:t>
            </a:r>
            <a:endParaRPr/>
          </a:p>
        </p:txBody>
      </p:sp>
      <p:sp>
        <p:nvSpPr>
          <p:cNvPr id="128" name="Google Shape;128;g297731f9190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97731f9190_0_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Kay</a:t>
            </a:r>
            <a:endParaRPr>
              <a:solidFill>
                <a:schemeClr val="dk1"/>
              </a:solidFill>
            </a:endParaRPr>
          </a:p>
        </p:txBody>
      </p:sp>
      <p:sp>
        <p:nvSpPr>
          <p:cNvPr id="257" name="Google Shape;257;g297731f9190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608063928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608063928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97fcc88d99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97fcc88d99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Kay</a:t>
            </a:r>
            <a:endParaRPr/>
          </a:p>
        </p:txBody>
      </p:sp>
      <p:sp>
        <p:nvSpPr>
          <p:cNvPr id="277" name="Google Shape;277;g297fcc88d99_0_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97731f9190_0_1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a:solidFill>
                  <a:schemeClr val="dk1"/>
                </a:solidFill>
              </a:rPr>
              <a:t>Evelyn</a:t>
            </a:r>
            <a:endParaRPr sz="13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Amino acids can enter the Krebs cycle at the beginning, as Acetyl CoA and Pyruvate, or depending on the R group, as other components.</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86" name="Google Shape;286;g297731f9190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97731f9190_0_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Alex</a:t>
            </a:r>
            <a:endParaRPr/>
          </a:p>
          <a:p>
            <a:pPr indent="0" lvl="0" marL="0" rtl="0" algn="l">
              <a:spcBef>
                <a:spcPts val="0"/>
              </a:spcBef>
              <a:spcAft>
                <a:spcPts val="0"/>
              </a:spcAft>
              <a:buNone/>
            </a:pPr>
            <a:r>
              <a:rPr lang="en"/>
              <a:t>AMMONIA: produced when you cleave off the amine group in an amino acid, but it’s toxic so the liver neutralizes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UREA: after ammonia is neutralized, it becomes urea, which is not toxic to the body and then excreted as urine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KETO ACID: </a:t>
            </a:r>
            <a:r>
              <a:rPr lang="en">
                <a:solidFill>
                  <a:schemeClr val="dk1"/>
                </a:solidFill>
              </a:rPr>
              <a:t>Both amino and keto acids contain a carboxylic acid group. However keto acids have a double bonded Oxygen molecule where an amine group would be present in an amino acid</a:t>
            </a:r>
            <a:endParaRPr/>
          </a:p>
        </p:txBody>
      </p:sp>
      <p:sp>
        <p:nvSpPr>
          <p:cNvPr id="296" name="Google Shape;296;g297731f9190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97731f9190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297731f9190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Alex</a:t>
            </a:r>
            <a:endParaRPr/>
          </a:p>
          <a:p>
            <a:pPr indent="0" lvl="0" marL="0" rtl="0" algn="l">
              <a:spcBef>
                <a:spcPts val="0"/>
              </a:spcBef>
              <a:spcAft>
                <a:spcPts val="0"/>
              </a:spcAft>
              <a:buNone/>
            </a:pPr>
            <a:r>
              <a:rPr lang="en"/>
              <a:t>DEAMINATION</a:t>
            </a:r>
            <a:endParaRPr/>
          </a:p>
          <a:p>
            <a:pPr indent="0" lvl="0" marL="0" rtl="0" algn="l">
              <a:spcBef>
                <a:spcPts val="0"/>
              </a:spcBef>
              <a:spcAft>
                <a:spcPts val="0"/>
              </a:spcAft>
              <a:buNone/>
            </a:pPr>
            <a:r>
              <a:rPr lang="en"/>
              <a:t>-occurs when there is an excess of protein</a:t>
            </a:r>
            <a:endParaRPr/>
          </a:p>
          <a:p>
            <a:pPr indent="0" lvl="0" marL="0" rtl="0" algn="l">
              <a:spcBef>
                <a:spcPts val="0"/>
              </a:spcBef>
              <a:spcAft>
                <a:spcPts val="0"/>
              </a:spcAft>
              <a:buNone/>
            </a:pPr>
            <a:r>
              <a:rPr lang="en"/>
              <a:t>-amine group is removed from the AA → it becomes ammonia which is really toxic to the body → liver converts ammonia (NH3) into urea → pee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TRANSAMINATION</a:t>
            </a:r>
            <a:endParaRPr/>
          </a:p>
          <a:p>
            <a:pPr indent="0" lvl="0" marL="0" rtl="0" algn="l">
              <a:spcBef>
                <a:spcPts val="0"/>
              </a:spcBef>
              <a:spcAft>
                <a:spcPts val="0"/>
              </a:spcAft>
              <a:buNone/>
            </a:pPr>
            <a:r>
              <a:rPr lang="en">
                <a:solidFill>
                  <a:schemeClr val="dk1"/>
                </a:solidFill>
              </a:rPr>
              <a:t>-Transfer of the amine group turns the ketone acid into an amino acid, sacrificing itself in the process and becoming a ketone acid. Our body uses this process during the creation of non-essential amino acids</a:t>
            </a:r>
            <a:endParaRPr/>
          </a:p>
        </p:txBody>
      </p:sp>
      <p:sp>
        <p:nvSpPr>
          <p:cNvPr id="312" name="Google Shape;312;g297731f9190_0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97731f9190_0_1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a:solidFill>
                  <a:schemeClr val="dk1"/>
                </a:solidFill>
              </a:rPr>
              <a:t>alex</a:t>
            </a:r>
            <a:endParaRPr>
              <a:solidFill>
                <a:schemeClr val="dk1"/>
              </a:solidFill>
            </a:endParaRPr>
          </a:p>
          <a:p>
            <a:pPr indent="0" lvl="0" marL="0" rtl="0" algn="l">
              <a:spcBef>
                <a:spcPts val="0"/>
              </a:spcBef>
              <a:spcAft>
                <a:spcPts val="0"/>
              </a:spcAft>
              <a:buNone/>
            </a:pPr>
            <a:r>
              <a:rPr lang="en">
                <a:solidFill>
                  <a:schemeClr val="dk1"/>
                </a:solidFill>
              </a:rPr>
              <a:t>GLUCOSE</a:t>
            </a:r>
            <a:endParaRPr>
              <a:solidFill>
                <a:schemeClr val="dk1"/>
              </a:solidFill>
            </a:endParaRPr>
          </a:p>
          <a:p>
            <a:pPr indent="0" lvl="0" marL="0" rtl="0" algn="l">
              <a:spcBef>
                <a:spcPts val="0"/>
              </a:spcBef>
              <a:spcAft>
                <a:spcPts val="0"/>
              </a:spcAft>
              <a:buNone/>
            </a:pPr>
            <a:r>
              <a:rPr lang="en">
                <a:solidFill>
                  <a:schemeClr val="dk1"/>
                </a:solidFill>
              </a:rPr>
              <a:t>-</a:t>
            </a:r>
            <a:r>
              <a:rPr lang="en">
                <a:solidFill>
                  <a:srgbClr val="202124"/>
                </a:solidFill>
                <a:latin typeface="Roboto"/>
                <a:ea typeface="Roboto"/>
                <a:cs typeface="Roboto"/>
                <a:sym typeface="Roboto"/>
              </a:rPr>
              <a:t>they can be subsequently metabolized to CO2 and H2O releasing ATP</a:t>
            </a:r>
            <a:endParaRPr>
              <a:solidFill>
                <a:schemeClr val="dk1"/>
              </a:solidFill>
            </a:endParaRPr>
          </a:p>
          <a:p>
            <a:pPr indent="0" lvl="0" marL="0" rtl="0" algn="l">
              <a:spcBef>
                <a:spcPts val="0"/>
              </a:spcBef>
              <a:spcAft>
                <a:spcPts val="0"/>
              </a:spcAft>
              <a:buNone/>
            </a:pPr>
            <a:r>
              <a:rPr lang="en">
                <a:solidFill>
                  <a:schemeClr val="dk1"/>
                </a:solidFill>
              </a:rPr>
              <a:t>-Certain amino acids are glucogenic and yield glucose after circling through the citric acid cycle. This all depends on where and how the carbon skeletons enter the citric acid cycle in the liver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FAT</a:t>
            </a:r>
            <a:endParaRPr>
              <a:solidFill>
                <a:schemeClr val="dk1"/>
              </a:solidFill>
            </a:endParaRPr>
          </a:p>
          <a:p>
            <a:pPr indent="0" lvl="0" marL="0" rtl="0" algn="l">
              <a:spcBef>
                <a:spcPts val="0"/>
              </a:spcBef>
              <a:spcAft>
                <a:spcPts val="0"/>
              </a:spcAft>
              <a:buNone/>
            </a:pPr>
            <a:r>
              <a:rPr lang="en">
                <a:solidFill>
                  <a:schemeClr val="dk1"/>
                </a:solidFill>
              </a:rPr>
              <a:t>-lipogenesis (formation of fat) can occur when the excess proteins that are made up of AA are converted to fat</a:t>
            </a:r>
            <a:endParaRPr>
              <a:solidFill>
                <a:schemeClr val="dk1"/>
              </a:solidFill>
            </a:endParaRPr>
          </a:p>
        </p:txBody>
      </p:sp>
      <p:sp>
        <p:nvSpPr>
          <p:cNvPr id="326" name="Google Shape;326;g297731f9190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97fcc88d99_0_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97fcc88d99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608063928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608063928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97731f9190_2_37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97731f9190_2_3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97731f9190_2_9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a:t>
            </a:r>
            <a:endParaRPr/>
          </a:p>
        </p:txBody>
      </p:sp>
      <p:sp>
        <p:nvSpPr>
          <p:cNvPr id="143" name="Google Shape;143;g297731f9190_2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97731f9190_2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297731f9190_2_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lorraine</a:t>
            </a:r>
            <a:endParaRPr/>
          </a:p>
          <a:p>
            <a:pPr indent="0" lvl="0" marL="0" rtl="0" algn="l">
              <a:spcBef>
                <a:spcPts val="0"/>
              </a:spcBef>
              <a:spcAft>
                <a:spcPts val="0"/>
              </a:spcAft>
              <a:buNone/>
            </a:pPr>
            <a:r>
              <a:rPr lang="en"/>
              <a:t>AMINO ACIDS</a:t>
            </a:r>
            <a:endParaRPr/>
          </a:p>
          <a:p>
            <a:pPr indent="0" lvl="0" marL="0" rtl="0" algn="l">
              <a:spcBef>
                <a:spcPts val="0"/>
              </a:spcBef>
              <a:spcAft>
                <a:spcPts val="0"/>
              </a:spcAft>
              <a:buNone/>
            </a:pPr>
            <a:r>
              <a:rPr lang="en"/>
              <a:t>-amino group: NH2</a:t>
            </a:r>
            <a:endParaRPr/>
          </a:p>
          <a:p>
            <a:pPr indent="0" lvl="0" marL="0" rtl="0" algn="l">
              <a:spcBef>
                <a:spcPts val="0"/>
              </a:spcBef>
              <a:spcAft>
                <a:spcPts val="0"/>
              </a:spcAft>
              <a:buNone/>
            </a:pPr>
            <a:r>
              <a:rPr lang="en"/>
              <a:t>-carboxyl group: COOH</a:t>
            </a:r>
            <a:endParaRPr/>
          </a:p>
          <a:p>
            <a:pPr indent="0" lvl="0" marL="0" rtl="0" algn="l">
              <a:spcBef>
                <a:spcPts val="0"/>
              </a:spcBef>
              <a:spcAft>
                <a:spcPts val="0"/>
              </a:spcAft>
              <a:buNone/>
            </a:pPr>
            <a:r>
              <a:rPr lang="en"/>
              <a:t>-the R-group determines the type of AA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PROTEINS</a:t>
            </a:r>
            <a:endParaRPr/>
          </a:p>
          <a:p>
            <a:pPr indent="0" lvl="0" marL="0" rtl="0" algn="l">
              <a:spcBef>
                <a:spcPts val="0"/>
              </a:spcBef>
              <a:spcAft>
                <a:spcPts val="0"/>
              </a:spcAft>
              <a:buNone/>
            </a:pPr>
            <a:r>
              <a:rPr lang="en"/>
              <a:t>-Peptide bond: bond between carboxyl group and amine group</a:t>
            </a:r>
            <a:endParaRPr/>
          </a:p>
          <a:p>
            <a:pPr indent="0" lvl="0" marL="0" rtl="0" algn="l">
              <a:spcBef>
                <a:spcPts val="0"/>
              </a:spcBef>
              <a:spcAft>
                <a:spcPts val="0"/>
              </a:spcAft>
              <a:buNone/>
            </a:pPr>
            <a:r>
              <a:rPr lang="en"/>
              <a:t>-The AAs determine the function of the protein</a:t>
            </a:r>
            <a:endParaRPr/>
          </a:p>
        </p:txBody>
      </p:sp>
      <p:sp>
        <p:nvSpPr>
          <p:cNvPr id="161" name="Google Shape;161;g297731f9190_2_1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97731f9190_2_13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
                <a:solidFill>
                  <a:schemeClr val="dk1"/>
                </a:solidFill>
              </a:rPr>
              <a:t>lorraine</a:t>
            </a:r>
            <a:endParaRPr/>
          </a:p>
          <a:p>
            <a:pPr indent="0" lvl="0" marL="0" rtl="0" algn="l">
              <a:spcBef>
                <a:spcPts val="0"/>
              </a:spcBef>
              <a:spcAft>
                <a:spcPts val="0"/>
              </a:spcAft>
              <a:buNone/>
            </a:pPr>
            <a:r>
              <a:rPr lang="en"/>
              <a:t>As i said, amino acids are made up of</a:t>
            </a:r>
            <a:endParaRPr/>
          </a:p>
          <a:p>
            <a:pPr indent="-146050" lvl="1" marL="406400" rtl="0" algn="l">
              <a:spcBef>
                <a:spcPts val="0"/>
              </a:spcBef>
              <a:spcAft>
                <a:spcPts val="0"/>
              </a:spcAft>
              <a:buClr>
                <a:schemeClr val="dk1"/>
              </a:buClr>
              <a:buSzPts val="1100"/>
              <a:buFont typeface="Nunito"/>
              <a:buChar char="•"/>
            </a:pPr>
            <a:r>
              <a:rPr lang="en">
                <a:solidFill>
                  <a:schemeClr val="dk1"/>
                </a:solidFill>
                <a:latin typeface="Nunito"/>
                <a:ea typeface="Nunito"/>
                <a:cs typeface="Nunito"/>
                <a:sym typeface="Nunito"/>
              </a:rPr>
              <a:t>Central carbon atom</a:t>
            </a:r>
            <a:endParaRPr>
              <a:solidFill>
                <a:schemeClr val="dk1"/>
              </a:solidFill>
              <a:latin typeface="Nunito"/>
              <a:ea typeface="Nunito"/>
              <a:cs typeface="Nunito"/>
              <a:sym typeface="Nunito"/>
            </a:endParaRPr>
          </a:p>
          <a:p>
            <a:pPr indent="-146050" lvl="1" marL="406400" rtl="0" algn="l">
              <a:spcBef>
                <a:spcPts val="0"/>
              </a:spcBef>
              <a:spcAft>
                <a:spcPts val="0"/>
              </a:spcAft>
              <a:buClr>
                <a:schemeClr val="dk1"/>
              </a:buClr>
              <a:buSzPts val="1100"/>
              <a:buFont typeface="Nunito"/>
              <a:buChar char="•"/>
            </a:pPr>
            <a:r>
              <a:rPr lang="en">
                <a:solidFill>
                  <a:schemeClr val="dk1"/>
                </a:solidFill>
                <a:latin typeface="Nunito"/>
                <a:ea typeface="Nunito"/>
                <a:cs typeface="Nunito"/>
                <a:sym typeface="Nunito"/>
              </a:rPr>
              <a:t>Amino group</a:t>
            </a:r>
            <a:endParaRPr>
              <a:solidFill>
                <a:schemeClr val="dk1"/>
              </a:solidFill>
              <a:latin typeface="Nunito"/>
              <a:ea typeface="Nunito"/>
              <a:cs typeface="Nunito"/>
              <a:sym typeface="Nunito"/>
            </a:endParaRPr>
          </a:p>
          <a:p>
            <a:pPr indent="-146050" lvl="1" marL="406400" rtl="0" algn="l">
              <a:spcBef>
                <a:spcPts val="0"/>
              </a:spcBef>
              <a:spcAft>
                <a:spcPts val="0"/>
              </a:spcAft>
              <a:buClr>
                <a:schemeClr val="dk1"/>
              </a:buClr>
              <a:buSzPts val="1100"/>
              <a:buFont typeface="Nunito"/>
              <a:buChar char="•"/>
            </a:pPr>
            <a:r>
              <a:rPr lang="en">
                <a:solidFill>
                  <a:schemeClr val="dk1"/>
                </a:solidFill>
                <a:latin typeface="Nunito"/>
                <a:ea typeface="Nunito"/>
                <a:cs typeface="Nunito"/>
                <a:sym typeface="Nunito"/>
              </a:rPr>
              <a:t>Carboxyl group</a:t>
            </a:r>
            <a:endParaRPr>
              <a:solidFill>
                <a:schemeClr val="dk1"/>
              </a:solidFill>
              <a:latin typeface="Nunito"/>
              <a:ea typeface="Nunito"/>
              <a:cs typeface="Nunito"/>
              <a:sym typeface="Nunito"/>
            </a:endParaRPr>
          </a:p>
          <a:p>
            <a:pPr indent="-146050" lvl="1" marL="406400" rtl="0" algn="l">
              <a:spcBef>
                <a:spcPts val="0"/>
              </a:spcBef>
              <a:spcAft>
                <a:spcPts val="0"/>
              </a:spcAft>
              <a:buClr>
                <a:schemeClr val="dk1"/>
              </a:buClr>
              <a:buSzPts val="1100"/>
              <a:buFont typeface="Nunito"/>
              <a:buChar char="•"/>
            </a:pPr>
            <a:r>
              <a:rPr lang="en">
                <a:solidFill>
                  <a:schemeClr val="dk1"/>
                </a:solidFill>
                <a:latin typeface="Nunito"/>
                <a:ea typeface="Nunito"/>
                <a:cs typeface="Nunito"/>
                <a:sym typeface="Nunito"/>
              </a:rPr>
              <a:t>Hydrogen atom</a:t>
            </a:r>
            <a:endParaRPr>
              <a:solidFill>
                <a:schemeClr val="dk1"/>
              </a:solidFill>
              <a:latin typeface="Nunito"/>
              <a:ea typeface="Nunito"/>
              <a:cs typeface="Nunito"/>
              <a:sym typeface="Nunito"/>
            </a:endParaRPr>
          </a:p>
          <a:p>
            <a:pPr indent="-146050" lvl="1" marL="406400" rtl="0" algn="l">
              <a:spcBef>
                <a:spcPts val="0"/>
              </a:spcBef>
              <a:spcAft>
                <a:spcPts val="0"/>
              </a:spcAft>
              <a:buClr>
                <a:schemeClr val="dk1"/>
              </a:buClr>
              <a:buSzPts val="1100"/>
              <a:buFont typeface="Nunito"/>
              <a:buChar char="•"/>
            </a:pPr>
            <a:r>
              <a:rPr lang="en">
                <a:solidFill>
                  <a:schemeClr val="dk1"/>
                </a:solidFill>
                <a:latin typeface="Nunito"/>
                <a:ea typeface="Nunito"/>
                <a:cs typeface="Nunito"/>
                <a:sym typeface="Nunito"/>
              </a:rPr>
              <a:t>R-group</a:t>
            </a:r>
            <a:endParaRPr>
              <a:solidFill>
                <a:schemeClr val="dk1"/>
              </a:solidFill>
              <a:latin typeface="Nunito"/>
              <a:ea typeface="Nunito"/>
              <a:cs typeface="Nunito"/>
              <a:sym typeface="Nunito"/>
            </a:endParaRPr>
          </a:p>
          <a:p>
            <a:pPr indent="0" lvl="0" marL="0" rtl="0" algn="l">
              <a:spcBef>
                <a:spcPts val="0"/>
              </a:spcBef>
              <a:spcAft>
                <a:spcPts val="0"/>
              </a:spcAft>
              <a:buNone/>
            </a:pPr>
            <a:r>
              <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Proteins, however, have 4 different structures:</a:t>
            </a: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AutoNum type="arabicPeriod"/>
            </a:pPr>
            <a:r>
              <a:rPr lang="en">
                <a:solidFill>
                  <a:schemeClr val="dk1"/>
                </a:solidFill>
                <a:latin typeface="Nunito"/>
                <a:ea typeface="Nunito"/>
                <a:cs typeface="Nunito"/>
                <a:sym typeface="Nunito"/>
              </a:rPr>
              <a:t>Primary: sequence of amino acids → polypeptide chain</a:t>
            </a: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AutoNum type="arabicPeriod"/>
            </a:pPr>
            <a:r>
              <a:rPr lang="en">
                <a:solidFill>
                  <a:schemeClr val="dk1"/>
                </a:solidFill>
                <a:latin typeface="Nunito"/>
                <a:ea typeface="Nunito"/>
                <a:cs typeface="Nunito"/>
                <a:sym typeface="Nunito"/>
              </a:rPr>
              <a:t>Secondary: the polypeptide chain begins to fold into alpha helices or beta-pleated sheets due to Hydrogen bonding</a:t>
            </a:r>
            <a:endParaRPr>
              <a:solidFill>
                <a:schemeClr val="dk1"/>
              </a:solidFill>
              <a:latin typeface="Nunito"/>
              <a:ea typeface="Nunito"/>
              <a:cs typeface="Nunito"/>
              <a:sym typeface="Nunito"/>
            </a:endParaRPr>
          </a:p>
          <a:p>
            <a:pPr indent="-298450" lvl="1" marL="914400" rtl="0" algn="l">
              <a:spcBef>
                <a:spcPts val="0"/>
              </a:spcBef>
              <a:spcAft>
                <a:spcPts val="0"/>
              </a:spcAft>
              <a:buClr>
                <a:schemeClr val="dk1"/>
              </a:buClr>
              <a:buSzPts val="1100"/>
              <a:buFont typeface="Nunito"/>
              <a:buAutoNum type="alphaLcPeriod"/>
            </a:pPr>
            <a:r>
              <a:rPr lang="en">
                <a:solidFill>
                  <a:schemeClr val="dk1"/>
                </a:solidFill>
                <a:latin typeface="Nunito"/>
                <a:ea typeface="Nunito"/>
                <a:cs typeface="Nunito"/>
                <a:sym typeface="Nunito"/>
              </a:rPr>
              <a:t>denatured</a:t>
            </a: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AutoNum type="arabicPeriod"/>
            </a:pPr>
            <a:r>
              <a:rPr lang="en">
                <a:solidFill>
                  <a:schemeClr val="dk1"/>
                </a:solidFill>
                <a:latin typeface="Nunito"/>
                <a:ea typeface="Nunito"/>
                <a:cs typeface="Nunito"/>
                <a:sym typeface="Nunito"/>
              </a:rPr>
              <a:t>Tertiary: 3D structure with big curves and twists due to interactions with AA side chains</a:t>
            </a:r>
            <a:endParaRPr>
              <a:solidFill>
                <a:schemeClr val="dk1"/>
              </a:solidFill>
              <a:latin typeface="Nunito"/>
              <a:ea typeface="Nunito"/>
              <a:cs typeface="Nunito"/>
              <a:sym typeface="Nunito"/>
            </a:endParaRPr>
          </a:p>
          <a:p>
            <a:pPr indent="-298450" lvl="1" marL="914400" rtl="0" algn="l">
              <a:spcBef>
                <a:spcPts val="0"/>
              </a:spcBef>
              <a:spcAft>
                <a:spcPts val="0"/>
              </a:spcAft>
              <a:buClr>
                <a:schemeClr val="dk1"/>
              </a:buClr>
              <a:buSzPts val="1100"/>
              <a:buFont typeface="Nunito"/>
              <a:buAutoNum type="alphaLcPeriod"/>
            </a:pPr>
            <a:r>
              <a:rPr lang="en">
                <a:solidFill>
                  <a:schemeClr val="dk1"/>
                </a:solidFill>
                <a:latin typeface="Nunito"/>
                <a:ea typeface="Nunito"/>
                <a:cs typeface="Nunito"/>
                <a:sym typeface="Nunito"/>
              </a:rPr>
              <a:t>denatured</a:t>
            </a:r>
            <a:endParaRPr>
              <a:solidFill>
                <a:schemeClr val="dk1"/>
              </a:solidFill>
              <a:latin typeface="Nunito"/>
              <a:ea typeface="Nunito"/>
              <a:cs typeface="Nunito"/>
              <a:sym typeface="Nunito"/>
            </a:endParaRPr>
          </a:p>
          <a:p>
            <a:pPr indent="-298450" lvl="0" marL="457200" rtl="0" algn="l">
              <a:spcBef>
                <a:spcPts val="0"/>
              </a:spcBef>
              <a:spcAft>
                <a:spcPts val="0"/>
              </a:spcAft>
              <a:buClr>
                <a:schemeClr val="dk1"/>
              </a:buClr>
              <a:buSzPts val="1100"/>
              <a:buFont typeface="Nunito"/>
              <a:buAutoNum type="arabicPeriod"/>
            </a:pPr>
            <a:r>
              <a:rPr lang="en">
                <a:solidFill>
                  <a:schemeClr val="dk1"/>
                </a:solidFill>
                <a:latin typeface="Nunito"/>
                <a:ea typeface="Nunito"/>
                <a:cs typeface="Nunito"/>
                <a:sym typeface="Nunito"/>
              </a:rPr>
              <a:t>Quaternary: two or more amino acids are bonded</a:t>
            </a:r>
            <a:endParaRPr>
              <a:solidFill>
                <a:schemeClr val="dk1"/>
              </a:solidFill>
              <a:latin typeface="Nunito"/>
              <a:ea typeface="Nunito"/>
              <a:cs typeface="Nunito"/>
              <a:sym typeface="Nunito"/>
            </a:endParaRPr>
          </a:p>
          <a:p>
            <a:pPr indent="-298450" lvl="1" marL="914400" rtl="0" algn="l">
              <a:spcBef>
                <a:spcPts val="0"/>
              </a:spcBef>
              <a:spcAft>
                <a:spcPts val="0"/>
              </a:spcAft>
              <a:buClr>
                <a:schemeClr val="dk1"/>
              </a:buClr>
              <a:buSzPts val="1100"/>
              <a:buFont typeface="Nunito"/>
              <a:buAutoNum type="alphaLcPeriod"/>
            </a:pPr>
            <a:r>
              <a:rPr lang="en">
                <a:solidFill>
                  <a:schemeClr val="dk1"/>
                </a:solidFill>
                <a:latin typeface="Nunito"/>
                <a:ea typeface="Nunito"/>
                <a:cs typeface="Nunito"/>
                <a:sym typeface="Nunito"/>
              </a:rPr>
              <a:t>denatured</a:t>
            </a:r>
            <a:endParaRPr>
              <a:solidFill>
                <a:schemeClr val="dk1"/>
              </a:solidFill>
              <a:latin typeface="Nunito"/>
              <a:ea typeface="Nunito"/>
              <a:cs typeface="Nunito"/>
              <a:sym typeface="Nunito"/>
            </a:endParaRPr>
          </a:p>
        </p:txBody>
      </p:sp>
      <p:sp>
        <p:nvSpPr>
          <p:cNvPr id="178" name="Google Shape;178;g297731f9190_2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97731f9190_2_19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
                <a:solidFill>
                  <a:schemeClr val="dk1"/>
                </a:solidFill>
              </a:rPr>
              <a:t>lorraine</a:t>
            </a:r>
            <a:endParaRPr sz="1050">
              <a:solidFill>
                <a:schemeClr val="dk1"/>
              </a:solidFill>
              <a:latin typeface="Open Sans"/>
              <a:ea typeface="Open Sans"/>
              <a:cs typeface="Open Sans"/>
              <a:sym typeface="Open Sans"/>
            </a:endParaRPr>
          </a:p>
          <a:p>
            <a:pPr indent="0" lvl="0" marL="0" rtl="0" algn="l">
              <a:spcBef>
                <a:spcPts val="0"/>
              </a:spcBef>
              <a:spcAft>
                <a:spcPts val="0"/>
              </a:spcAft>
              <a:buNone/>
            </a:pPr>
            <a:r>
              <a:rPr lang="en" sz="1050">
                <a:solidFill>
                  <a:schemeClr val="dk1"/>
                </a:solidFill>
                <a:latin typeface="Open Sans"/>
                <a:ea typeface="Open Sans"/>
                <a:cs typeface="Open Sans"/>
                <a:sym typeface="Open Sans"/>
              </a:rPr>
              <a:t>A amino acid being classified as essential or non-essential depends on if it’s synthesized in the body. In this case, there are 9 essential amino acids thatt are not </a:t>
            </a:r>
            <a:r>
              <a:rPr lang="en" sz="1050">
                <a:solidFill>
                  <a:schemeClr val="dk1"/>
                </a:solidFill>
                <a:latin typeface="Open Sans"/>
                <a:ea typeface="Open Sans"/>
                <a:cs typeface="Open Sans"/>
                <a:sym typeface="Open Sans"/>
              </a:rPr>
              <a:t>synthesized</a:t>
            </a:r>
            <a:r>
              <a:rPr lang="en" sz="1050">
                <a:solidFill>
                  <a:schemeClr val="dk1"/>
                </a:solidFill>
                <a:latin typeface="Open Sans"/>
                <a:ea typeface="Open Sans"/>
                <a:cs typeface="Open Sans"/>
                <a:sym typeface="Open Sans"/>
              </a:rPr>
              <a:t> in the body, meaning in order to get them, you have to obtain them through your diet. On the other hand, there are 11 non-essential amino acids that are produced by the body</a:t>
            </a:r>
            <a:endParaRPr sz="105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050">
              <a:solidFill>
                <a:schemeClr val="dk1"/>
              </a:solidFill>
              <a:latin typeface="Open Sans"/>
              <a:ea typeface="Open Sans"/>
              <a:cs typeface="Open Sans"/>
              <a:sym typeface="Open Sans"/>
            </a:endParaRPr>
          </a:p>
          <a:p>
            <a:pPr indent="0" lvl="0" marL="0" rtl="0" algn="l">
              <a:spcBef>
                <a:spcPts val="0"/>
              </a:spcBef>
              <a:spcAft>
                <a:spcPts val="0"/>
              </a:spcAft>
              <a:buNone/>
            </a:pPr>
            <a:r>
              <a:rPr lang="en" sz="1050">
                <a:solidFill>
                  <a:schemeClr val="dk1"/>
                </a:solidFill>
                <a:latin typeface="Open Sans"/>
                <a:ea typeface="Open Sans"/>
                <a:cs typeface="Open Sans"/>
                <a:sym typeface="Open Sans"/>
              </a:rPr>
              <a:t>Both essential and non-essential amino acids have many of the same functions in the human body. These include the production of proteins, enzymes, and hormones, as well as the regulation of gene expression and digestion.</a:t>
            </a:r>
            <a:endParaRPr>
              <a:solidFill>
                <a:schemeClr val="dk1"/>
              </a:solidFill>
            </a:endParaRPr>
          </a:p>
        </p:txBody>
      </p:sp>
      <p:sp>
        <p:nvSpPr>
          <p:cNvPr id="193" name="Google Shape;193;g297731f9190_2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97731f9190_2_212: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a:t>
            </a:r>
            <a:endParaRPr/>
          </a:p>
        </p:txBody>
      </p:sp>
      <p:sp>
        <p:nvSpPr>
          <p:cNvPr id="204" name="Google Shape;204;g297731f9190_2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97731f9190_2_23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a:t>
            </a:r>
            <a:endParaRPr/>
          </a:p>
        </p:txBody>
      </p:sp>
      <p:sp>
        <p:nvSpPr>
          <p:cNvPr id="223" name="Google Shape;223;g297731f9190_2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7731f9190_2_34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Evelyn</a:t>
            </a:r>
            <a:endParaRPr/>
          </a:p>
        </p:txBody>
      </p:sp>
      <p:sp>
        <p:nvSpPr>
          <p:cNvPr id="233" name="Google Shape;233;g297731f9190_2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97fcc88d99_0_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Kay</a:t>
            </a:r>
            <a:endParaRPr/>
          </a:p>
        </p:txBody>
      </p:sp>
      <p:sp>
        <p:nvSpPr>
          <p:cNvPr id="248" name="Google Shape;248;g297fcc88d99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4"/>
          <p:cNvSpPr/>
          <p:nvPr/>
        </p:nvSpPr>
        <p:spPr>
          <a:xfrm>
            <a:off x="0" y="325"/>
            <a:ext cx="996696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2">
              <a:alphaModFix/>
            </a:blip>
            <a:stretch>
              <a:fillRect b="-9219" l="0" r="0" t="-9219"/>
            </a:stretch>
          </a:blip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15"/>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3" name="Google Shape;63;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64" name="Google Shape;64;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5" name="Google Shape;65;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66" name="Google Shape;66;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69" name="Google Shape;69;p16"/>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70" name="Google Shape;70;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1" name="Google Shape;71;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2" name="Google Shape;72;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75" name="Google Shape;75;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76" name="Google Shape;76;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7" name="Google Shape;77;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78" name="Google Shape;78;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 name="Shape 79"/>
        <p:cNvGrpSpPr/>
        <p:nvPr/>
      </p:nvGrpSpPr>
      <p:grpSpPr>
        <a:xfrm>
          <a:off x="0" y="0"/>
          <a:ext cx="0" cy="0"/>
          <a:chOff x="0" y="0"/>
          <a:chExt cx="0" cy="0"/>
        </a:xfrm>
      </p:grpSpPr>
      <p:sp>
        <p:nvSpPr>
          <p:cNvPr id="80" name="Google Shape;80;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1" name="Google Shape;81;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2" name="Google Shape;82;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83" name="Google Shape;83;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4" name="Google Shape;84;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85" name="Google Shape;85;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6" name="Shape 86"/>
        <p:cNvGrpSpPr/>
        <p:nvPr/>
      </p:nvGrpSpPr>
      <p:grpSpPr>
        <a:xfrm>
          <a:off x="0" y="0"/>
          <a:ext cx="0" cy="0"/>
          <a:chOff x="0" y="0"/>
          <a:chExt cx="0" cy="0"/>
        </a:xfrm>
      </p:grpSpPr>
      <p:sp>
        <p:nvSpPr>
          <p:cNvPr id="87" name="Google Shape;87;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88" name="Google Shape;88;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89" name="Google Shape;89;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0" name="Google Shape;90;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91" name="Google Shape;91;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92" name="Google Shape;92;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3" name="Google Shape;93;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4" name="Google Shape;94;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7" name="Google Shape;97;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9" name="Google Shape;99;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0" name="Shape 100"/>
        <p:cNvGrpSpPr/>
        <p:nvPr/>
      </p:nvGrpSpPr>
      <p:grpSpPr>
        <a:xfrm>
          <a:off x="0" y="0"/>
          <a:ext cx="0" cy="0"/>
          <a:chOff x="0" y="0"/>
          <a:chExt cx="0" cy="0"/>
        </a:xfrm>
      </p:grpSpPr>
      <p:sp>
        <p:nvSpPr>
          <p:cNvPr id="101" name="Google Shape;101;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2" name="Google Shape;102;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03" name="Google Shape;103;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04" name="Google Shape;104;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5" name="Google Shape;105;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6" name="Google Shape;106;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7" name="Shape 107"/>
        <p:cNvGrpSpPr/>
        <p:nvPr/>
      </p:nvGrpSpPr>
      <p:grpSpPr>
        <a:xfrm>
          <a:off x="0" y="0"/>
          <a:ext cx="0" cy="0"/>
          <a:chOff x="0" y="0"/>
          <a:chExt cx="0" cy="0"/>
        </a:xfrm>
      </p:grpSpPr>
      <p:sp>
        <p:nvSpPr>
          <p:cNvPr id="108" name="Google Shape;108;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9" name="Google Shape;109;p22"/>
          <p:cNvSpPr/>
          <p:nvPr>
            <p:ph idx="2" type="pic"/>
          </p:nvPr>
        </p:nvSpPr>
        <p:spPr>
          <a:xfrm>
            <a:off x="896144" y="306388"/>
            <a:ext cx="2743200" cy="2057400"/>
          </a:xfrm>
          <a:prstGeom prst="rect">
            <a:avLst/>
          </a:prstGeom>
          <a:noFill/>
          <a:ln>
            <a:noFill/>
          </a:ln>
        </p:spPr>
      </p:sp>
      <p:sp>
        <p:nvSpPr>
          <p:cNvPr id="110" name="Google Shape;110;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11" name="Google Shape;111;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2" name="Google Shape;112;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3" name="Google Shape;113;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4" name="Shape 114"/>
        <p:cNvGrpSpPr/>
        <p:nvPr/>
      </p:nvGrpSpPr>
      <p:grpSpPr>
        <a:xfrm>
          <a:off x="0" y="0"/>
          <a:ext cx="0" cy="0"/>
          <a:chOff x="0" y="0"/>
          <a:chExt cx="0" cy="0"/>
        </a:xfrm>
      </p:grpSpPr>
      <p:sp>
        <p:nvSpPr>
          <p:cNvPr id="115" name="Google Shape;115;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6" name="Google Shape;116;p23"/>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17" name="Google Shape;117;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8" name="Google Shape;118;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9" name="Google Shape;119;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0" name="Shape 120"/>
        <p:cNvGrpSpPr/>
        <p:nvPr/>
      </p:nvGrpSpPr>
      <p:grpSpPr>
        <a:xfrm>
          <a:off x="0" y="0"/>
          <a:ext cx="0" cy="0"/>
          <a:chOff x="0" y="0"/>
          <a:chExt cx="0" cy="0"/>
        </a:xfrm>
      </p:grpSpPr>
      <p:sp>
        <p:nvSpPr>
          <p:cNvPr id="121" name="Google Shape;121;p24"/>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2" name="Google Shape;122;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23" name="Google Shape;123;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4" name="Google Shape;124;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5" name="Google Shape;125;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22.png"/><Relationship Id="rId9"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2.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49.png"/><Relationship Id="rId5" Type="http://schemas.openxmlformats.org/officeDocument/2006/relationships/image" Target="../media/image71.png"/><Relationship Id="rId6" Type="http://schemas.openxmlformats.org/officeDocument/2006/relationships/image" Target="../media/image5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9.png"/><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60.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44.png"/><Relationship Id="rId5" Type="http://schemas.openxmlformats.org/officeDocument/2006/relationships/image" Target="../media/image43.png"/><Relationship Id="rId6"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35.png"/><Relationship Id="rId5" Type="http://schemas.openxmlformats.org/officeDocument/2006/relationships/image" Target="../media/image63.gif"/><Relationship Id="rId6" Type="http://schemas.openxmlformats.org/officeDocument/2006/relationships/image" Target="../media/image66.png"/><Relationship Id="rId7" Type="http://schemas.openxmlformats.org/officeDocument/2006/relationships/image" Target="../media/image51.png"/><Relationship Id="rId8" Type="http://schemas.openxmlformats.org/officeDocument/2006/relationships/image" Target="../media/image6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6.jpg"/><Relationship Id="rId4" Type="http://schemas.openxmlformats.org/officeDocument/2006/relationships/image" Target="../media/image58.png"/><Relationship Id="rId5" Type="http://schemas.openxmlformats.org/officeDocument/2006/relationships/image" Target="../media/image70.png"/><Relationship Id="rId6"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50.png"/><Relationship Id="rId5" Type="http://schemas.openxmlformats.org/officeDocument/2006/relationships/image" Target="../media/image67.png"/><Relationship Id="rId6" Type="http://schemas.openxmlformats.org/officeDocument/2006/relationships/image" Target="../media/image6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6.jpg"/><Relationship Id="rId4" Type="http://schemas.openxmlformats.org/officeDocument/2006/relationships/image" Target="../media/image57.gif"/><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2.png"/><Relationship Id="rId8"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6.jpg"/><Relationship Id="rId4" Type="http://schemas.openxmlformats.org/officeDocument/2006/relationships/image" Target="../media/image64.gif"/><Relationship Id="rId5" Type="http://schemas.openxmlformats.org/officeDocument/2006/relationships/image" Target="../media/image6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12.gif"/><Relationship Id="rId8"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6.jpg"/><Relationship Id="rId4" Type="http://schemas.openxmlformats.org/officeDocument/2006/relationships/image" Target="../media/image16.png"/><Relationship Id="rId5" Type="http://schemas.openxmlformats.org/officeDocument/2006/relationships/image" Target="../media/image28.png"/><Relationship Id="rId6" Type="http://schemas.openxmlformats.org/officeDocument/2006/relationships/image" Target="../media/image17.png"/><Relationship Id="rId7" Type="http://schemas.openxmlformats.org/officeDocument/2006/relationships/image" Target="../media/image6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7.png"/><Relationship Id="rId5" Type="http://schemas.openxmlformats.org/officeDocument/2006/relationships/image" Target="../media/image2.png"/><Relationship Id="rId6" Type="http://schemas.openxmlformats.org/officeDocument/2006/relationships/image" Target="../media/image19.png"/><Relationship Id="rId7" Type="http://schemas.openxmlformats.org/officeDocument/2006/relationships/image" Target="../media/image18.png"/><Relationship Id="rId8"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30.png"/><Relationship Id="rId5" Type="http://schemas.openxmlformats.org/officeDocument/2006/relationships/image" Target="../media/image42.png"/><Relationship Id="rId6"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6.jpg"/><Relationship Id="rId4" Type="http://schemas.openxmlformats.org/officeDocument/2006/relationships/image" Target="../media/image29.png"/><Relationship Id="rId11" Type="http://schemas.openxmlformats.org/officeDocument/2006/relationships/image" Target="../media/image19.png"/><Relationship Id="rId10" Type="http://schemas.openxmlformats.org/officeDocument/2006/relationships/image" Target="../media/image7.png"/><Relationship Id="rId9"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33.png"/><Relationship Id="rId7" Type="http://schemas.openxmlformats.org/officeDocument/2006/relationships/image" Target="../media/image35.png"/><Relationship Id="rId8"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6.jpg"/><Relationship Id="rId4" Type="http://schemas.openxmlformats.org/officeDocument/2006/relationships/image" Target="../media/image25.gif"/><Relationship Id="rId5"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8.png"/><Relationship Id="rId5" Type="http://schemas.openxmlformats.org/officeDocument/2006/relationships/image" Target="../media/image55.png"/><Relationship Id="rId6" Type="http://schemas.openxmlformats.org/officeDocument/2006/relationships/image" Target="../media/image53.png"/><Relationship Id="rId7" Type="http://schemas.openxmlformats.org/officeDocument/2006/relationships/image" Target="../media/image48.gif"/><Relationship Id="rId8" Type="http://schemas.openxmlformats.org/officeDocument/2006/relationships/image" Target="../media/image3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4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pSp>
        <p:nvGrpSpPr>
          <p:cNvPr id="130" name="Google Shape;130;p25"/>
          <p:cNvGrpSpPr/>
          <p:nvPr/>
        </p:nvGrpSpPr>
        <p:grpSpPr>
          <a:xfrm>
            <a:off x="5064573" y="0"/>
            <a:ext cx="4881304" cy="10863356"/>
            <a:chOff x="7220938" y="0"/>
            <a:chExt cx="10547330" cy="21726711"/>
          </a:xfrm>
        </p:grpSpPr>
        <p:sp>
          <p:nvSpPr>
            <p:cNvPr id="131" name="Google Shape;131;p25"/>
            <p:cNvSpPr/>
            <p:nvPr/>
          </p:nvSpPr>
          <p:spPr>
            <a:xfrm>
              <a:off x="7220938" y="0"/>
              <a:ext cx="10547330" cy="21726711"/>
            </a:xfrm>
            <a:custGeom>
              <a:rect b="b" l="l" r="r" t="t"/>
              <a:pathLst>
                <a:path extrusionOk="0" h="21726711" w="10547330">
                  <a:moveTo>
                    <a:pt x="0" y="0"/>
                  </a:moveTo>
                  <a:lnTo>
                    <a:pt x="10547330" y="0"/>
                  </a:lnTo>
                  <a:lnTo>
                    <a:pt x="10547330" y="21726711"/>
                  </a:lnTo>
                  <a:lnTo>
                    <a:pt x="0" y="21726711"/>
                  </a:lnTo>
                  <a:lnTo>
                    <a:pt x="0" y="0"/>
                  </a:lnTo>
                  <a:close/>
                </a:path>
              </a:pathLst>
            </a:custGeom>
            <a:blipFill rotWithShape="1">
              <a:blip r:embed="rId3">
                <a:alphaModFix/>
              </a:blip>
              <a:stretch>
                <a:fillRect b="0" l="0" r="0" t="0"/>
              </a:stretch>
            </a:blipFill>
            <a:ln>
              <a:noFill/>
            </a:ln>
          </p:spPr>
        </p:sp>
        <p:sp>
          <p:nvSpPr>
            <p:cNvPr id="132" name="Google Shape;132;p25"/>
            <p:cNvSpPr/>
            <p:nvPr/>
          </p:nvSpPr>
          <p:spPr>
            <a:xfrm>
              <a:off x="10784830" y="2421087"/>
              <a:ext cx="3452304" cy="9353532"/>
            </a:xfrm>
            <a:custGeom>
              <a:rect b="b" l="l" r="r" t="t"/>
              <a:pathLst>
                <a:path extrusionOk="0" h="9353532" w="3452304">
                  <a:moveTo>
                    <a:pt x="0" y="0"/>
                  </a:moveTo>
                  <a:lnTo>
                    <a:pt x="3452304" y="0"/>
                  </a:lnTo>
                  <a:lnTo>
                    <a:pt x="3452304" y="9353533"/>
                  </a:lnTo>
                  <a:lnTo>
                    <a:pt x="0" y="9353533"/>
                  </a:lnTo>
                  <a:lnTo>
                    <a:pt x="0" y="0"/>
                  </a:lnTo>
                  <a:close/>
                </a:path>
              </a:pathLst>
            </a:custGeom>
            <a:blipFill rotWithShape="1">
              <a:blip r:embed="rId4">
                <a:alphaModFix/>
              </a:blip>
              <a:stretch>
                <a:fillRect b="0" l="0" r="0" t="0"/>
              </a:stretch>
            </a:blipFill>
            <a:ln>
              <a:noFill/>
            </a:ln>
          </p:spPr>
        </p:sp>
      </p:grpSp>
      <p:sp>
        <p:nvSpPr>
          <p:cNvPr id="133" name="Google Shape;133;p25"/>
          <p:cNvSpPr/>
          <p:nvPr/>
        </p:nvSpPr>
        <p:spPr>
          <a:xfrm rot="-1958678">
            <a:off x="8190739" y="383197"/>
            <a:ext cx="1350409" cy="1503803"/>
          </a:xfrm>
          <a:custGeom>
            <a:rect b="b" l="l" r="r" t="t"/>
            <a:pathLst>
              <a:path extrusionOk="0" h="4114800" w="3553401">
                <a:moveTo>
                  <a:pt x="0" y="0"/>
                </a:moveTo>
                <a:lnTo>
                  <a:pt x="3553401" y="0"/>
                </a:lnTo>
                <a:lnTo>
                  <a:pt x="3553401" y="4114800"/>
                </a:lnTo>
                <a:lnTo>
                  <a:pt x="0" y="4114800"/>
                </a:lnTo>
                <a:lnTo>
                  <a:pt x="0" y="0"/>
                </a:lnTo>
                <a:close/>
              </a:path>
            </a:pathLst>
          </a:custGeom>
          <a:blipFill rotWithShape="1">
            <a:blip r:embed="rId5">
              <a:alphaModFix/>
            </a:blip>
            <a:stretch>
              <a:fillRect b="0" l="0" r="0" t="0"/>
            </a:stretch>
          </a:blipFill>
          <a:ln>
            <a:noFill/>
          </a:ln>
        </p:spPr>
      </p:sp>
      <p:sp>
        <p:nvSpPr>
          <p:cNvPr id="134" name="Google Shape;134;p25"/>
          <p:cNvSpPr/>
          <p:nvPr/>
        </p:nvSpPr>
        <p:spPr>
          <a:xfrm>
            <a:off x="-260233" y="-119912"/>
            <a:ext cx="1665792" cy="1434686"/>
          </a:xfrm>
          <a:custGeom>
            <a:rect b="b" l="l" r="r" t="t"/>
            <a:pathLst>
              <a:path extrusionOk="0" h="4448639" w="5461612">
                <a:moveTo>
                  <a:pt x="0" y="0"/>
                </a:moveTo>
                <a:lnTo>
                  <a:pt x="5461611" y="0"/>
                </a:lnTo>
                <a:lnTo>
                  <a:pt x="5461611" y="4448639"/>
                </a:lnTo>
                <a:lnTo>
                  <a:pt x="0" y="4448639"/>
                </a:lnTo>
                <a:lnTo>
                  <a:pt x="0" y="0"/>
                </a:lnTo>
                <a:close/>
              </a:path>
            </a:pathLst>
          </a:custGeom>
          <a:blipFill rotWithShape="1">
            <a:blip r:embed="rId6">
              <a:alphaModFix/>
            </a:blip>
            <a:stretch>
              <a:fillRect b="0" l="0" r="0" t="0"/>
            </a:stretch>
          </a:blipFill>
          <a:ln>
            <a:noFill/>
          </a:ln>
        </p:spPr>
      </p:sp>
      <p:sp>
        <p:nvSpPr>
          <p:cNvPr id="135" name="Google Shape;135;p25"/>
          <p:cNvSpPr txBox="1"/>
          <p:nvPr/>
        </p:nvSpPr>
        <p:spPr>
          <a:xfrm>
            <a:off x="139815" y="1008368"/>
            <a:ext cx="6522600" cy="25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5500" u="none" cap="none" strike="noStrike">
                <a:solidFill>
                  <a:srgbClr val="166569"/>
                </a:solidFill>
                <a:latin typeface="Bungee"/>
                <a:ea typeface="Bungee"/>
                <a:cs typeface="Bungee"/>
                <a:sym typeface="Bungee"/>
              </a:rPr>
              <a:t>Digestion of proteins and amino acids</a:t>
            </a:r>
            <a:endParaRPr sz="200"/>
          </a:p>
        </p:txBody>
      </p:sp>
      <p:sp>
        <p:nvSpPr>
          <p:cNvPr id="136" name="Google Shape;136;p25"/>
          <p:cNvSpPr/>
          <p:nvPr/>
        </p:nvSpPr>
        <p:spPr>
          <a:xfrm>
            <a:off x="1805383" y="76205"/>
            <a:ext cx="405128" cy="678368"/>
          </a:xfrm>
          <a:custGeom>
            <a:rect b="b" l="l" r="r" t="t"/>
            <a:pathLst>
              <a:path extrusionOk="0" h="2103467" w="1227660">
                <a:moveTo>
                  <a:pt x="0" y="0"/>
                </a:moveTo>
                <a:lnTo>
                  <a:pt x="1227660" y="0"/>
                </a:lnTo>
                <a:lnTo>
                  <a:pt x="1227660" y="2103467"/>
                </a:lnTo>
                <a:lnTo>
                  <a:pt x="0" y="2103467"/>
                </a:lnTo>
                <a:lnTo>
                  <a:pt x="0" y="0"/>
                </a:lnTo>
                <a:close/>
              </a:path>
            </a:pathLst>
          </a:custGeom>
          <a:blipFill rotWithShape="1">
            <a:blip r:embed="rId7">
              <a:alphaModFix/>
            </a:blip>
            <a:stretch>
              <a:fillRect b="0" l="0" r="0" t="0"/>
            </a:stretch>
          </a:blipFill>
          <a:ln>
            <a:noFill/>
          </a:ln>
        </p:spPr>
      </p:sp>
      <p:sp>
        <p:nvSpPr>
          <p:cNvPr id="137" name="Google Shape;137;p25"/>
          <p:cNvSpPr/>
          <p:nvPr/>
        </p:nvSpPr>
        <p:spPr>
          <a:xfrm flipH="1">
            <a:off x="5639581" y="436553"/>
            <a:ext cx="227819" cy="528515"/>
          </a:xfrm>
          <a:custGeom>
            <a:rect b="b" l="l" r="r" t="t"/>
            <a:pathLst>
              <a:path extrusionOk="0" h="1414076" w="825306">
                <a:moveTo>
                  <a:pt x="825307" y="0"/>
                </a:moveTo>
                <a:lnTo>
                  <a:pt x="0" y="0"/>
                </a:lnTo>
                <a:lnTo>
                  <a:pt x="0" y="1414076"/>
                </a:lnTo>
                <a:lnTo>
                  <a:pt x="825307" y="1414076"/>
                </a:lnTo>
                <a:lnTo>
                  <a:pt x="825307" y="0"/>
                </a:lnTo>
                <a:close/>
              </a:path>
            </a:pathLst>
          </a:custGeom>
          <a:blipFill rotWithShape="1">
            <a:blip r:embed="rId7">
              <a:alphaModFix/>
            </a:blip>
            <a:stretch>
              <a:fillRect b="0" l="0" r="0" t="0"/>
            </a:stretch>
          </a:blipFill>
          <a:ln>
            <a:noFill/>
          </a:ln>
        </p:spPr>
      </p:sp>
      <p:sp>
        <p:nvSpPr>
          <p:cNvPr id="138" name="Google Shape;138;p25"/>
          <p:cNvSpPr/>
          <p:nvPr/>
        </p:nvSpPr>
        <p:spPr>
          <a:xfrm>
            <a:off x="-654381" y="3977147"/>
            <a:ext cx="2106904" cy="1906825"/>
          </a:xfrm>
          <a:custGeom>
            <a:rect b="b" l="l" r="r" t="t"/>
            <a:pathLst>
              <a:path extrusionOk="0" h="5118993" w="5977034">
                <a:moveTo>
                  <a:pt x="0" y="0"/>
                </a:moveTo>
                <a:lnTo>
                  <a:pt x="5977034" y="0"/>
                </a:lnTo>
                <a:lnTo>
                  <a:pt x="5977034" y="5118993"/>
                </a:lnTo>
                <a:lnTo>
                  <a:pt x="0" y="5118993"/>
                </a:lnTo>
                <a:lnTo>
                  <a:pt x="0" y="0"/>
                </a:lnTo>
                <a:close/>
              </a:path>
            </a:pathLst>
          </a:custGeom>
          <a:blipFill rotWithShape="1">
            <a:blip r:embed="rId8">
              <a:alphaModFix/>
            </a:blip>
            <a:stretch>
              <a:fillRect b="0" l="0" r="0" t="0"/>
            </a:stretch>
          </a:blipFill>
          <a:ln>
            <a:noFill/>
          </a:ln>
        </p:spPr>
      </p:sp>
      <p:sp>
        <p:nvSpPr>
          <p:cNvPr id="139" name="Google Shape;139;p25"/>
          <p:cNvSpPr/>
          <p:nvPr/>
        </p:nvSpPr>
        <p:spPr>
          <a:xfrm rot="2006806">
            <a:off x="3406709" y="4445161"/>
            <a:ext cx="718718" cy="425910"/>
          </a:xfrm>
          <a:custGeom>
            <a:rect b="b" l="l" r="r" t="t"/>
            <a:pathLst>
              <a:path extrusionOk="0" h="1465988" w="2200723">
                <a:moveTo>
                  <a:pt x="0" y="0"/>
                </a:moveTo>
                <a:lnTo>
                  <a:pt x="2200723" y="0"/>
                </a:lnTo>
                <a:lnTo>
                  <a:pt x="2200723" y="1465988"/>
                </a:lnTo>
                <a:lnTo>
                  <a:pt x="0" y="1465988"/>
                </a:lnTo>
                <a:lnTo>
                  <a:pt x="0" y="0"/>
                </a:lnTo>
                <a:close/>
              </a:path>
            </a:pathLst>
          </a:custGeom>
          <a:blipFill rotWithShape="1">
            <a:blip r:embed="rId9">
              <a:alphaModFix/>
            </a:blip>
            <a:stretch>
              <a:fillRect b="0" l="0" r="0" t="0"/>
            </a:stretch>
          </a:blipFill>
          <a:ln>
            <a:noFill/>
          </a:ln>
        </p:spPr>
      </p:sp>
      <p:sp>
        <p:nvSpPr>
          <p:cNvPr id="140" name="Google Shape;140;p25"/>
          <p:cNvSpPr txBox="1"/>
          <p:nvPr/>
        </p:nvSpPr>
        <p:spPr>
          <a:xfrm>
            <a:off x="139825" y="3556300"/>
            <a:ext cx="5389500" cy="354000"/>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i="0" lang="en" sz="2300" u="none" cap="none" strike="noStrike">
                <a:solidFill>
                  <a:srgbClr val="EE63A0"/>
                </a:solidFill>
                <a:latin typeface="Nunito"/>
                <a:ea typeface="Nunito"/>
                <a:cs typeface="Nunito"/>
                <a:sym typeface="Nunito"/>
              </a:rPr>
              <a:t>By: Alex, Ana, Evelyn, Kay, and Lorraine</a:t>
            </a:r>
            <a:endParaRPr sz="700">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4"/>
          <p:cNvSpPr txBox="1"/>
          <p:nvPr/>
        </p:nvSpPr>
        <p:spPr>
          <a:xfrm>
            <a:off x="914999" y="383375"/>
            <a:ext cx="73140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 sz="3500">
                <a:solidFill>
                  <a:srgbClr val="F08486"/>
                </a:solidFill>
                <a:latin typeface="Bungee"/>
                <a:ea typeface="Bungee"/>
                <a:cs typeface="Bungee"/>
                <a:sym typeface="Bungee"/>
              </a:rPr>
              <a:t>Brush border</a:t>
            </a:r>
            <a:endParaRPr sz="3500"/>
          </a:p>
        </p:txBody>
      </p:sp>
      <p:sp>
        <p:nvSpPr>
          <p:cNvPr id="260" name="Google Shape;260;p34"/>
          <p:cNvSpPr/>
          <p:nvPr/>
        </p:nvSpPr>
        <p:spPr>
          <a:xfrm>
            <a:off x="97530" y="1981810"/>
            <a:ext cx="1601032" cy="2057400"/>
          </a:xfrm>
          <a:custGeom>
            <a:rect b="b" l="l" r="r" t="t"/>
            <a:pathLst>
              <a:path extrusionOk="0" h="4114800" w="3202063">
                <a:moveTo>
                  <a:pt x="0" y="0"/>
                </a:moveTo>
                <a:lnTo>
                  <a:pt x="3202063" y="0"/>
                </a:lnTo>
                <a:lnTo>
                  <a:pt x="3202063" y="4114800"/>
                </a:lnTo>
                <a:lnTo>
                  <a:pt x="0" y="4114800"/>
                </a:lnTo>
                <a:lnTo>
                  <a:pt x="0" y="0"/>
                </a:lnTo>
                <a:close/>
              </a:path>
            </a:pathLst>
          </a:custGeom>
          <a:blipFill rotWithShape="1">
            <a:blip r:embed="rId3">
              <a:alphaModFix/>
            </a:blip>
            <a:stretch>
              <a:fillRect b="0" l="0" r="0" t="0"/>
            </a:stretch>
          </a:blipFill>
          <a:ln>
            <a:noFill/>
          </a:ln>
        </p:spPr>
      </p:sp>
      <p:sp>
        <p:nvSpPr>
          <p:cNvPr id="261" name="Google Shape;261;p34"/>
          <p:cNvSpPr txBox="1"/>
          <p:nvPr/>
        </p:nvSpPr>
        <p:spPr>
          <a:xfrm>
            <a:off x="343850" y="1169538"/>
            <a:ext cx="8298300" cy="492600"/>
          </a:xfrm>
          <a:prstGeom prst="rect">
            <a:avLst/>
          </a:prstGeom>
          <a:noFill/>
          <a:ln>
            <a:noFill/>
          </a:ln>
        </p:spPr>
        <p:txBody>
          <a:bodyPr anchorCtr="0" anchor="t" bIns="0" lIns="0" spcFirstLastPara="1" rIns="0" wrap="square" tIns="0">
            <a:spAutoFit/>
          </a:bodyPr>
          <a:lstStyle/>
          <a:p>
            <a:pPr indent="-330200" lvl="0" marL="457200" rtl="0" algn="l">
              <a:spcBef>
                <a:spcPts val="0"/>
              </a:spcBef>
              <a:spcAft>
                <a:spcPts val="0"/>
              </a:spcAft>
              <a:buSzPts val="1600"/>
              <a:buFont typeface="Nunito"/>
              <a:buChar char="-"/>
            </a:pPr>
            <a:r>
              <a:rPr lang="en" sz="1600">
                <a:latin typeface="Nunito"/>
                <a:ea typeface="Nunito"/>
                <a:cs typeface="Nunito"/>
                <a:sym typeface="Nunito"/>
              </a:rPr>
              <a:t>M</a:t>
            </a:r>
            <a:r>
              <a:rPr lang="en" sz="1600">
                <a:latin typeface="Nunito"/>
                <a:ea typeface="Nunito"/>
                <a:cs typeface="Nunito"/>
                <a:sym typeface="Nunito"/>
              </a:rPr>
              <a:t>icrovilli: </a:t>
            </a:r>
            <a:r>
              <a:rPr lang="en" sz="1600">
                <a:latin typeface="Nunito"/>
                <a:ea typeface="Nunito"/>
                <a:cs typeface="Nunito"/>
                <a:sym typeface="Nunito"/>
              </a:rPr>
              <a:t>small intestine and proximal tubule of the kidney</a:t>
            </a:r>
            <a:endParaRPr sz="1600">
              <a:latin typeface="Nunito"/>
              <a:ea typeface="Nunito"/>
              <a:cs typeface="Nunito"/>
              <a:sym typeface="Nunito"/>
            </a:endParaRPr>
          </a:p>
          <a:p>
            <a:pPr indent="-330200" lvl="0" marL="457200" rtl="0" algn="l">
              <a:spcBef>
                <a:spcPts val="0"/>
              </a:spcBef>
              <a:spcAft>
                <a:spcPts val="0"/>
              </a:spcAft>
              <a:buSzPts val="1600"/>
              <a:buFont typeface="Nunito"/>
              <a:buChar char="-"/>
            </a:pPr>
            <a:r>
              <a:rPr lang="en" sz="1600">
                <a:latin typeface="Nunito"/>
                <a:ea typeface="Nunito"/>
                <a:cs typeface="Nunito"/>
                <a:sym typeface="Nunito"/>
              </a:rPr>
              <a:t>Increases surface area</a:t>
            </a:r>
            <a:endParaRPr sz="1600">
              <a:latin typeface="Nunito"/>
              <a:ea typeface="Nunito"/>
              <a:cs typeface="Nunito"/>
              <a:sym typeface="Nunito"/>
            </a:endParaRPr>
          </a:p>
        </p:txBody>
      </p:sp>
      <p:pic>
        <p:nvPicPr>
          <p:cNvPr id="262" name="Google Shape;262;p34"/>
          <p:cNvPicPr preferRelativeResize="0"/>
          <p:nvPr/>
        </p:nvPicPr>
        <p:blipFill>
          <a:blip r:embed="rId4">
            <a:alphaModFix/>
          </a:blip>
          <a:stretch>
            <a:fillRect/>
          </a:stretch>
        </p:blipFill>
        <p:spPr>
          <a:xfrm>
            <a:off x="735050" y="2330525"/>
            <a:ext cx="3042370" cy="2729450"/>
          </a:xfrm>
          <a:prstGeom prst="rect">
            <a:avLst/>
          </a:prstGeom>
          <a:noFill/>
          <a:ln cap="flat" cmpd="sng" w="9525">
            <a:solidFill>
              <a:schemeClr val="dk2"/>
            </a:solidFill>
            <a:prstDash val="solid"/>
            <a:round/>
            <a:headEnd len="sm" w="sm" type="none"/>
            <a:tailEnd len="sm" w="sm" type="none"/>
          </a:ln>
        </p:spPr>
      </p:pic>
      <p:pic>
        <p:nvPicPr>
          <p:cNvPr id="263" name="Google Shape;263;p34"/>
          <p:cNvPicPr preferRelativeResize="0"/>
          <p:nvPr/>
        </p:nvPicPr>
        <p:blipFill>
          <a:blip r:embed="rId5">
            <a:alphaModFix/>
          </a:blip>
          <a:stretch>
            <a:fillRect/>
          </a:stretch>
        </p:blipFill>
        <p:spPr>
          <a:xfrm>
            <a:off x="4320394" y="2330524"/>
            <a:ext cx="4110630" cy="2729451"/>
          </a:xfrm>
          <a:prstGeom prst="rect">
            <a:avLst/>
          </a:prstGeom>
          <a:noFill/>
          <a:ln cap="flat" cmpd="sng" w="9525">
            <a:solidFill>
              <a:schemeClr val="dk2"/>
            </a:solidFill>
            <a:prstDash val="solid"/>
            <a:round/>
            <a:headEnd len="sm" w="sm" type="none"/>
            <a:tailEnd len="sm" w="sm" type="none"/>
          </a:ln>
        </p:spPr>
      </p:pic>
      <p:sp>
        <p:nvSpPr>
          <p:cNvPr id="264" name="Google Shape;264;p34"/>
          <p:cNvSpPr/>
          <p:nvPr/>
        </p:nvSpPr>
        <p:spPr>
          <a:xfrm>
            <a:off x="343854" y="486202"/>
            <a:ext cx="571145" cy="609961"/>
          </a:xfrm>
          <a:custGeom>
            <a:rect b="b" l="l" r="r" t="t"/>
            <a:pathLst>
              <a:path extrusionOk="0" h="1219921" w="1142290">
                <a:moveTo>
                  <a:pt x="0" y="0"/>
                </a:moveTo>
                <a:lnTo>
                  <a:pt x="1142289" y="0"/>
                </a:lnTo>
                <a:lnTo>
                  <a:pt x="1142289" y="1219921"/>
                </a:lnTo>
                <a:lnTo>
                  <a:pt x="0" y="121992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5"/>
          <p:cNvSpPr txBox="1"/>
          <p:nvPr/>
        </p:nvSpPr>
        <p:spPr>
          <a:xfrm>
            <a:off x="695550" y="156925"/>
            <a:ext cx="7752900" cy="6771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lang="en" sz="3200">
                <a:solidFill>
                  <a:srgbClr val="F08486"/>
                </a:solidFill>
                <a:latin typeface="Bungee"/>
                <a:ea typeface="Bungee"/>
                <a:cs typeface="Bungee"/>
                <a:sym typeface="Bungee"/>
              </a:rPr>
              <a:t>Digestive Enzymes</a:t>
            </a:r>
            <a:endParaRPr sz="2900">
              <a:solidFill>
                <a:schemeClr val="dk1"/>
              </a:solidFill>
            </a:endParaRPr>
          </a:p>
        </p:txBody>
      </p:sp>
      <p:pic>
        <p:nvPicPr>
          <p:cNvPr id="270" name="Google Shape;270;p35"/>
          <p:cNvPicPr preferRelativeResize="0"/>
          <p:nvPr/>
        </p:nvPicPr>
        <p:blipFill rotWithShape="1">
          <a:blip r:embed="rId3">
            <a:alphaModFix/>
          </a:blip>
          <a:srcRect b="-2595" l="0" r="0" t="0"/>
          <a:stretch/>
        </p:blipFill>
        <p:spPr>
          <a:xfrm>
            <a:off x="5304650" y="2804125"/>
            <a:ext cx="3091025" cy="2133450"/>
          </a:xfrm>
          <a:prstGeom prst="rect">
            <a:avLst/>
          </a:prstGeom>
          <a:noFill/>
          <a:ln cap="flat" cmpd="sng" w="9525">
            <a:solidFill>
              <a:schemeClr val="dk2"/>
            </a:solidFill>
            <a:prstDash val="solid"/>
            <a:round/>
            <a:headEnd len="sm" w="sm" type="none"/>
            <a:tailEnd len="sm" w="sm" type="none"/>
          </a:ln>
        </p:spPr>
      </p:pic>
      <p:sp>
        <p:nvSpPr>
          <p:cNvPr id="271" name="Google Shape;271;p35"/>
          <p:cNvSpPr txBox="1"/>
          <p:nvPr/>
        </p:nvSpPr>
        <p:spPr>
          <a:xfrm>
            <a:off x="4355500" y="834025"/>
            <a:ext cx="55041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166569"/>
                </a:solidFill>
                <a:latin typeface="Bungee"/>
                <a:ea typeface="Bungee"/>
                <a:cs typeface="Bungee"/>
                <a:sym typeface="Bungee"/>
              </a:rPr>
              <a:t>Endopeptidases </a:t>
            </a:r>
            <a:endParaRPr sz="1600">
              <a:solidFill>
                <a:srgbClr val="166569"/>
              </a:solidFill>
              <a:latin typeface="Bungee"/>
              <a:ea typeface="Bungee"/>
              <a:cs typeface="Bungee"/>
              <a:sym typeface="Bungee"/>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Cleave interior peptide bonds</a:t>
            </a:r>
            <a:endParaRPr>
              <a:latin typeface="Nunito"/>
              <a:ea typeface="Nunito"/>
              <a:cs typeface="Nunito"/>
              <a:sym typeface="Nunito"/>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Trypsin, chymotrypsin, elastase </a:t>
            </a:r>
            <a:endParaRPr>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a:p>
            <a:pPr indent="0" lvl="0" marL="0" rtl="0" algn="l">
              <a:spcBef>
                <a:spcPts val="0"/>
              </a:spcBef>
              <a:spcAft>
                <a:spcPts val="0"/>
              </a:spcAft>
              <a:buNone/>
            </a:pPr>
            <a:r>
              <a:rPr lang="en" sz="1600">
                <a:solidFill>
                  <a:srgbClr val="166569"/>
                </a:solidFill>
                <a:latin typeface="Bungee"/>
                <a:ea typeface="Bungee"/>
                <a:cs typeface="Bungee"/>
                <a:sym typeface="Bungee"/>
              </a:rPr>
              <a:t>Exopeptidases</a:t>
            </a:r>
            <a:endParaRPr sz="1600">
              <a:solidFill>
                <a:srgbClr val="166569"/>
              </a:solidFill>
              <a:latin typeface="Bungee"/>
              <a:ea typeface="Bungee"/>
              <a:cs typeface="Bungee"/>
              <a:sym typeface="Bungee"/>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Remove amino acids from end of polypeptide chains</a:t>
            </a:r>
            <a:endParaRPr>
              <a:latin typeface="Nunito"/>
              <a:ea typeface="Nunito"/>
              <a:cs typeface="Nunito"/>
              <a:sym typeface="Nunito"/>
            </a:endParaRPr>
          </a:p>
          <a:p>
            <a:pPr indent="-317500" lvl="0" marL="457200" rtl="0" algn="l">
              <a:spcBef>
                <a:spcPts val="0"/>
              </a:spcBef>
              <a:spcAft>
                <a:spcPts val="0"/>
              </a:spcAft>
              <a:buSzPts val="1400"/>
              <a:buFont typeface="Nunito"/>
              <a:buChar char="-"/>
            </a:pPr>
            <a:r>
              <a:rPr lang="en">
                <a:latin typeface="Nunito"/>
                <a:ea typeface="Nunito"/>
                <a:cs typeface="Nunito"/>
                <a:sym typeface="Nunito"/>
              </a:rPr>
              <a:t>Carboxypeptidase, aminopeptidase </a:t>
            </a:r>
            <a:endParaRPr>
              <a:latin typeface="Nunito"/>
              <a:ea typeface="Nunito"/>
              <a:cs typeface="Nunito"/>
              <a:sym typeface="Nunito"/>
            </a:endParaRPr>
          </a:p>
        </p:txBody>
      </p:sp>
      <p:sp>
        <p:nvSpPr>
          <p:cNvPr id="272" name="Google Shape;272;p35"/>
          <p:cNvSpPr txBox="1"/>
          <p:nvPr/>
        </p:nvSpPr>
        <p:spPr>
          <a:xfrm>
            <a:off x="56100" y="901775"/>
            <a:ext cx="4515900" cy="224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rgbClr val="166569"/>
                </a:solidFill>
                <a:latin typeface="Bungee"/>
                <a:ea typeface="Bungee"/>
                <a:cs typeface="Bungee"/>
                <a:sym typeface="Bungee"/>
              </a:rPr>
              <a:t>Zymogens</a:t>
            </a:r>
            <a:endParaRPr sz="1600">
              <a:solidFill>
                <a:srgbClr val="166569"/>
              </a:solidFill>
              <a:latin typeface="Bungee"/>
              <a:ea typeface="Bungee"/>
              <a:cs typeface="Bungee"/>
              <a:sym typeface="Bungee"/>
            </a:endParaRPr>
          </a:p>
          <a:p>
            <a:pPr indent="-317500" lvl="0" marL="457200" rtl="0" algn="l">
              <a:lnSpc>
                <a:spcPct val="115000"/>
              </a:lnSpc>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Inactive enzymes</a:t>
            </a:r>
            <a:endParaRPr>
              <a:solidFill>
                <a:schemeClr val="dk1"/>
              </a:solidFill>
              <a:latin typeface="Nunito"/>
              <a:ea typeface="Nunito"/>
              <a:cs typeface="Nunito"/>
              <a:sym typeface="Nunito"/>
            </a:endParaRPr>
          </a:p>
          <a:p>
            <a:pPr indent="-317500" lvl="0" marL="457200" rtl="0" algn="l">
              <a:lnSpc>
                <a:spcPct val="115000"/>
              </a:lnSpc>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Trypsinogen </a:t>
            </a:r>
            <a:endParaRPr>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rPr lang="en" sz="1600">
                <a:solidFill>
                  <a:srgbClr val="166569"/>
                </a:solidFill>
                <a:latin typeface="Bungee"/>
                <a:ea typeface="Bungee"/>
                <a:cs typeface="Bungee"/>
                <a:sym typeface="Bungee"/>
              </a:rPr>
              <a:t>Enterokinase: </a:t>
            </a:r>
            <a:endParaRPr sz="1600">
              <a:solidFill>
                <a:srgbClr val="166569"/>
              </a:solidFill>
              <a:latin typeface="Bungee"/>
              <a:ea typeface="Bungee"/>
              <a:cs typeface="Bungee"/>
              <a:sym typeface="Bungee"/>
            </a:endParaRPr>
          </a:p>
          <a:p>
            <a:pPr indent="0" lvl="0" marL="0" rtl="0" algn="l">
              <a:lnSpc>
                <a:spcPct val="115000"/>
              </a:lnSpc>
              <a:spcBef>
                <a:spcPts val="0"/>
              </a:spcBef>
              <a:spcAft>
                <a:spcPts val="0"/>
              </a:spcAft>
              <a:buNone/>
            </a:pPr>
            <a:r>
              <a:rPr lang="en" sz="1600">
                <a:solidFill>
                  <a:srgbClr val="166569"/>
                </a:solidFill>
                <a:latin typeface="Bungee"/>
                <a:ea typeface="Bungee"/>
                <a:cs typeface="Bungee"/>
                <a:sym typeface="Bungee"/>
              </a:rPr>
              <a:t>Trypsin → Trypsinogen</a:t>
            </a:r>
            <a:endParaRPr sz="1600">
              <a:solidFill>
                <a:srgbClr val="166569"/>
              </a:solidFill>
              <a:latin typeface="Bungee"/>
              <a:ea typeface="Bungee"/>
              <a:cs typeface="Bungee"/>
              <a:sym typeface="Bungee"/>
            </a:endParaRPr>
          </a:p>
          <a:p>
            <a:pPr indent="-317500" lvl="0" marL="457200" rtl="0" algn="l">
              <a:lnSpc>
                <a:spcPct val="115000"/>
              </a:lnSpc>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Enterokinase embedded in the brush border </a:t>
            </a:r>
            <a:endParaRPr>
              <a:solidFill>
                <a:schemeClr val="dk1"/>
              </a:solidFill>
              <a:latin typeface="Nunito"/>
              <a:ea typeface="Nunito"/>
              <a:cs typeface="Nunito"/>
              <a:sym typeface="Nunito"/>
            </a:endParaRPr>
          </a:p>
          <a:p>
            <a:pPr indent="-317500" lvl="0" marL="457200" rtl="0" algn="l">
              <a:lnSpc>
                <a:spcPct val="115000"/>
              </a:lnSpc>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Activates trypsinogen into trypsin</a:t>
            </a:r>
            <a:endParaRPr sz="1600">
              <a:solidFill>
                <a:srgbClr val="166569"/>
              </a:solidFill>
              <a:latin typeface="Bungee"/>
              <a:ea typeface="Bungee"/>
              <a:cs typeface="Bungee"/>
              <a:sym typeface="Bungee"/>
            </a:endParaRPr>
          </a:p>
          <a:p>
            <a:pPr indent="-317500" lvl="0" marL="457200" rtl="0" algn="l">
              <a:lnSpc>
                <a:spcPct val="115000"/>
              </a:lnSpc>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Trypsin activates</a:t>
            </a:r>
            <a:r>
              <a:rPr lang="en">
                <a:solidFill>
                  <a:schemeClr val="dk1"/>
                </a:solidFill>
                <a:latin typeface="Nunito"/>
                <a:ea typeface="Nunito"/>
                <a:cs typeface="Nunito"/>
                <a:sym typeface="Nunito"/>
              </a:rPr>
              <a:t> other pancreatic enzymes</a:t>
            </a:r>
            <a:endParaRPr>
              <a:solidFill>
                <a:schemeClr val="dk1"/>
              </a:solidFill>
              <a:latin typeface="Nunito"/>
              <a:ea typeface="Nunito"/>
              <a:cs typeface="Nunito"/>
              <a:sym typeface="Nunito"/>
            </a:endParaRPr>
          </a:p>
        </p:txBody>
      </p:sp>
      <p:pic>
        <p:nvPicPr>
          <p:cNvPr id="273" name="Google Shape;273;p35"/>
          <p:cNvPicPr preferRelativeResize="0"/>
          <p:nvPr/>
        </p:nvPicPr>
        <p:blipFill rotWithShape="1">
          <a:blip r:embed="rId4">
            <a:alphaModFix/>
          </a:blip>
          <a:srcRect b="0" l="0" r="0" t="0"/>
          <a:stretch/>
        </p:blipFill>
        <p:spPr>
          <a:xfrm>
            <a:off x="3365800" y="3558600"/>
            <a:ext cx="777698" cy="8990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6"/>
          <p:cNvSpPr txBox="1"/>
          <p:nvPr/>
        </p:nvSpPr>
        <p:spPr>
          <a:xfrm>
            <a:off x="257250" y="327338"/>
            <a:ext cx="8629500" cy="585000"/>
          </a:xfrm>
          <a:prstGeom prst="rect">
            <a:avLst/>
          </a:prstGeom>
          <a:noFill/>
          <a:ln>
            <a:noFill/>
          </a:ln>
        </p:spPr>
        <p:txBody>
          <a:bodyPr anchorCtr="0" anchor="t" bIns="0" lIns="0" spcFirstLastPara="1" rIns="0" wrap="square" tIns="0">
            <a:spAutoFit/>
          </a:bodyPr>
          <a:lstStyle/>
          <a:p>
            <a:pPr indent="0" lvl="0" marL="0" marR="0" rtl="0" algn="ctr">
              <a:lnSpc>
                <a:spcPct val="140786"/>
              </a:lnSpc>
              <a:spcBef>
                <a:spcPts val="0"/>
              </a:spcBef>
              <a:spcAft>
                <a:spcPts val="0"/>
              </a:spcAft>
              <a:buNone/>
            </a:pPr>
            <a:r>
              <a:rPr lang="en" sz="3800">
                <a:solidFill>
                  <a:srgbClr val="F08486"/>
                </a:solidFill>
                <a:latin typeface="Bungee"/>
                <a:ea typeface="Bungee"/>
                <a:cs typeface="Bungee"/>
                <a:sym typeface="Bungee"/>
              </a:rPr>
              <a:t>Absorption</a:t>
            </a:r>
            <a:endParaRPr sz="700"/>
          </a:p>
        </p:txBody>
      </p:sp>
      <p:sp>
        <p:nvSpPr>
          <p:cNvPr id="280" name="Google Shape;280;p36"/>
          <p:cNvSpPr txBox="1"/>
          <p:nvPr/>
        </p:nvSpPr>
        <p:spPr>
          <a:xfrm>
            <a:off x="923550" y="1178663"/>
            <a:ext cx="72969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latin typeface="Nunito"/>
                <a:ea typeface="Nunito"/>
                <a:cs typeface="Nunito"/>
                <a:sym typeface="Nunito"/>
              </a:rPr>
              <a:t>Polypeptide chains are digested into free amino acids, dipeptides, tripeptides</a:t>
            </a:r>
            <a:endParaRPr sz="1600">
              <a:solidFill>
                <a:schemeClr val="dk1"/>
              </a:solidFill>
              <a:latin typeface="Nunito"/>
              <a:ea typeface="Nunito"/>
              <a:cs typeface="Nunito"/>
              <a:sym typeface="Nunito"/>
            </a:endParaRPr>
          </a:p>
        </p:txBody>
      </p:sp>
      <p:sp>
        <p:nvSpPr>
          <p:cNvPr id="281" name="Google Shape;281;p36"/>
          <p:cNvSpPr txBox="1"/>
          <p:nvPr/>
        </p:nvSpPr>
        <p:spPr>
          <a:xfrm>
            <a:off x="69775" y="1876100"/>
            <a:ext cx="4367700" cy="270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rgbClr val="166569"/>
                </a:solidFill>
                <a:latin typeface="Bungee"/>
                <a:ea typeface="Bungee"/>
                <a:cs typeface="Bungee"/>
                <a:sym typeface="Bungee"/>
              </a:rPr>
              <a:t>Free Amino Acids</a:t>
            </a:r>
            <a:endParaRPr sz="1600">
              <a:solidFill>
                <a:srgbClr val="166569"/>
              </a:solidFill>
              <a:latin typeface="Bungee"/>
              <a:ea typeface="Bungee"/>
              <a:cs typeface="Bungee"/>
              <a:sym typeface="Bungee"/>
            </a:endParaRPr>
          </a:p>
          <a:p>
            <a:pPr indent="-317500" lvl="0" marL="457200" rtl="0" algn="l">
              <a:lnSpc>
                <a:spcPct val="115000"/>
              </a:lnSpc>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Co-transport across brush border with Na</a:t>
            </a:r>
            <a:r>
              <a:rPr baseline="30000" lang="en">
                <a:solidFill>
                  <a:schemeClr val="dk1"/>
                </a:solidFill>
                <a:latin typeface="Nunito"/>
                <a:ea typeface="Nunito"/>
                <a:cs typeface="Nunito"/>
                <a:sym typeface="Nunito"/>
              </a:rPr>
              <a:t>+</a:t>
            </a:r>
            <a:endParaRPr baseline="300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t/>
            </a:r>
            <a:endParaRPr b="1">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rPr lang="en" sz="1600">
                <a:solidFill>
                  <a:srgbClr val="166569"/>
                </a:solidFill>
                <a:latin typeface="Bungee"/>
                <a:ea typeface="Bungee"/>
                <a:cs typeface="Bungee"/>
                <a:sym typeface="Bungee"/>
              </a:rPr>
              <a:t>Dipeptides and tripeptides </a:t>
            </a:r>
            <a:endParaRPr sz="1600">
              <a:solidFill>
                <a:srgbClr val="166569"/>
              </a:solidFill>
              <a:latin typeface="Bungee"/>
              <a:ea typeface="Bungee"/>
              <a:cs typeface="Bungee"/>
              <a:sym typeface="Bungee"/>
            </a:endParaRPr>
          </a:p>
          <a:p>
            <a:pPr indent="-317500" lvl="0" marL="457200" rtl="0" algn="l">
              <a:lnSpc>
                <a:spcPct val="115000"/>
              </a:lnSpc>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Enter epithelial cells by single membrane carrier</a:t>
            </a:r>
            <a:endParaRPr>
              <a:solidFill>
                <a:schemeClr val="dk1"/>
              </a:solidFill>
              <a:latin typeface="Nunito"/>
              <a:ea typeface="Nunito"/>
              <a:cs typeface="Nunito"/>
              <a:sym typeface="Nunito"/>
            </a:endParaRPr>
          </a:p>
          <a:p>
            <a:pPr indent="-317500" lvl="0" marL="457200" rtl="0" algn="l">
              <a:lnSpc>
                <a:spcPct val="115000"/>
              </a:lnSpc>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Hydrolyzed into free amino acids within cell cytoplasm</a:t>
            </a:r>
            <a:endParaRPr>
              <a:solidFill>
                <a:schemeClr val="dk1"/>
              </a:solidFill>
              <a:latin typeface="Nunito"/>
              <a:ea typeface="Nunito"/>
              <a:cs typeface="Nunito"/>
              <a:sym typeface="Nunito"/>
            </a:endParaRPr>
          </a:p>
          <a:p>
            <a:pPr indent="-317500" lvl="0" marL="457200" rtl="0" algn="l">
              <a:lnSpc>
                <a:spcPct val="115000"/>
              </a:lnSpc>
              <a:spcBef>
                <a:spcPts val="0"/>
              </a:spcBef>
              <a:spcAft>
                <a:spcPts val="0"/>
              </a:spcAft>
              <a:buClr>
                <a:schemeClr val="dk1"/>
              </a:buClr>
              <a:buSzPts val="1400"/>
              <a:buFont typeface="Nunito"/>
              <a:buChar char="-"/>
            </a:pPr>
            <a:r>
              <a:rPr lang="en">
                <a:solidFill>
                  <a:schemeClr val="dk1"/>
                </a:solidFill>
                <a:latin typeface="Nunito"/>
                <a:ea typeface="Nunito"/>
                <a:cs typeface="Nunito"/>
                <a:sym typeface="Nunito"/>
              </a:rPr>
              <a:t>Facilitated diffusion: basolateral membrane → interstitial fluid → hepatic portal vein → liver</a:t>
            </a:r>
            <a:endParaRPr baseline="30000">
              <a:solidFill>
                <a:schemeClr val="dk1"/>
              </a:solidFill>
              <a:latin typeface="Nunito"/>
              <a:ea typeface="Nunito"/>
              <a:cs typeface="Nunito"/>
              <a:sym typeface="Nunito"/>
            </a:endParaRPr>
          </a:p>
        </p:txBody>
      </p:sp>
      <p:pic>
        <p:nvPicPr>
          <p:cNvPr id="282" name="Google Shape;282;p36"/>
          <p:cNvPicPr preferRelativeResize="0"/>
          <p:nvPr/>
        </p:nvPicPr>
        <p:blipFill>
          <a:blip r:embed="rId3">
            <a:alphaModFix/>
          </a:blip>
          <a:stretch>
            <a:fillRect/>
          </a:stretch>
        </p:blipFill>
        <p:spPr>
          <a:xfrm>
            <a:off x="4437475" y="1658525"/>
            <a:ext cx="4367701" cy="2480275"/>
          </a:xfrm>
          <a:prstGeom prst="rect">
            <a:avLst/>
          </a:prstGeom>
          <a:noFill/>
          <a:ln cap="flat" cmpd="sng" w="9525">
            <a:solidFill>
              <a:schemeClr val="dk2"/>
            </a:solidFill>
            <a:prstDash val="solid"/>
            <a:round/>
            <a:headEnd len="sm" w="sm" type="none"/>
            <a:tailEnd len="sm" w="sm" type="none"/>
          </a:ln>
        </p:spPr>
      </p:pic>
      <p:sp>
        <p:nvSpPr>
          <p:cNvPr id="283" name="Google Shape;283;p36"/>
          <p:cNvSpPr/>
          <p:nvPr/>
        </p:nvSpPr>
        <p:spPr>
          <a:xfrm>
            <a:off x="3854710" y="986075"/>
            <a:ext cx="1434586" cy="206058"/>
          </a:xfrm>
          <a:custGeom>
            <a:rect b="b" l="l" r="r" t="t"/>
            <a:pathLst>
              <a:path extrusionOk="0" h="412117" w="2869172">
                <a:moveTo>
                  <a:pt x="0" y="0"/>
                </a:moveTo>
                <a:lnTo>
                  <a:pt x="2869172" y="0"/>
                </a:lnTo>
                <a:lnTo>
                  <a:pt x="2869172" y="412118"/>
                </a:lnTo>
                <a:lnTo>
                  <a:pt x="0" y="41211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7"/>
          <p:cNvSpPr txBox="1"/>
          <p:nvPr/>
        </p:nvSpPr>
        <p:spPr>
          <a:xfrm>
            <a:off x="570000" y="383375"/>
            <a:ext cx="80040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 sz="3200">
                <a:solidFill>
                  <a:srgbClr val="F08486"/>
                </a:solidFill>
                <a:latin typeface="Bungee"/>
                <a:ea typeface="Bungee"/>
                <a:cs typeface="Bungee"/>
                <a:sym typeface="Bungee"/>
              </a:rPr>
              <a:t>AMINO ACIDS FOR ATP PRODUCTION</a:t>
            </a:r>
            <a:endParaRPr sz="2900"/>
          </a:p>
        </p:txBody>
      </p:sp>
      <p:sp>
        <p:nvSpPr>
          <p:cNvPr id="289" name="Google Shape;289;p37"/>
          <p:cNvSpPr/>
          <p:nvPr/>
        </p:nvSpPr>
        <p:spPr>
          <a:xfrm>
            <a:off x="97530" y="1981810"/>
            <a:ext cx="1601032" cy="2057400"/>
          </a:xfrm>
          <a:custGeom>
            <a:rect b="b" l="l" r="r" t="t"/>
            <a:pathLst>
              <a:path extrusionOk="0" h="4114800" w="3202063">
                <a:moveTo>
                  <a:pt x="0" y="0"/>
                </a:moveTo>
                <a:lnTo>
                  <a:pt x="3202063" y="0"/>
                </a:lnTo>
                <a:lnTo>
                  <a:pt x="3202063" y="4114800"/>
                </a:lnTo>
                <a:lnTo>
                  <a:pt x="0" y="4114800"/>
                </a:lnTo>
                <a:lnTo>
                  <a:pt x="0" y="0"/>
                </a:lnTo>
                <a:close/>
              </a:path>
            </a:pathLst>
          </a:custGeom>
          <a:blipFill rotWithShape="1">
            <a:blip r:embed="rId3">
              <a:alphaModFix/>
            </a:blip>
            <a:stretch>
              <a:fillRect b="0" l="0" r="0" t="0"/>
            </a:stretch>
          </a:blipFill>
          <a:ln>
            <a:noFill/>
          </a:ln>
        </p:spPr>
      </p:sp>
      <p:sp>
        <p:nvSpPr>
          <p:cNvPr id="290" name="Google Shape;290;p37"/>
          <p:cNvSpPr txBox="1"/>
          <p:nvPr/>
        </p:nvSpPr>
        <p:spPr>
          <a:xfrm>
            <a:off x="331850" y="1032363"/>
            <a:ext cx="4903800" cy="1154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 sz="1500">
                <a:latin typeface="Nunito"/>
                <a:ea typeface="Nunito"/>
                <a:cs typeface="Nunito"/>
                <a:sym typeface="Nunito"/>
              </a:rPr>
              <a:t>Amino acids enter the Krebs cycle to produce ATP</a:t>
            </a:r>
            <a:r>
              <a:rPr lang="en" sz="1500">
                <a:latin typeface="Nunito"/>
                <a:ea typeface="Nunito"/>
                <a:cs typeface="Nunito"/>
                <a:sym typeface="Nunito"/>
              </a:rPr>
              <a:t>. </a:t>
            </a:r>
            <a:r>
              <a:rPr lang="en" sz="1500">
                <a:latin typeface="Nunito"/>
                <a:ea typeface="Nunito"/>
                <a:cs typeface="Nunito"/>
                <a:sym typeface="Nunito"/>
              </a:rPr>
              <a:t>Depending</a:t>
            </a:r>
            <a:r>
              <a:rPr lang="en" sz="1500">
                <a:latin typeface="Nunito"/>
                <a:ea typeface="Nunito"/>
                <a:cs typeface="Nunito"/>
                <a:sym typeface="Nunito"/>
              </a:rPr>
              <a:t> on the type of amino acid, they can enter through different parts of the TCA cycle, such as through pyruvate and acetyl CoA, among others. </a:t>
            </a:r>
            <a:r>
              <a:rPr b="1" lang="en" sz="1500">
                <a:latin typeface="Nunito"/>
                <a:ea typeface="Nunito"/>
                <a:cs typeface="Nunito"/>
                <a:sym typeface="Nunito"/>
              </a:rPr>
              <a:t>As the amino acids go through the Krebs cycle, ATP is produced</a:t>
            </a:r>
            <a:r>
              <a:rPr lang="en" sz="1500">
                <a:latin typeface="Nunito"/>
                <a:ea typeface="Nunito"/>
                <a:cs typeface="Nunito"/>
                <a:sym typeface="Nunito"/>
              </a:rPr>
              <a:t>. </a:t>
            </a:r>
            <a:endParaRPr sz="1500">
              <a:latin typeface="Nunito"/>
              <a:ea typeface="Nunito"/>
              <a:cs typeface="Nunito"/>
              <a:sym typeface="Nunito"/>
            </a:endParaRPr>
          </a:p>
        </p:txBody>
      </p:sp>
      <p:pic>
        <p:nvPicPr>
          <p:cNvPr id="291" name="Google Shape;291;p37"/>
          <p:cNvPicPr preferRelativeResize="0"/>
          <p:nvPr/>
        </p:nvPicPr>
        <p:blipFill>
          <a:blip r:embed="rId4">
            <a:alphaModFix/>
          </a:blip>
          <a:stretch>
            <a:fillRect/>
          </a:stretch>
        </p:blipFill>
        <p:spPr>
          <a:xfrm>
            <a:off x="1080425" y="2343150"/>
            <a:ext cx="3541825" cy="2608450"/>
          </a:xfrm>
          <a:prstGeom prst="rect">
            <a:avLst/>
          </a:prstGeom>
          <a:noFill/>
          <a:ln cap="flat" cmpd="sng" w="9525">
            <a:solidFill>
              <a:schemeClr val="dk2"/>
            </a:solidFill>
            <a:prstDash val="solid"/>
            <a:round/>
            <a:headEnd len="sm" w="sm" type="none"/>
            <a:tailEnd len="sm" w="sm" type="none"/>
          </a:ln>
        </p:spPr>
      </p:pic>
      <p:sp>
        <p:nvSpPr>
          <p:cNvPr id="292" name="Google Shape;292;p37"/>
          <p:cNvSpPr/>
          <p:nvPr/>
        </p:nvSpPr>
        <p:spPr>
          <a:xfrm>
            <a:off x="-3" y="129325"/>
            <a:ext cx="1434586" cy="206059"/>
          </a:xfrm>
          <a:custGeom>
            <a:rect b="b" l="l" r="r" t="t"/>
            <a:pathLst>
              <a:path extrusionOk="0" h="412117" w="2869172">
                <a:moveTo>
                  <a:pt x="0" y="0"/>
                </a:moveTo>
                <a:lnTo>
                  <a:pt x="2869172" y="0"/>
                </a:lnTo>
                <a:lnTo>
                  <a:pt x="2869172" y="412118"/>
                </a:lnTo>
                <a:lnTo>
                  <a:pt x="0" y="412118"/>
                </a:lnTo>
                <a:lnTo>
                  <a:pt x="0" y="0"/>
                </a:lnTo>
                <a:close/>
              </a:path>
            </a:pathLst>
          </a:custGeom>
          <a:blipFill rotWithShape="1">
            <a:blip r:embed="rId5">
              <a:alphaModFix/>
            </a:blip>
            <a:stretch>
              <a:fillRect b="0" l="0" r="0" t="0"/>
            </a:stretch>
          </a:blipFill>
          <a:ln>
            <a:noFill/>
          </a:ln>
        </p:spPr>
      </p:sp>
      <p:pic>
        <p:nvPicPr>
          <p:cNvPr id="293" name="Google Shape;293;p37"/>
          <p:cNvPicPr preferRelativeResize="0"/>
          <p:nvPr/>
        </p:nvPicPr>
        <p:blipFill>
          <a:blip r:embed="rId6">
            <a:alphaModFix/>
          </a:blip>
          <a:stretch>
            <a:fillRect/>
          </a:stretch>
        </p:blipFill>
        <p:spPr>
          <a:xfrm>
            <a:off x="5468200" y="1115050"/>
            <a:ext cx="2864600" cy="3790899"/>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cxnSp>
        <p:nvCxnSpPr>
          <p:cNvPr id="298" name="Google Shape;298;p38"/>
          <p:cNvCxnSpPr/>
          <p:nvPr/>
        </p:nvCxnSpPr>
        <p:spPr>
          <a:xfrm>
            <a:off x="514361" y="4624388"/>
            <a:ext cx="8115300" cy="9600"/>
          </a:xfrm>
          <a:prstGeom prst="straightConnector1">
            <a:avLst/>
          </a:prstGeom>
          <a:noFill/>
          <a:ln cap="flat" cmpd="sng" w="38100">
            <a:solidFill>
              <a:srgbClr val="000000"/>
            </a:solidFill>
            <a:prstDash val="solid"/>
            <a:round/>
            <a:headEnd len="sm" w="sm" type="none"/>
            <a:tailEnd len="sm" w="sm" type="none"/>
          </a:ln>
        </p:spPr>
      </p:cxnSp>
      <p:sp>
        <p:nvSpPr>
          <p:cNvPr id="299" name="Google Shape;299;p38"/>
          <p:cNvSpPr txBox="1"/>
          <p:nvPr/>
        </p:nvSpPr>
        <p:spPr>
          <a:xfrm>
            <a:off x="514432" y="170013"/>
            <a:ext cx="81153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 sz="3500">
                <a:solidFill>
                  <a:srgbClr val="F08486"/>
                </a:solidFill>
                <a:latin typeface="Bungee"/>
                <a:ea typeface="Bungee"/>
                <a:cs typeface="Bungee"/>
                <a:sym typeface="Bungee"/>
              </a:rPr>
              <a:t>AMMONIA, UREA, KETO ACIDS</a:t>
            </a:r>
            <a:endParaRPr sz="3500"/>
          </a:p>
        </p:txBody>
      </p:sp>
      <p:sp>
        <p:nvSpPr>
          <p:cNvPr id="300" name="Google Shape;300;p38"/>
          <p:cNvSpPr/>
          <p:nvPr/>
        </p:nvSpPr>
        <p:spPr>
          <a:xfrm rot="729297">
            <a:off x="-219773" y="4024470"/>
            <a:ext cx="2127021" cy="1840840"/>
          </a:xfrm>
          <a:custGeom>
            <a:rect b="b" l="l" r="r" t="t"/>
            <a:pathLst>
              <a:path extrusionOk="0" h="3691429" w="4265307">
                <a:moveTo>
                  <a:pt x="0" y="0"/>
                </a:moveTo>
                <a:lnTo>
                  <a:pt x="4265308" y="0"/>
                </a:lnTo>
                <a:lnTo>
                  <a:pt x="4265308" y="3691429"/>
                </a:lnTo>
                <a:lnTo>
                  <a:pt x="0" y="3691429"/>
                </a:lnTo>
                <a:lnTo>
                  <a:pt x="0" y="0"/>
                </a:lnTo>
                <a:close/>
              </a:path>
            </a:pathLst>
          </a:custGeom>
          <a:blipFill rotWithShape="1">
            <a:blip r:embed="rId3">
              <a:alphaModFix/>
            </a:blip>
            <a:stretch>
              <a:fillRect b="0" l="0" r="0" t="0"/>
            </a:stretch>
          </a:blipFill>
          <a:ln>
            <a:noFill/>
          </a:ln>
        </p:spPr>
      </p:sp>
      <p:sp>
        <p:nvSpPr>
          <p:cNvPr id="301" name="Google Shape;301;p38"/>
          <p:cNvSpPr/>
          <p:nvPr/>
        </p:nvSpPr>
        <p:spPr>
          <a:xfrm rot="729297">
            <a:off x="-65518" y="4294089"/>
            <a:ext cx="1818724" cy="1574023"/>
          </a:xfrm>
          <a:custGeom>
            <a:rect b="b" l="l" r="r" t="t"/>
            <a:pathLst>
              <a:path extrusionOk="0" h="3156381" w="3647079">
                <a:moveTo>
                  <a:pt x="0" y="0"/>
                </a:moveTo>
                <a:lnTo>
                  <a:pt x="3647080" y="0"/>
                </a:lnTo>
                <a:lnTo>
                  <a:pt x="3647080" y="3156381"/>
                </a:lnTo>
                <a:lnTo>
                  <a:pt x="0" y="3156381"/>
                </a:lnTo>
                <a:lnTo>
                  <a:pt x="0" y="0"/>
                </a:lnTo>
                <a:close/>
              </a:path>
            </a:pathLst>
          </a:custGeom>
          <a:blipFill rotWithShape="1">
            <a:blip r:embed="rId4">
              <a:alphaModFix/>
            </a:blip>
            <a:stretch>
              <a:fillRect b="0" l="0" r="0" t="0"/>
            </a:stretch>
          </a:blipFill>
          <a:ln>
            <a:noFill/>
          </a:ln>
        </p:spPr>
      </p:sp>
      <p:pic>
        <p:nvPicPr>
          <p:cNvPr id="302" name="Google Shape;302;p38"/>
          <p:cNvPicPr preferRelativeResize="0"/>
          <p:nvPr/>
        </p:nvPicPr>
        <p:blipFill rotWithShape="1">
          <a:blip r:embed="rId5">
            <a:alphaModFix/>
          </a:blip>
          <a:srcRect b="0" l="0" r="0" t="0"/>
          <a:stretch/>
        </p:blipFill>
        <p:spPr>
          <a:xfrm>
            <a:off x="-3018441" y="-1833283"/>
            <a:ext cx="1806148" cy="1706808"/>
          </a:xfrm>
          <a:prstGeom prst="rect">
            <a:avLst/>
          </a:prstGeom>
          <a:noFill/>
          <a:ln>
            <a:noFill/>
          </a:ln>
        </p:spPr>
      </p:pic>
      <p:sp>
        <p:nvSpPr>
          <p:cNvPr id="303" name="Google Shape;303;p38"/>
          <p:cNvSpPr txBox="1"/>
          <p:nvPr/>
        </p:nvSpPr>
        <p:spPr>
          <a:xfrm>
            <a:off x="292983" y="1106262"/>
            <a:ext cx="2627100" cy="1465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 sz="1600">
                <a:solidFill>
                  <a:srgbClr val="166569"/>
                </a:solidFill>
                <a:latin typeface="Bungee"/>
                <a:ea typeface="Bungee"/>
                <a:cs typeface="Bungee"/>
                <a:sym typeface="Bungee"/>
              </a:rPr>
              <a:t>AMMONIA (NH</a:t>
            </a:r>
            <a:r>
              <a:rPr baseline="-25000" lang="en" sz="1600">
                <a:solidFill>
                  <a:srgbClr val="166569"/>
                </a:solidFill>
                <a:latin typeface="Bungee"/>
                <a:ea typeface="Bungee"/>
                <a:cs typeface="Bungee"/>
                <a:sym typeface="Bungee"/>
              </a:rPr>
              <a:t>3</a:t>
            </a:r>
            <a:r>
              <a:rPr lang="en" sz="1600">
                <a:solidFill>
                  <a:srgbClr val="166569"/>
                </a:solidFill>
                <a:latin typeface="Bungee"/>
                <a:ea typeface="Bungee"/>
                <a:cs typeface="Bungee"/>
                <a:sym typeface="Bungee"/>
              </a:rPr>
              <a:t>)</a:t>
            </a:r>
            <a:endParaRPr sz="1600"/>
          </a:p>
          <a:p>
            <a:pPr indent="0" lvl="0" marL="0" marR="0" rtl="0" algn="ctr">
              <a:lnSpc>
                <a:spcPct val="140000"/>
              </a:lnSpc>
              <a:spcBef>
                <a:spcPts val="0"/>
              </a:spcBef>
              <a:spcAft>
                <a:spcPts val="0"/>
              </a:spcAft>
              <a:buNone/>
            </a:pPr>
            <a:r>
              <a:rPr lang="en">
                <a:solidFill>
                  <a:schemeClr val="dk1"/>
                </a:solidFill>
                <a:latin typeface="Nunito"/>
                <a:ea typeface="Nunito"/>
                <a:cs typeface="Nunito"/>
                <a:sym typeface="Nunito"/>
              </a:rPr>
              <a:t>Chemical made by the intestines as protein is processed in the body. Toxic to the body → neutralized by the liver.</a:t>
            </a:r>
            <a:endParaRPr>
              <a:solidFill>
                <a:schemeClr val="dk1"/>
              </a:solidFill>
              <a:latin typeface="Nunito"/>
              <a:ea typeface="Nunito"/>
              <a:cs typeface="Nunito"/>
              <a:sym typeface="Nunito"/>
            </a:endParaRPr>
          </a:p>
        </p:txBody>
      </p:sp>
      <p:sp>
        <p:nvSpPr>
          <p:cNvPr id="304" name="Google Shape;304;p38"/>
          <p:cNvSpPr txBox="1"/>
          <p:nvPr/>
        </p:nvSpPr>
        <p:spPr>
          <a:xfrm>
            <a:off x="3152693" y="2571762"/>
            <a:ext cx="2627100" cy="14649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lang="en" sz="1600">
                <a:solidFill>
                  <a:srgbClr val="166569"/>
                </a:solidFill>
                <a:latin typeface="Bungee"/>
                <a:ea typeface="Bungee"/>
                <a:cs typeface="Bungee"/>
                <a:sym typeface="Bungee"/>
              </a:rPr>
              <a:t>Urea (CH</a:t>
            </a:r>
            <a:r>
              <a:rPr baseline="-25000" lang="en" sz="1600">
                <a:solidFill>
                  <a:srgbClr val="166569"/>
                </a:solidFill>
                <a:latin typeface="Bungee"/>
                <a:ea typeface="Bungee"/>
                <a:cs typeface="Bungee"/>
                <a:sym typeface="Bungee"/>
              </a:rPr>
              <a:t>4</a:t>
            </a:r>
            <a:r>
              <a:rPr lang="en" sz="1600">
                <a:solidFill>
                  <a:srgbClr val="166569"/>
                </a:solidFill>
                <a:latin typeface="Bungee"/>
                <a:ea typeface="Bungee"/>
                <a:cs typeface="Bungee"/>
                <a:sym typeface="Bungee"/>
              </a:rPr>
              <a:t>N</a:t>
            </a:r>
            <a:r>
              <a:rPr baseline="-25000" lang="en" sz="1600">
                <a:solidFill>
                  <a:srgbClr val="166569"/>
                </a:solidFill>
                <a:latin typeface="Bungee"/>
                <a:ea typeface="Bungee"/>
                <a:cs typeface="Bungee"/>
                <a:sym typeface="Bungee"/>
              </a:rPr>
              <a:t>2</a:t>
            </a:r>
            <a:r>
              <a:rPr lang="en" sz="1600">
                <a:solidFill>
                  <a:srgbClr val="166569"/>
                </a:solidFill>
                <a:latin typeface="Bungee"/>
                <a:ea typeface="Bungee"/>
                <a:cs typeface="Bungee"/>
                <a:sym typeface="Bungee"/>
              </a:rPr>
              <a:t>O)</a:t>
            </a:r>
            <a:endParaRPr sz="1600"/>
          </a:p>
          <a:p>
            <a:pPr indent="0" lvl="0" marL="0" marR="0" rtl="0" algn="ctr">
              <a:lnSpc>
                <a:spcPct val="139958"/>
              </a:lnSpc>
              <a:spcBef>
                <a:spcPts val="0"/>
              </a:spcBef>
              <a:spcAft>
                <a:spcPts val="0"/>
              </a:spcAft>
              <a:buNone/>
            </a:pPr>
            <a:r>
              <a:rPr lang="en">
                <a:solidFill>
                  <a:schemeClr val="dk1"/>
                </a:solidFill>
                <a:latin typeface="Nunito"/>
                <a:ea typeface="Nunito"/>
                <a:cs typeface="Nunito"/>
                <a:sym typeface="Nunito"/>
              </a:rPr>
              <a:t>Waste product of amino acid metabolism that is produced by the liver and excreted by the kidneys as urine. </a:t>
            </a:r>
            <a:endParaRPr>
              <a:solidFill>
                <a:schemeClr val="dk1"/>
              </a:solidFill>
              <a:latin typeface="Nunito"/>
              <a:ea typeface="Nunito"/>
              <a:cs typeface="Nunito"/>
              <a:sym typeface="Nunito"/>
            </a:endParaRPr>
          </a:p>
        </p:txBody>
      </p:sp>
      <p:sp>
        <p:nvSpPr>
          <p:cNvPr id="305" name="Google Shape;305;p38"/>
          <p:cNvSpPr txBox="1"/>
          <p:nvPr/>
        </p:nvSpPr>
        <p:spPr>
          <a:xfrm>
            <a:off x="6184392" y="1121862"/>
            <a:ext cx="2627100" cy="1434300"/>
          </a:xfrm>
          <a:prstGeom prst="rect">
            <a:avLst/>
          </a:prstGeom>
          <a:noFill/>
          <a:ln>
            <a:noFill/>
          </a:ln>
        </p:spPr>
        <p:txBody>
          <a:bodyPr anchorCtr="0" anchor="t" bIns="0" lIns="0" spcFirstLastPara="1" rIns="0" wrap="square" tIns="0">
            <a:spAutoFit/>
          </a:bodyPr>
          <a:lstStyle/>
          <a:p>
            <a:pPr indent="0" lvl="0" marL="0" rtl="0" algn="ctr">
              <a:lnSpc>
                <a:spcPct val="139958"/>
              </a:lnSpc>
              <a:spcBef>
                <a:spcPts val="0"/>
              </a:spcBef>
              <a:spcAft>
                <a:spcPts val="0"/>
              </a:spcAft>
              <a:buClr>
                <a:schemeClr val="dk1"/>
              </a:buClr>
              <a:buFont typeface="Arial"/>
              <a:buNone/>
            </a:pPr>
            <a:r>
              <a:rPr lang="en" sz="1600">
                <a:solidFill>
                  <a:srgbClr val="166569"/>
                </a:solidFill>
                <a:latin typeface="Bungee"/>
                <a:ea typeface="Bungee"/>
                <a:cs typeface="Bungee"/>
                <a:sym typeface="Bungee"/>
              </a:rPr>
              <a:t>Keto Acids</a:t>
            </a:r>
            <a:r>
              <a:rPr lang="en" sz="1600">
                <a:solidFill>
                  <a:srgbClr val="166569"/>
                </a:solidFill>
                <a:latin typeface="Bungee"/>
                <a:ea typeface="Bungee"/>
                <a:cs typeface="Bungee"/>
                <a:sym typeface="Bungee"/>
              </a:rPr>
              <a:t> (CH</a:t>
            </a:r>
            <a:r>
              <a:rPr baseline="-25000" lang="en" sz="1600">
                <a:solidFill>
                  <a:srgbClr val="166569"/>
                </a:solidFill>
                <a:latin typeface="Bungee"/>
                <a:ea typeface="Bungee"/>
                <a:cs typeface="Bungee"/>
                <a:sym typeface="Bungee"/>
              </a:rPr>
              <a:t>4</a:t>
            </a:r>
            <a:r>
              <a:rPr lang="en" sz="1600">
                <a:solidFill>
                  <a:srgbClr val="166569"/>
                </a:solidFill>
                <a:latin typeface="Bungee"/>
                <a:ea typeface="Bungee"/>
                <a:cs typeface="Bungee"/>
                <a:sym typeface="Bungee"/>
              </a:rPr>
              <a:t>N</a:t>
            </a:r>
            <a:r>
              <a:rPr baseline="-25000" lang="en" sz="1600">
                <a:solidFill>
                  <a:srgbClr val="166569"/>
                </a:solidFill>
                <a:latin typeface="Bungee"/>
                <a:ea typeface="Bungee"/>
                <a:cs typeface="Bungee"/>
                <a:sym typeface="Bungee"/>
              </a:rPr>
              <a:t>2</a:t>
            </a:r>
            <a:r>
              <a:rPr lang="en" sz="1600">
                <a:solidFill>
                  <a:srgbClr val="166569"/>
                </a:solidFill>
                <a:latin typeface="Bungee"/>
                <a:ea typeface="Bungee"/>
                <a:cs typeface="Bungee"/>
                <a:sym typeface="Bungee"/>
              </a:rPr>
              <a:t>O)</a:t>
            </a:r>
            <a:endParaRPr sz="1600">
              <a:solidFill>
                <a:schemeClr val="dk1"/>
              </a:solidFill>
            </a:endParaRPr>
          </a:p>
          <a:p>
            <a:pPr indent="0" lvl="0" marL="0" rtl="0" algn="ctr">
              <a:lnSpc>
                <a:spcPct val="139958"/>
              </a:lnSpc>
              <a:spcBef>
                <a:spcPts val="0"/>
              </a:spcBef>
              <a:spcAft>
                <a:spcPts val="0"/>
              </a:spcAft>
              <a:buClr>
                <a:schemeClr val="dk1"/>
              </a:buClr>
              <a:buFont typeface="Arial"/>
              <a:buNone/>
            </a:pPr>
            <a:r>
              <a:rPr lang="en">
                <a:solidFill>
                  <a:schemeClr val="dk1"/>
                </a:solidFill>
                <a:latin typeface="Nunito"/>
                <a:ea typeface="Nunito"/>
                <a:cs typeface="Nunito"/>
                <a:sym typeface="Nunito"/>
              </a:rPr>
              <a:t>Organic compounds that contain a carboxylic acid group (−COOH) and a ketone group ( &gt;C=O).</a:t>
            </a:r>
            <a:endParaRPr>
              <a:solidFill>
                <a:schemeClr val="dk1"/>
              </a:solidFill>
              <a:latin typeface="Nunito"/>
              <a:ea typeface="Nunito"/>
              <a:cs typeface="Nunito"/>
              <a:sym typeface="Nunito"/>
            </a:endParaRPr>
          </a:p>
          <a:p>
            <a:pPr indent="0" lvl="0" marL="0" marR="0" rtl="0" algn="ctr">
              <a:lnSpc>
                <a:spcPct val="139958"/>
              </a:lnSpc>
              <a:spcBef>
                <a:spcPts val="0"/>
              </a:spcBef>
              <a:spcAft>
                <a:spcPts val="0"/>
              </a:spcAft>
              <a:buNone/>
            </a:pPr>
            <a:r>
              <a:t/>
            </a:r>
            <a:endParaRPr sz="1200">
              <a:solidFill>
                <a:srgbClr val="166569"/>
              </a:solidFill>
              <a:latin typeface="Bungee"/>
              <a:ea typeface="Bungee"/>
              <a:cs typeface="Bungee"/>
              <a:sym typeface="Bungee"/>
            </a:endParaRPr>
          </a:p>
        </p:txBody>
      </p:sp>
      <p:pic>
        <p:nvPicPr>
          <p:cNvPr id="306" name="Google Shape;306;p38"/>
          <p:cNvPicPr preferRelativeResize="0"/>
          <p:nvPr/>
        </p:nvPicPr>
        <p:blipFill>
          <a:blip r:embed="rId6">
            <a:alphaModFix/>
          </a:blip>
          <a:stretch>
            <a:fillRect/>
          </a:stretch>
        </p:blipFill>
        <p:spPr>
          <a:xfrm>
            <a:off x="703447" y="2781072"/>
            <a:ext cx="1806150" cy="1255576"/>
          </a:xfrm>
          <a:prstGeom prst="rect">
            <a:avLst/>
          </a:prstGeom>
          <a:noFill/>
          <a:ln cap="flat" cmpd="sng" w="9525">
            <a:solidFill>
              <a:schemeClr val="dk2"/>
            </a:solidFill>
            <a:prstDash val="solid"/>
            <a:round/>
            <a:headEnd len="sm" w="sm" type="none"/>
            <a:tailEnd len="sm" w="sm" type="none"/>
          </a:ln>
        </p:spPr>
      </p:pic>
      <p:pic>
        <p:nvPicPr>
          <p:cNvPr id="307" name="Google Shape;307;p38"/>
          <p:cNvPicPr preferRelativeResize="0"/>
          <p:nvPr/>
        </p:nvPicPr>
        <p:blipFill>
          <a:blip r:embed="rId7">
            <a:alphaModFix/>
          </a:blip>
          <a:stretch>
            <a:fillRect/>
          </a:stretch>
        </p:blipFill>
        <p:spPr>
          <a:xfrm>
            <a:off x="3356745" y="948800"/>
            <a:ext cx="2219010" cy="1382974"/>
          </a:xfrm>
          <a:prstGeom prst="rect">
            <a:avLst/>
          </a:prstGeom>
          <a:noFill/>
          <a:ln cap="flat" cmpd="sng" w="9525">
            <a:solidFill>
              <a:schemeClr val="dk2"/>
            </a:solidFill>
            <a:prstDash val="solid"/>
            <a:round/>
            <a:headEnd len="sm" w="sm" type="none"/>
            <a:tailEnd len="sm" w="sm" type="none"/>
          </a:ln>
        </p:spPr>
      </p:pic>
      <p:pic>
        <p:nvPicPr>
          <p:cNvPr id="308" name="Google Shape;308;p38"/>
          <p:cNvPicPr preferRelativeResize="0"/>
          <p:nvPr/>
        </p:nvPicPr>
        <p:blipFill>
          <a:blip r:embed="rId8">
            <a:alphaModFix/>
          </a:blip>
          <a:stretch>
            <a:fillRect/>
          </a:stretch>
        </p:blipFill>
        <p:spPr>
          <a:xfrm>
            <a:off x="6204030" y="2479263"/>
            <a:ext cx="2587846" cy="17068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9"/>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19"/>
            </a:stretch>
          </a:blipFill>
          <a:ln>
            <a:noFill/>
          </a:ln>
        </p:spPr>
      </p:sp>
      <p:sp>
        <p:nvSpPr>
          <p:cNvPr id="315" name="Google Shape;315;p39"/>
          <p:cNvSpPr txBox="1"/>
          <p:nvPr/>
        </p:nvSpPr>
        <p:spPr>
          <a:xfrm>
            <a:off x="345200" y="318088"/>
            <a:ext cx="8629500" cy="523200"/>
          </a:xfrm>
          <a:prstGeom prst="rect">
            <a:avLst/>
          </a:prstGeom>
          <a:noFill/>
          <a:ln>
            <a:noFill/>
          </a:ln>
        </p:spPr>
        <p:txBody>
          <a:bodyPr anchorCtr="0" anchor="t" bIns="0" lIns="0" spcFirstLastPara="1" rIns="0" wrap="square" tIns="0">
            <a:spAutoFit/>
          </a:bodyPr>
          <a:lstStyle/>
          <a:p>
            <a:pPr indent="0" lvl="0" marL="0" marR="0" rtl="0" algn="ctr">
              <a:lnSpc>
                <a:spcPct val="140786"/>
              </a:lnSpc>
              <a:spcBef>
                <a:spcPts val="0"/>
              </a:spcBef>
              <a:spcAft>
                <a:spcPts val="0"/>
              </a:spcAft>
              <a:buNone/>
            </a:pPr>
            <a:r>
              <a:rPr lang="en" sz="3400">
                <a:solidFill>
                  <a:srgbClr val="F08486"/>
                </a:solidFill>
                <a:latin typeface="Bungee"/>
                <a:ea typeface="Bungee"/>
                <a:cs typeface="Bungee"/>
                <a:sym typeface="Bungee"/>
              </a:rPr>
              <a:t>Deamination vs. transamination</a:t>
            </a:r>
            <a:endParaRPr sz="3400"/>
          </a:p>
        </p:txBody>
      </p:sp>
      <p:cxnSp>
        <p:nvCxnSpPr>
          <p:cNvPr id="316" name="Google Shape;316;p39"/>
          <p:cNvCxnSpPr/>
          <p:nvPr/>
        </p:nvCxnSpPr>
        <p:spPr>
          <a:xfrm>
            <a:off x="4564510" y="1276350"/>
            <a:ext cx="7500" cy="3610500"/>
          </a:xfrm>
          <a:prstGeom prst="straightConnector1">
            <a:avLst/>
          </a:prstGeom>
          <a:noFill/>
          <a:ln cap="flat" cmpd="sng" w="19050">
            <a:solidFill>
              <a:srgbClr val="000000"/>
            </a:solidFill>
            <a:prstDash val="solid"/>
            <a:round/>
            <a:headEnd len="sm" w="sm" type="none"/>
            <a:tailEnd len="sm" w="sm" type="none"/>
          </a:ln>
        </p:spPr>
      </p:cxnSp>
      <p:sp>
        <p:nvSpPr>
          <p:cNvPr id="317" name="Google Shape;317;p39"/>
          <p:cNvSpPr txBox="1"/>
          <p:nvPr/>
        </p:nvSpPr>
        <p:spPr>
          <a:xfrm>
            <a:off x="345200" y="1406688"/>
            <a:ext cx="2292000" cy="223200"/>
          </a:xfrm>
          <a:prstGeom prst="rect">
            <a:avLst/>
          </a:prstGeom>
          <a:noFill/>
          <a:ln>
            <a:noFill/>
          </a:ln>
        </p:spPr>
        <p:txBody>
          <a:bodyPr anchorCtr="0" anchor="t" bIns="0" lIns="0" spcFirstLastPara="1" rIns="0" wrap="square" tIns="0">
            <a:spAutoFit/>
          </a:bodyPr>
          <a:lstStyle/>
          <a:p>
            <a:pPr indent="0" lvl="0" marL="0" marR="0" rtl="0" algn="ctr">
              <a:lnSpc>
                <a:spcPct val="76363"/>
              </a:lnSpc>
              <a:spcBef>
                <a:spcPts val="0"/>
              </a:spcBef>
              <a:spcAft>
                <a:spcPts val="0"/>
              </a:spcAft>
              <a:buNone/>
            </a:pPr>
            <a:r>
              <a:rPr lang="en" sz="1900">
                <a:solidFill>
                  <a:srgbClr val="166569"/>
                </a:solidFill>
                <a:latin typeface="Bungee"/>
                <a:ea typeface="Bungee"/>
                <a:cs typeface="Bungee"/>
                <a:sym typeface="Bungee"/>
              </a:rPr>
              <a:t>Deamination</a:t>
            </a:r>
            <a:endParaRPr sz="1900"/>
          </a:p>
        </p:txBody>
      </p:sp>
      <p:sp>
        <p:nvSpPr>
          <p:cNvPr id="318" name="Google Shape;318;p39"/>
          <p:cNvSpPr txBox="1"/>
          <p:nvPr/>
        </p:nvSpPr>
        <p:spPr>
          <a:xfrm>
            <a:off x="884175" y="1772150"/>
            <a:ext cx="2824500" cy="1154400"/>
          </a:xfrm>
          <a:prstGeom prst="rect">
            <a:avLst/>
          </a:prstGeom>
          <a:noFill/>
          <a:ln>
            <a:noFill/>
          </a:ln>
        </p:spPr>
        <p:txBody>
          <a:bodyPr anchorCtr="0" anchor="t" bIns="0" lIns="0" spcFirstLastPara="1" rIns="0" wrap="square" tIns="0">
            <a:spAutoFit/>
          </a:bodyPr>
          <a:lstStyle/>
          <a:p>
            <a:pPr indent="-171450" lvl="0" marL="177800" marR="0" rtl="0" algn="l">
              <a:spcBef>
                <a:spcPts val="0"/>
              </a:spcBef>
              <a:spcAft>
                <a:spcPts val="0"/>
              </a:spcAft>
              <a:buClr>
                <a:srgbClr val="000000"/>
              </a:buClr>
              <a:buSzPts val="1500"/>
              <a:buFont typeface="Nunito"/>
              <a:buChar char="•"/>
            </a:pPr>
            <a:r>
              <a:rPr lang="en" sz="1500">
                <a:latin typeface="Nunito"/>
                <a:ea typeface="Nunito"/>
                <a:cs typeface="Nunito"/>
                <a:sym typeface="Nunito"/>
              </a:rPr>
              <a:t>Removal of an amine group, which then is converted into ammonia, then urea, before being expelled as urine</a:t>
            </a:r>
            <a:endParaRPr sz="1500">
              <a:latin typeface="Nunito"/>
              <a:ea typeface="Nunito"/>
              <a:cs typeface="Nunito"/>
              <a:sym typeface="Nunito"/>
            </a:endParaRPr>
          </a:p>
          <a:p>
            <a:pPr indent="-171450" lvl="0" marL="177800" marR="0" rtl="0" algn="l">
              <a:spcBef>
                <a:spcPts val="0"/>
              </a:spcBef>
              <a:spcAft>
                <a:spcPts val="0"/>
              </a:spcAft>
              <a:buSzPts val="1500"/>
              <a:buFont typeface="Nunito"/>
              <a:buChar char="•"/>
            </a:pPr>
            <a:r>
              <a:rPr lang="en" sz="1500">
                <a:latin typeface="Nunito"/>
                <a:ea typeface="Nunito"/>
                <a:cs typeface="Nunito"/>
                <a:sym typeface="Nunito"/>
              </a:rPr>
              <a:t>Occurs in liver</a:t>
            </a:r>
            <a:endParaRPr sz="1500">
              <a:latin typeface="Nunito"/>
              <a:ea typeface="Nunito"/>
              <a:cs typeface="Nunito"/>
              <a:sym typeface="Nunito"/>
            </a:endParaRPr>
          </a:p>
        </p:txBody>
      </p:sp>
      <p:sp>
        <p:nvSpPr>
          <p:cNvPr id="319" name="Google Shape;319;p39"/>
          <p:cNvSpPr txBox="1"/>
          <p:nvPr/>
        </p:nvSpPr>
        <p:spPr>
          <a:xfrm>
            <a:off x="4840525" y="1372050"/>
            <a:ext cx="2401800" cy="292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 sz="1900">
                <a:solidFill>
                  <a:srgbClr val="166569"/>
                </a:solidFill>
                <a:latin typeface="Bungee"/>
                <a:ea typeface="Bungee"/>
                <a:cs typeface="Bungee"/>
                <a:sym typeface="Bungee"/>
              </a:rPr>
              <a:t>Transamination</a:t>
            </a:r>
            <a:endParaRPr sz="1900"/>
          </a:p>
        </p:txBody>
      </p:sp>
      <p:sp>
        <p:nvSpPr>
          <p:cNvPr id="320" name="Google Shape;320;p39"/>
          <p:cNvSpPr txBox="1"/>
          <p:nvPr/>
        </p:nvSpPr>
        <p:spPr>
          <a:xfrm>
            <a:off x="5216150" y="1772150"/>
            <a:ext cx="2711700" cy="1385400"/>
          </a:xfrm>
          <a:prstGeom prst="rect">
            <a:avLst/>
          </a:prstGeom>
          <a:noFill/>
          <a:ln>
            <a:noFill/>
          </a:ln>
        </p:spPr>
        <p:txBody>
          <a:bodyPr anchorCtr="0" anchor="t" bIns="0" lIns="0" spcFirstLastPara="1" rIns="0" wrap="square" tIns="0">
            <a:spAutoFit/>
          </a:bodyPr>
          <a:lstStyle/>
          <a:p>
            <a:pPr indent="-196850" lvl="0" marL="177800" marR="0" rtl="0" algn="l">
              <a:lnSpc>
                <a:spcPct val="100000"/>
              </a:lnSpc>
              <a:spcBef>
                <a:spcPts val="0"/>
              </a:spcBef>
              <a:spcAft>
                <a:spcPts val="0"/>
              </a:spcAft>
              <a:buClr>
                <a:schemeClr val="dk1"/>
              </a:buClr>
              <a:buSzPts val="1500"/>
              <a:buFont typeface="Nunito"/>
              <a:buChar char="•"/>
            </a:pPr>
            <a:r>
              <a:rPr lang="en" sz="1500">
                <a:solidFill>
                  <a:schemeClr val="dk1"/>
                </a:solidFill>
                <a:latin typeface="Nunito"/>
                <a:ea typeface="Nunito"/>
                <a:cs typeface="Nunito"/>
                <a:sym typeface="Nunito"/>
              </a:rPr>
              <a:t>Removal of amine group from an amino acid and transferred to a keto acid</a:t>
            </a:r>
            <a:endParaRPr sz="1500">
              <a:solidFill>
                <a:schemeClr val="dk1"/>
              </a:solidFill>
              <a:latin typeface="Nunito"/>
              <a:ea typeface="Nunito"/>
              <a:cs typeface="Nunito"/>
              <a:sym typeface="Nunito"/>
            </a:endParaRPr>
          </a:p>
          <a:p>
            <a:pPr indent="-196850" lvl="0" marL="177800" marR="0" rtl="0" algn="l">
              <a:lnSpc>
                <a:spcPct val="100000"/>
              </a:lnSpc>
              <a:spcBef>
                <a:spcPts val="0"/>
              </a:spcBef>
              <a:spcAft>
                <a:spcPts val="0"/>
              </a:spcAft>
              <a:buClr>
                <a:schemeClr val="dk1"/>
              </a:buClr>
              <a:buSzPts val="1500"/>
              <a:buFont typeface="Nunito"/>
              <a:buChar char="•"/>
            </a:pPr>
            <a:r>
              <a:rPr lang="en" sz="1500">
                <a:solidFill>
                  <a:schemeClr val="dk1"/>
                </a:solidFill>
                <a:latin typeface="Nunito"/>
                <a:ea typeface="Nunito"/>
                <a:cs typeface="Nunito"/>
                <a:sym typeface="Nunito"/>
              </a:rPr>
              <a:t>Creates a new amino acid and keto acid → synthesizes non-essential amino acids</a:t>
            </a:r>
            <a:endParaRPr sz="1500">
              <a:solidFill>
                <a:schemeClr val="dk1"/>
              </a:solidFill>
              <a:latin typeface="Nunito"/>
              <a:ea typeface="Nunito"/>
              <a:cs typeface="Nunito"/>
              <a:sym typeface="Nunito"/>
            </a:endParaRPr>
          </a:p>
        </p:txBody>
      </p:sp>
      <p:pic>
        <p:nvPicPr>
          <p:cNvPr id="321" name="Google Shape;321;p39"/>
          <p:cNvPicPr preferRelativeResize="0"/>
          <p:nvPr/>
        </p:nvPicPr>
        <p:blipFill rotWithShape="1">
          <a:blip r:embed="rId4">
            <a:alphaModFix/>
          </a:blip>
          <a:srcRect b="4997" l="0" r="29158" t="0"/>
          <a:stretch/>
        </p:blipFill>
        <p:spPr>
          <a:xfrm>
            <a:off x="761987" y="3110500"/>
            <a:ext cx="3214925" cy="1645986"/>
          </a:xfrm>
          <a:prstGeom prst="rect">
            <a:avLst/>
          </a:prstGeom>
          <a:noFill/>
          <a:ln cap="flat" cmpd="sng" w="9525">
            <a:solidFill>
              <a:schemeClr val="dk2"/>
            </a:solidFill>
            <a:prstDash val="solid"/>
            <a:round/>
            <a:headEnd len="sm" w="sm" type="none"/>
            <a:tailEnd len="sm" w="sm" type="none"/>
          </a:ln>
        </p:spPr>
      </p:pic>
      <p:pic>
        <p:nvPicPr>
          <p:cNvPr id="322" name="Google Shape;322;p39"/>
          <p:cNvPicPr preferRelativeResize="0"/>
          <p:nvPr/>
        </p:nvPicPr>
        <p:blipFill rotWithShape="1">
          <a:blip r:embed="rId5">
            <a:alphaModFix/>
          </a:blip>
          <a:srcRect b="51858" l="2079" r="1665" t="12153"/>
          <a:stretch/>
        </p:blipFill>
        <p:spPr>
          <a:xfrm>
            <a:off x="4942650" y="3384075"/>
            <a:ext cx="4032051" cy="1231499"/>
          </a:xfrm>
          <a:prstGeom prst="rect">
            <a:avLst/>
          </a:prstGeom>
          <a:noFill/>
          <a:ln cap="flat" cmpd="sng" w="9525">
            <a:solidFill>
              <a:schemeClr val="dk2"/>
            </a:solidFill>
            <a:prstDash val="solid"/>
            <a:round/>
            <a:headEnd len="sm" w="sm" type="none"/>
            <a:tailEnd len="sm" w="sm" type="none"/>
          </a:ln>
        </p:spPr>
      </p:pic>
      <p:sp>
        <p:nvSpPr>
          <p:cNvPr id="323" name="Google Shape;323;p39"/>
          <p:cNvSpPr/>
          <p:nvPr/>
        </p:nvSpPr>
        <p:spPr>
          <a:xfrm>
            <a:off x="7815791" y="1276351"/>
            <a:ext cx="1158899" cy="771988"/>
          </a:xfrm>
          <a:custGeom>
            <a:rect b="b" l="l" r="r" t="t"/>
            <a:pathLst>
              <a:path extrusionOk="0" h="1543976" w="2317797">
                <a:moveTo>
                  <a:pt x="0" y="0"/>
                </a:moveTo>
                <a:lnTo>
                  <a:pt x="2317797" y="0"/>
                </a:lnTo>
                <a:lnTo>
                  <a:pt x="2317797" y="1543975"/>
                </a:lnTo>
                <a:lnTo>
                  <a:pt x="0" y="1543975"/>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0"/>
          <p:cNvSpPr txBox="1"/>
          <p:nvPr/>
        </p:nvSpPr>
        <p:spPr>
          <a:xfrm>
            <a:off x="570000" y="383375"/>
            <a:ext cx="80040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 sz="3200">
                <a:solidFill>
                  <a:srgbClr val="F08486"/>
                </a:solidFill>
                <a:latin typeface="Bungee"/>
                <a:ea typeface="Bungee"/>
                <a:cs typeface="Bungee"/>
                <a:sym typeface="Bungee"/>
              </a:rPr>
              <a:t>AMINO ACIDS into…</a:t>
            </a:r>
            <a:endParaRPr sz="2900"/>
          </a:p>
        </p:txBody>
      </p:sp>
      <p:sp>
        <p:nvSpPr>
          <p:cNvPr id="329" name="Google Shape;329;p40"/>
          <p:cNvSpPr/>
          <p:nvPr/>
        </p:nvSpPr>
        <p:spPr>
          <a:xfrm>
            <a:off x="97530" y="1981810"/>
            <a:ext cx="1601032" cy="2057400"/>
          </a:xfrm>
          <a:custGeom>
            <a:rect b="b" l="l" r="r" t="t"/>
            <a:pathLst>
              <a:path extrusionOk="0" h="4114800" w="3202063">
                <a:moveTo>
                  <a:pt x="0" y="0"/>
                </a:moveTo>
                <a:lnTo>
                  <a:pt x="3202063" y="0"/>
                </a:lnTo>
                <a:lnTo>
                  <a:pt x="3202063" y="4114800"/>
                </a:lnTo>
                <a:lnTo>
                  <a:pt x="0" y="4114800"/>
                </a:lnTo>
                <a:lnTo>
                  <a:pt x="0" y="0"/>
                </a:lnTo>
                <a:close/>
              </a:path>
            </a:pathLst>
          </a:custGeom>
          <a:blipFill rotWithShape="1">
            <a:blip r:embed="rId3">
              <a:alphaModFix/>
            </a:blip>
            <a:stretch>
              <a:fillRect b="0" l="0" r="0" t="0"/>
            </a:stretch>
          </a:blipFill>
          <a:ln>
            <a:noFill/>
          </a:ln>
        </p:spPr>
      </p:sp>
      <p:sp>
        <p:nvSpPr>
          <p:cNvPr id="330" name="Google Shape;330;p40"/>
          <p:cNvSpPr txBox="1"/>
          <p:nvPr/>
        </p:nvSpPr>
        <p:spPr>
          <a:xfrm>
            <a:off x="311175" y="1214500"/>
            <a:ext cx="4131900" cy="164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1700">
                <a:solidFill>
                  <a:srgbClr val="166569"/>
                </a:solidFill>
                <a:latin typeface="Bungee"/>
                <a:ea typeface="Bungee"/>
                <a:cs typeface="Bungee"/>
                <a:sym typeface="Bungee"/>
              </a:rPr>
              <a:t>Glucose</a:t>
            </a:r>
            <a:endParaRPr sz="1700">
              <a:solidFill>
                <a:srgbClr val="166569"/>
              </a:solidFill>
              <a:latin typeface="Bungee"/>
              <a:ea typeface="Bungee"/>
              <a:cs typeface="Bungee"/>
              <a:sym typeface="Bungee"/>
            </a:endParaRPr>
          </a:p>
          <a:p>
            <a:pPr indent="-323850" lvl="0" marL="457200" marR="0" rtl="0" algn="l">
              <a:lnSpc>
                <a:spcPct val="100000"/>
              </a:lnSpc>
              <a:spcBef>
                <a:spcPts val="0"/>
              </a:spcBef>
              <a:spcAft>
                <a:spcPts val="0"/>
              </a:spcAft>
              <a:buSzPts val="1500"/>
              <a:buFont typeface="Nunito"/>
              <a:buChar char="-"/>
            </a:pPr>
            <a:r>
              <a:rPr lang="en" sz="1500">
                <a:latin typeface="Nunito"/>
                <a:ea typeface="Nunito"/>
                <a:cs typeface="Nunito"/>
                <a:sym typeface="Nunito"/>
              </a:rPr>
              <a:t>Amino acids can be converted into glucose in the Krebs cycle</a:t>
            </a:r>
            <a:endParaRPr sz="1500">
              <a:latin typeface="Nunito"/>
              <a:ea typeface="Nunito"/>
              <a:cs typeface="Nunito"/>
              <a:sym typeface="Nunito"/>
            </a:endParaRPr>
          </a:p>
          <a:p>
            <a:pPr indent="-323850" lvl="0" marL="457200" marR="0" rtl="0" algn="l">
              <a:lnSpc>
                <a:spcPct val="100000"/>
              </a:lnSpc>
              <a:spcBef>
                <a:spcPts val="0"/>
              </a:spcBef>
              <a:spcAft>
                <a:spcPts val="0"/>
              </a:spcAft>
              <a:buSzPts val="1500"/>
              <a:buFont typeface="Nunito"/>
              <a:buChar char="-"/>
            </a:pPr>
            <a:r>
              <a:rPr lang="en" sz="1500">
                <a:solidFill>
                  <a:srgbClr val="040C28"/>
                </a:solidFill>
                <a:latin typeface="Nunito"/>
                <a:ea typeface="Nunito"/>
                <a:cs typeface="Nunito"/>
                <a:sym typeface="Nunito"/>
              </a:rPr>
              <a:t>When deaminated, amino acids can enter the pathways of glucose metabolism as pyruvate, acetyl CoA, or several components of the citric acid cycle</a:t>
            </a:r>
            <a:endParaRPr sz="1500">
              <a:latin typeface="Nunito"/>
              <a:ea typeface="Nunito"/>
              <a:cs typeface="Nunito"/>
              <a:sym typeface="Nunito"/>
            </a:endParaRPr>
          </a:p>
        </p:txBody>
      </p:sp>
      <p:sp>
        <p:nvSpPr>
          <p:cNvPr id="331" name="Google Shape;331;p40"/>
          <p:cNvSpPr/>
          <p:nvPr/>
        </p:nvSpPr>
        <p:spPr>
          <a:xfrm>
            <a:off x="233975" y="188202"/>
            <a:ext cx="573276" cy="687776"/>
          </a:xfrm>
          <a:custGeom>
            <a:rect b="b" l="l" r="r" t="t"/>
            <a:pathLst>
              <a:path extrusionOk="0" h="955244" w="566199">
                <a:moveTo>
                  <a:pt x="0" y="0"/>
                </a:moveTo>
                <a:lnTo>
                  <a:pt x="566200" y="0"/>
                </a:lnTo>
                <a:lnTo>
                  <a:pt x="566200" y="955244"/>
                </a:lnTo>
                <a:lnTo>
                  <a:pt x="0" y="955244"/>
                </a:lnTo>
                <a:lnTo>
                  <a:pt x="0" y="0"/>
                </a:lnTo>
                <a:close/>
              </a:path>
            </a:pathLst>
          </a:custGeom>
          <a:blipFill rotWithShape="1">
            <a:blip r:embed="rId4">
              <a:alphaModFix/>
            </a:blip>
            <a:stretch>
              <a:fillRect b="0" l="0" r="0" t="0"/>
            </a:stretch>
          </a:blipFill>
          <a:ln>
            <a:noFill/>
          </a:ln>
        </p:spPr>
      </p:sp>
      <p:sp>
        <p:nvSpPr>
          <p:cNvPr id="332" name="Google Shape;332;p40"/>
          <p:cNvSpPr txBox="1"/>
          <p:nvPr/>
        </p:nvSpPr>
        <p:spPr>
          <a:xfrm>
            <a:off x="4861800" y="1214500"/>
            <a:ext cx="3968700" cy="954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1700">
                <a:solidFill>
                  <a:srgbClr val="166569"/>
                </a:solidFill>
                <a:latin typeface="Bungee"/>
                <a:ea typeface="Bungee"/>
                <a:cs typeface="Bungee"/>
                <a:sym typeface="Bungee"/>
              </a:rPr>
              <a:t>Fats</a:t>
            </a:r>
            <a:endParaRPr sz="1700">
              <a:solidFill>
                <a:srgbClr val="166569"/>
              </a:solidFill>
              <a:latin typeface="Bungee"/>
              <a:ea typeface="Bungee"/>
              <a:cs typeface="Bungee"/>
              <a:sym typeface="Bungee"/>
            </a:endParaRPr>
          </a:p>
          <a:p>
            <a:pPr indent="-323850" lvl="0" marL="457200" marR="0" rtl="0" algn="l">
              <a:lnSpc>
                <a:spcPct val="100000"/>
              </a:lnSpc>
              <a:spcBef>
                <a:spcPts val="0"/>
              </a:spcBef>
              <a:spcAft>
                <a:spcPts val="0"/>
              </a:spcAft>
              <a:buSzPts val="1500"/>
              <a:buFont typeface="Nunito"/>
              <a:buChar char="-"/>
            </a:pPr>
            <a:r>
              <a:rPr lang="en" sz="1500">
                <a:latin typeface="Nunito"/>
                <a:ea typeface="Nunito"/>
                <a:cs typeface="Nunito"/>
                <a:sym typeface="Nunito"/>
              </a:rPr>
              <a:t>Proteins, which are composed of amino acids, can be converted to fat (lipogenesis) and used for energy</a:t>
            </a:r>
            <a:endParaRPr sz="1500">
              <a:latin typeface="Nunito"/>
              <a:ea typeface="Nunito"/>
              <a:cs typeface="Nunito"/>
              <a:sym typeface="Nunito"/>
            </a:endParaRPr>
          </a:p>
        </p:txBody>
      </p:sp>
      <p:pic>
        <p:nvPicPr>
          <p:cNvPr id="333" name="Google Shape;333;p40"/>
          <p:cNvPicPr preferRelativeResize="0"/>
          <p:nvPr/>
        </p:nvPicPr>
        <p:blipFill>
          <a:blip r:embed="rId5">
            <a:alphaModFix/>
          </a:blip>
          <a:stretch>
            <a:fillRect/>
          </a:stretch>
        </p:blipFill>
        <p:spPr>
          <a:xfrm>
            <a:off x="158750" y="2989575"/>
            <a:ext cx="2932895" cy="2057400"/>
          </a:xfrm>
          <a:prstGeom prst="rect">
            <a:avLst/>
          </a:prstGeom>
          <a:noFill/>
          <a:ln cap="flat" cmpd="sng" w="9525">
            <a:solidFill>
              <a:schemeClr val="dk2"/>
            </a:solidFill>
            <a:prstDash val="solid"/>
            <a:round/>
            <a:headEnd len="sm" w="sm" type="none"/>
            <a:tailEnd len="sm" w="sm" type="none"/>
          </a:ln>
        </p:spPr>
      </p:pic>
      <p:pic>
        <p:nvPicPr>
          <p:cNvPr id="334" name="Google Shape;334;p40"/>
          <p:cNvPicPr preferRelativeResize="0"/>
          <p:nvPr/>
        </p:nvPicPr>
        <p:blipFill>
          <a:blip r:embed="rId6">
            <a:alphaModFix/>
          </a:blip>
          <a:stretch>
            <a:fillRect/>
          </a:stretch>
        </p:blipFill>
        <p:spPr>
          <a:xfrm>
            <a:off x="3214154" y="2989572"/>
            <a:ext cx="5848797" cy="20574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1"/>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19"/>
            </a:stretch>
          </a:blipFill>
          <a:ln>
            <a:noFill/>
          </a:ln>
        </p:spPr>
      </p:sp>
      <p:cxnSp>
        <p:nvCxnSpPr>
          <p:cNvPr id="340" name="Google Shape;340;p41"/>
          <p:cNvCxnSpPr/>
          <p:nvPr/>
        </p:nvCxnSpPr>
        <p:spPr>
          <a:xfrm>
            <a:off x="514361" y="4624388"/>
            <a:ext cx="8115300" cy="9600"/>
          </a:xfrm>
          <a:prstGeom prst="straightConnector1">
            <a:avLst/>
          </a:prstGeom>
          <a:noFill/>
          <a:ln cap="flat" cmpd="sng" w="38100">
            <a:solidFill>
              <a:srgbClr val="000000"/>
            </a:solidFill>
            <a:prstDash val="solid"/>
            <a:round/>
            <a:headEnd len="sm" w="sm" type="none"/>
            <a:tailEnd len="sm" w="sm" type="none"/>
          </a:ln>
        </p:spPr>
      </p:cxnSp>
      <p:pic>
        <p:nvPicPr>
          <p:cNvPr id="341" name="Google Shape;341;p41"/>
          <p:cNvPicPr preferRelativeResize="0"/>
          <p:nvPr/>
        </p:nvPicPr>
        <p:blipFill rotWithShape="1">
          <a:blip r:embed="rId4">
            <a:alphaModFix/>
          </a:blip>
          <a:srcRect b="0" l="0" r="0" t="0"/>
          <a:stretch/>
        </p:blipFill>
        <p:spPr>
          <a:xfrm flipH="1" rot="9419730">
            <a:off x="6852317" y="2385688"/>
            <a:ext cx="1761225" cy="1681971"/>
          </a:xfrm>
          <a:prstGeom prst="rect">
            <a:avLst/>
          </a:prstGeom>
          <a:noFill/>
          <a:ln>
            <a:noFill/>
          </a:ln>
        </p:spPr>
      </p:pic>
      <p:sp>
        <p:nvSpPr>
          <p:cNvPr id="342" name="Google Shape;342;p41"/>
          <p:cNvSpPr txBox="1"/>
          <p:nvPr/>
        </p:nvSpPr>
        <p:spPr>
          <a:xfrm>
            <a:off x="2320893" y="1998017"/>
            <a:ext cx="4502100" cy="13575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lang="en" sz="1800">
                <a:solidFill>
                  <a:srgbClr val="166569"/>
                </a:solidFill>
                <a:latin typeface="Bungee"/>
                <a:ea typeface="Bungee"/>
                <a:cs typeface="Bungee"/>
                <a:sym typeface="Bungee"/>
              </a:rPr>
              <a:t>Chemical Structure</a:t>
            </a:r>
            <a:endParaRPr sz="1800">
              <a:solidFill>
                <a:srgbClr val="166569"/>
              </a:solidFill>
              <a:latin typeface="Bungee"/>
              <a:ea typeface="Bungee"/>
              <a:cs typeface="Bungee"/>
              <a:sym typeface="Bungee"/>
            </a:endParaRPr>
          </a:p>
          <a:p>
            <a:pPr indent="0" lvl="0" marL="0" marR="0" rtl="0" algn="ctr">
              <a:lnSpc>
                <a:spcPct val="130000"/>
              </a:lnSpc>
              <a:spcBef>
                <a:spcPts val="0"/>
              </a:spcBef>
              <a:spcAft>
                <a:spcPts val="0"/>
              </a:spcAft>
              <a:buNone/>
            </a:pPr>
            <a:r>
              <a:rPr lang="en" sz="1800">
                <a:solidFill>
                  <a:srgbClr val="166569"/>
                </a:solidFill>
                <a:latin typeface="Bungee"/>
                <a:ea typeface="Bungee"/>
                <a:cs typeface="Bungee"/>
                <a:sym typeface="Bungee"/>
              </a:rPr>
              <a:t>Function</a:t>
            </a:r>
            <a:endParaRPr sz="1800">
              <a:solidFill>
                <a:srgbClr val="166569"/>
              </a:solidFill>
              <a:latin typeface="Bungee"/>
              <a:ea typeface="Bungee"/>
              <a:cs typeface="Bungee"/>
              <a:sym typeface="Bungee"/>
            </a:endParaRPr>
          </a:p>
          <a:p>
            <a:pPr indent="0" lvl="0" marL="0" marR="0" rtl="0" algn="ctr">
              <a:lnSpc>
                <a:spcPct val="130000"/>
              </a:lnSpc>
              <a:spcBef>
                <a:spcPts val="0"/>
              </a:spcBef>
              <a:spcAft>
                <a:spcPts val="0"/>
              </a:spcAft>
              <a:buNone/>
            </a:pPr>
            <a:r>
              <a:rPr lang="en" sz="1800">
                <a:solidFill>
                  <a:srgbClr val="166569"/>
                </a:solidFill>
                <a:latin typeface="Bungee"/>
                <a:ea typeface="Bungee"/>
                <a:cs typeface="Bungee"/>
                <a:sym typeface="Bungee"/>
              </a:rPr>
              <a:t>Digestion and Absorption</a:t>
            </a:r>
            <a:endParaRPr sz="1800">
              <a:solidFill>
                <a:srgbClr val="166569"/>
              </a:solidFill>
              <a:latin typeface="Bungee"/>
              <a:ea typeface="Bungee"/>
              <a:cs typeface="Bungee"/>
              <a:sym typeface="Bungee"/>
            </a:endParaRPr>
          </a:p>
          <a:p>
            <a:pPr indent="0" lvl="0" marL="0" marR="0" rtl="0" algn="l">
              <a:lnSpc>
                <a:spcPct val="130000"/>
              </a:lnSpc>
              <a:spcBef>
                <a:spcPts val="0"/>
              </a:spcBef>
              <a:spcAft>
                <a:spcPts val="0"/>
              </a:spcAft>
              <a:buNone/>
            </a:pPr>
            <a:r>
              <a:t/>
            </a:r>
            <a:endParaRPr sz="1800">
              <a:solidFill>
                <a:srgbClr val="166569"/>
              </a:solidFill>
              <a:latin typeface="Bungee"/>
              <a:ea typeface="Bungee"/>
              <a:cs typeface="Bungee"/>
              <a:sym typeface="Bungee"/>
            </a:endParaRPr>
          </a:p>
        </p:txBody>
      </p:sp>
      <p:sp>
        <p:nvSpPr>
          <p:cNvPr id="343" name="Google Shape;343;p41"/>
          <p:cNvSpPr txBox="1"/>
          <p:nvPr/>
        </p:nvSpPr>
        <p:spPr>
          <a:xfrm>
            <a:off x="2618525" y="1224925"/>
            <a:ext cx="3996900" cy="692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 sz="4500">
                <a:solidFill>
                  <a:srgbClr val="F08486"/>
                </a:solidFill>
                <a:latin typeface="Bungee"/>
                <a:ea typeface="Bungee"/>
                <a:cs typeface="Bungee"/>
                <a:sym typeface="Bungee"/>
              </a:rPr>
              <a:t>conclusion</a:t>
            </a:r>
            <a:endParaRPr sz="700"/>
          </a:p>
        </p:txBody>
      </p:sp>
      <p:sp>
        <p:nvSpPr>
          <p:cNvPr id="344" name="Google Shape;344;p41"/>
          <p:cNvSpPr txBox="1"/>
          <p:nvPr/>
        </p:nvSpPr>
        <p:spPr>
          <a:xfrm>
            <a:off x="2968472" y="3075930"/>
            <a:ext cx="3207000" cy="107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t/>
            </a:r>
            <a:endParaRPr sz="700"/>
          </a:p>
        </p:txBody>
      </p:sp>
      <p:sp>
        <p:nvSpPr>
          <p:cNvPr id="345" name="Google Shape;345;p41"/>
          <p:cNvSpPr txBox="1"/>
          <p:nvPr/>
        </p:nvSpPr>
        <p:spPr>
          <a:xfrm>
            <a:off x="3374521" y="3675319"/>
            <a:ext cx="2484900" cy="1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t/>
            </a:r>
            <a:endParaRPr sz="700"/>
          </a:p>
        </p:txBody>
      </p:sp>
      <p:sp>
        <p:nvSpPr>
          <p:cNvPr id="346" name="Google Shape;346;p41"/>
          <p:cNvSpPr/>
          <p:nvPr/>
        </p:nvSpPr>
        <p:spPr>
          <a:xfrm>
            <a:off x="1519976" y="3395885"/>
            <a:ext cx="553894" cy="949040"/>
          </a:xfrm>
          <a:custGeom>
            <a:rect b="b" l="l" r="r" t="t"/>
            <a:pathLst>
              <a:path extrusionOk="0" h="1898080" w="1107788">
                <a:moveTo>
                  <a:pt x="0" y="0"/>
                </a:moveTo>
                <a:lnTo>
                  <a:pt x="1107789" y="0"/>
                </a:lnTo>
                <a:lnTo>
                  <a:pt x="1107789" y="1898080"/>
                </a:lnTo>
                <a:lnTo>
                  <a:pt x="0" y="1898080"/>
                </a:lnTo>
                <a:lnTo>
                  <a:pt x="0" y="0"/>
                </a:lnTo>
                <a:close/>
              </a:path>
            </a:pathLst>
          </a:custGeom>
          <a:blipFill rotWithShape="1">
            <a:blip r:embed="rId5">
              <a:alphaModFix/>
            </a:blip>
            <a:stretch>
              <a:fillRect b="0" l="0" r="0" t="0"/>
            </a:stretch>
          </a:blipFill>
          <a:ln>
            <a:noFill/>
          </a:ln>
        </p:spPr>
      </p:sp>
      <p:sp>
        <p:nvSpPr>
          <p:cNvPr id="347" name="Google Shape;347;p41"/>
          <p:cNvSpPr/>
          <p:nvPr/>
        </p:nvSpPr>
        <p:spPr>
          <a:xfrm>
            <a:off x="6445981" y="618004"/>
            <a:ext cx="598264" cy="767006"/>
          </a:xfrm>
          <a:custGeom>
            <a:rect b="b" l="l" r="r" t="t"/>
            <a:pathLst>
              <a:path extrusionOk="0" h="1534011" w="1196528">
                <a:moveTo>
                  <a:pt x="0" y="0"/>
                </a:moveTo>
                <a:lnTo>
                  <a:pt x="1196529" y="0"/>
                </a:lnTo>
                <a:lnTo>
                  <a:pt x="1196529" y="1534011"/>
                </a:lnTo>
                <a:lnTo>
                  <a:pt x="0" y="1534011"/>
                </a:lnTo>
                <a:lnTo>
                  <a:pt x="0" y="0"/>
                </a:lnTo>
                <a:close/>
              </a:path>
            </a:pathLst>
          </a:custGeom>
          <a:blipFill rotWithShape="1">
            <a:blip r:embed="rId6">
              <a:alphaModFix/>
            </a:blip>
            <a:stretch>
              <a:fillRect b="0" l="0" r="0" t="0"/>
            </a:stretch>
          </a:blipFill>
          <a:ln>
            <a:noFill/>
          </a:ln>
        </p:spPr>
      </p:sp>
      <p:sp>
        <p:nvSpPr>
          <p:cNvPr id="348" name="Google Shape;348;p41"/>
          <p:cNvSpPr/>
          <p:nvPr/>
        </p:nvSpPr>
        <p:spPr>
          <a:xfrm>
            <a:off x="1572995" y="3290555"/>
            <a:ext cx="553894" cy="949040"/>
          </a:xfrm>
          <a:custGeom>
            <a:rect b="b" l="l" r="r" t="t"/>
            <a:pathLst>
              <a:path extrusionOk="0" h="1898080" w="1107788">
                <a:moveTo>
                  <a:pt x="0" y="0"/>
                </a:moveTo>
                <a:lnTo>
                  <a:pt x="1107788" y="0"/>
                </a:lnTo>
                <a:lnTo>
                  <a:pt x="1107788" y="1898079"/>
                </a:lnTo>
                <a:lnTo>
                  <a:pt x="0" y="1898079"/>
                </a:lnTo>
                <a:lnTo>
                  <a:pt x="0" y="0"/>
                </a:lnTo>
                <a:close/>
              </a:path>
            </a:pathLst>
          </a:custGeom>
          <a:blipFill rotWithShape="1">
            <a:blip r:embed="rId7">
              <a:alphaModFix/>
            </a:blip>
            <a:stretch>
              <a:fillRect b="0" l="0" r="0" t="0"/>
            </a:stretch>
          </a:blipFill>
          <a:ln>
            <a:noFill/>
          </a:ln>
        </p:spPr>
      </p:sp>
      <p:sp>
        <p:nvSpPr>
          <p:cNvPr id="349" name="Google Shape;349;p41"/>
          <p:cNvSpPr/>
          <p:nvPr/>
        </p:nvSpPr>
        <p:spPr>
          <a:xfrm>
            <a:off x="6498155" y="514350"/>
            <a:ext cx="598264" cy="767006"/>
          </a:xfrm>
          <a:custGeom>
            <a:rect b="b" l="l" r="r" t="t"/>
            <a:pathLst>
              <a:path extrusionOk="0" h="1534011" w="1196528">
                <a:moveTo>
                  <a:pt x="0" y="0"/>
                </a:moveTo>
                <a:lnTo>
                  <a:pt x="1196529" y="0"/>
                </a:lnTo>
                <a:lnTo>
                  <a:pt x="1196529" y="1534011"/>
                </a:lnTo>
                <a:lnTo>
                  <a:pt x="0" y="1534011"/>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2"/>
          <p:cNvSpPr txBox="1"/>
          <p:nvPr/>
        </p:nvSpPr>
        <p:spPr>
          <a:xfrm>
            <a:off x="3072000" y="924075"/>
            <a:ext cx="3000000" cy="877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lang="en" sz="4500">
                <a:solidFill>
                  <a:srgbClr val="F08486"/>
                </a:solidFill>
                <a:latin typeface="Bungee"/>
                <a:ea typeface="Bungee"/>
                <a:cs typeface="Bungee"/>
                <a:sym typeface="Bungee"/>
              </a:rPr>
              <a:t>Sources</a:t>
            </a:r>
            <a:endParaRPr sz="700">
              <a:solidFill>
                <a:schemeClr val="dk1"/>
              </a:solidFill>
            </a:endParaRPr>
          </a:p>
        </p:txBody>
      </p:sp>
      <p:sp>
        <p:nvSpPr>
          <p:cNvPr id="355" name="Google Shape;355;p42"/>
          <p:cNvSpPr txBox="1"/>
          <p:nvPr/>
        </p:nvSpPr>
        <p:spPr>
          <a:xfrm>
            <a:off x="984600" y="2420625"/>
            <a:ext cx="7174800" cy="15147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Clr>
                <a:schemeClr val="dk1"/>
              </a:buClr>
              <a:buSzPts val="1100"/>
              <a:buFont typeface="Arial"/>
              <a:buNone/>
            </a:pPr>
            <a:r>
              <a:rPr lang="en" sz="1600">
                <a:solidFill>
                  <a:schemeClr val="dk1"/>
                </a:solidFill>
                <a:latin typeface="Nunito"/>
                <a:ea typeface="Nunito"/>
                <a:cs typeface="Nunito"/>
                <a:sym typeface="Nunito"/>
              </a:rPr>
              <a:t>Fox, S. I. (2016). </a:t>
            </a:r>
            <a:r>
              <a:rPr i="1" lang="en" sz="1600">
                <a:solidFill>
                  <a:schemeClr val="dk1"/>
                </a:solidFill>
                <a:latin typeface="Nunito"/>
                <a:ea typeface="Nunito"/>
                <a:cs typeface="Nunito"/>
                <a:sym typeface="Nunito"/>
              </a:rPr>
              <a:t>Human Physiology</a:t>
            </a:r>
            <a:r>
              <a:rPr lang="en" sz="1600">
                <a:solidFill>
                  <a:schemeClr val="dk1"/>
                </a:solidFill>
                <a:latin typeface="Nunito"/>
                <a:ea typeface="Nunito"/>
                <a:cs typeface="Nunito"/>
                <a:sym typeface="Nunito"/>
              </a:rPr>
              <a:t> (Fourteenth). McGraw Hill Education. </a:t>
            </a:r>
            <a:endParaRPr sz="1600">
              <a:solidFill>
                <a:schemeClr val="dk1"/>
              </a:solidFill>
              <a:latin typeface="Nunito"/>
              <a:ea typeface="Nunito"/>
              <a:cs typeface="Nunito"/>
              <a:sym typeface="Nunito"/>
            </a:endParaRPr>
          </a:p>
          <a:p>
            <a:pPr indent="0" lvl="0" marL="0" rtl="0" algn="l">
              <a:lnSpc>
                <a:spcPct val="115000"/>
              </a:lnSpc>
              <a:spcBef>
                <a:spcPts val="1200"/>
              </a:spcBef>
              <a:spcAft>
                <a:spcPts val="0"/>
              </a:spcAft>
              <a:buClr>
                <a:schemeClr val="dk1"/>
              </a:buClr>
              <a:buSzPts val="1100"/>
              <a:buFont typeface="Arial"/>
              <a:buNone/>
            </a:pPr>
            <a:r>
              <a:rPr lang="en" sz="1600">
                <a:solidFill>
                  <a:schemeClr val="dk1"/>
                </a:solidFill>
                <a:latin typeface="Nunito"/>
                <a:ea typeface="Nunito"/>
                <a:cs typeface="Nunito"/>
                <a:sym typeface="Nunito"/>
              </a:rPr>
              <a:t>‌</a:t>
            </a:r>
            <a:endParaRPr sz="1600">
              <a:solidFill>
                <a:schemeClr val="dk1"/>
              </a:solidFill>
              <a:latin typeface="Nunito"/>
              <a:ea typeface="Nunito"/>
              <a:cs typeface="Nunito"/>
              <a:sym typeface="Nunito"/>
            </a:endParaRPr>
          </a:p>
          <a:p>
            <a:pPr indent="0" lvl="0" marL="0" rtl="0" algn="l">
              <a:spcBef>
                <a:spcPts val="1200"/>
              </a:spcBef>
              <a:spcAft>
                <a:spcPts val="0"/>
              </a:spcAft>
              <a:buNone/>
            </a:pPr>
            <a:r>
              <a:t/>
            </a:r>
            <a:endParaRPr sz="1600">
              <a:solidFill>
                <a:schemeClr val="dk1"/>
              </a:solidFill>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3"/>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cxnSp>
        <p:nvCxnSpPr>
          <p:cNvPr id="361" name="Google Shape;361;p43"/>
          <p:cNvCxnSpPr/>
          <p:nvPr/>
        </p:nvCxnSpPr>
        <p:spPr>
          <a:xfrm>
            <a:off x="514361" y="4624388"/>
            <a:ext cx="8115300" cy="9525"/>
          </a:xfrm>
          <a:prstGeom prst="straightConnector1">
            <a:avLst/>
          </a:prstGeom>
          <a:noFill/>
          <a:ln cap="flat" cmpd="sng" w="38100">
            <a:solidFill>
              <a:srgbClr val="000000"/>
            </a:solidFill>
            <a:prstDash val="solid"/>
            <a:round/>
            <a:headEnd len="sm" w="sm" type="none"/>
            <a:tailEnd len="sm" w="sm" type="none"/>
          </a:ln>
        </p:spPr>
      </p:cxnSp>
      <p:pic>
        <p:nvPicPr>
          <p:cNvPr id="362" name="Google Shape;362;p43"/>
          <p:cNvPicPr preferRelativeResize="0"/>
          <p:nvPr/>
        </p:nvPicPr>
        <p:blipFill rotWithShape="1">
          <a:blip r:embed="rId4">
            <a:alphaModFix/>
          </a:blip>
          <a:srcRect b="0" l="0" r="0" t="0"/>
          <a:stretch/>
        </p:blipFill>
        <p:spPr>
          <a:xfrm>
            <a:off x="1714624" y="677846"/>
            <a:ext cx="1203376" cy="1209423"/>
          </a:xfrm>
          <a:prstGeom prst="rect">
            <a:avLst/>
          </a:prstGeom>
          <a:noFill/>
          <a:ln>
            <a:noFill/>
          </a:ln>
        </p:spPr>
      </p:pic>
      <p:pic>
        <p:nvPicPr>
          <p:cNvPr id="363" name="Google Shape;363;p43"/>
          <p:cNvPicPr preferRelativeResize="0"/>
          <p:nvPr/>
        </p:nvPicPr>
        <p:blipFill rotWithShape="1">
          <a:blip r:embed="rId4">
            <a:alphaModFix/>
          </a:blip>
          <a:srcRect b="0" l="0" r="0" t="0"/>
          <a:stretch/>
        </p:blipFill>
        <p:spPr>
          <a:xfrm flipH="1">
            <a:off x="6226000" y="677846"/>
            <a:ext cx="1203375" cy="1209423"/>
          </a:xfrm>
          <a:prstGeom prst="rect">
            <a:avLst/>
          </a:prstGeom>
          <a:noFill/>
          <a:ln>
            <a:noFill/>
          </a:ln>
        </p:spPr>
      </p:pic>
      <p:pic>
        <p:nvPicPr>
          <p:cNvPr id="364" name="Google Shape;364;p43"/>
          <p:cNvPicPr preferRelativeResize="0"/>
          <p:nvPr/>
        </p:nvPicPr>
        <p:blipFill rotWithShape="1">
          <a:blip r:embed="rId5">
            <a:alphaModFix/>
          </a:blip>
          <a:srcRect b="0" l="0" r="0" t="0"/>
          <a:stretch/>
        </p:blipFill>
        <p:spPr>
          <a:xfrm>
            <a:off x="3427082" y="3491447"/>
            <a:ext cx="2059355" cy="257419"/>
          </a:xfrm>
          <a:prstGeom prst="rect">
            <a:avLst/>
          </a:prstGeom>
          <a:noFill/>
          <a:ln>
            <a:noFill/>
          </a:ln>
        </p:spPr>
      </p:pic>
      <p:sp>
        <p:nvSpPr>
          <p:cNvPr id="365" name="Google Shape;365;p43"/>
          <p:cNvSpPr txBox="1"/>
          <p:nvPr/>
        </p:nvSpPr>
        <p:spPr>
          <a:xfrm>
            <a:off x="1864537" y="2216822"/>
            <a:ext cx="5415000" cy="692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F08486"/>
                </a:solidFill>
                <a:latin typeface="Bungee"/>
                <a:ea typeface="Bungee"/>
                <a:cs typeface="Bungee"/>
                <a:sym typeface="Bungee"/>
              </a:rPr>
              <a:t>Thank you!</a:t>
            </a:r>
            <a:endParaRPr sz="700"/>
          </a:p>
        </p:txBody>
      </p:sp>
      <p:sp>
        <p:nvSpPr>
          <p:cNvPr id="366" name="Google Shape;366;p43"/>
          <p:cNvSpPr txBox="1"/>
          <p:nvPr/>
        </p:nvSpPr>
        <p:spPr>
          <a:xfrm>
            <a:off x="3207464" y="2367556"/>
            <a:ext cx="2729100" cy="107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cxnSp>
        <p:nvCxnSpPr>
          <p:cNvPr id="145" name="Google Shape;145;p26"/>
          <p:cNvCxnSpPr/>
          <p:nvPr/>
        </p:nvCxnSpPr>
        <p:spPr>
          <a:xfrm>
            <a:off x="514361" y="4624388"/>
            <a:ext cx="8115300" cy="9525"/>
          </a:xfrm>
          <a:prstGeom prst="straightConnector1">
            <a:avLst/>
          </a:prstGeom>
          <a:noFill/>
          <a:ln cap="flat" cmpd="sng" w="38100">
            <a:solidFill>
              <a:srgbClr val="000000"/>
            </a:solidFill>
            <a:prstDash val="solid"/>
            <a:round/>
            <a:headEnd len="sm" w="sm" type="none"/>
            <a:tailEnd len="sm" w="sm" type="none"/>
          </a:ln>
        </p:spPr>
      </p:cxnSp>
      <p:sp>
        <p:nvSpPr>
          <p:cNvPr id="146" name="Google Shape;146;p26"/>
          <p:cNvSpPr/>
          <p:nvPr/>
        </p:nvSpPr>
        <p:spPr>
          <a:xfrm>
            <a:off x="6867574" y="2102005"/>
            <a:ext cx="699609" cy="1054490"/>
          </a:xfrm>
          <a:custGeom>
            <a:rect b="b" l="l" r="r" t="t"/>
            <a:pathLst>
              <a:path extrusionOk="0" h="2108979" w="1399217">
                <a:moveTo>
                  <a:pt x="0" y="0"/>
                </a:moveTo>
                <a:lnTo>
                  <a:pt x="1399217" y="0"/>
                </a:lnTo>
                <a:lnTo>
                  <a:pt x="1399217" y="2108979"/>
                </a:lnTo>
                <a:lnTo>
                  <a:pt x="0" y="2108979"/>
                </a:lnTo>
                <a:lnTo>
                  <a:pt x="0" y="0"/>
                </a:lnTo>
                <a:close/>
              </a:path>
            </a:pathLst>
          </a:custGeom>
          <a:blipFill rotWithShape="1">
            <a:blip r:embed="rId3">
              <a:alphaModFix/>
            </a:blip>
            <a:stretch>
              <a:fillRect b="0" l="0" r="0" t="0"/>
            </a:stretch>
          </a:blipFill>
          <a:ln>
            <a:noFill/>
          </a:ln>
        </p:spPr>
      </p:sp>
      <p:sp>
        <p:nvSpPr>
          <p:cNvPr id="147" name="Google Shape;147;p26"/>
          <p:cNvSpPr/>
          <p:nvPr/>
        </p:nvSpPr>
        <p:spPr>
          <a:xfrm>
            <a:off x="1363474" y="2124376"/>
            <a:ext cx="325740" cy="558122"/>
          </a:xfrm>
          <a:custGeom>
            <a:rect b="b" l="l" r="r" t="t"/>
            <a:pathLst>
              <a:path extrusionOk="0" h="1116243" w="651480">
                <a:moveTo>
                  <a:pt x="0" y="0"/>
                </a:moveTo>
                <a:lnTo>
                  <a:pt x="651480" y="0"/>
                </a:lnTo>
                <a:lnTo>
                  <a:pt x="651480" y="1116243"/>
                </a:lnTo>
                <a:lnTo>
                  <a:pt x="0" y="1116243"/>
                </a:lnTo>
                <a:lnTo>
                  <a:pt x="0" y="0"/>
                </a:lnTo>
                <a:close/>
              </a:path>
            </a:pathLst>
          </a:custGeom>
          <a:blipFill rotWithShape="1">
            <a:blip r:embed="rId4">
              <a:alphaModFix/>
            </a:blip>
            <a:stretch>
              <a:fillRect b="0" l="0" r="0" t="0"/>
            </a:stretch>
          </a:blipFill>
          <a:ln>
            <a:noFill/>
          </a:ln>
        </p:spPr>
      </p:sp>
      <p:sp>
        <p:nvSpPr>
          <p:cNvPr id="148" name="Google Shape;148;p26"/>
          <p:cNvSpPr txBox="1"/>
          <p:nvPr/>
        </p:nvSpPr>
        <p:spPr>
          <a:xfrm>
            <a:off x="2230566" y="2872997"/>
            <a:ext cx="45783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400" u="none" cap="none" strike="noStrike">
                <a:solidFill>
                  <a:srgbClr val="000000"/>
                </a:solidFill>
                <a:latin typeface="Bungee"/>
                <a:ea typeface="Bungee"/>
                <a:cs typeface="Bungee"/>
                <a:sym typeface="Bungee"/>
              </a:rPr>
              <a:t>absorption</a:t>
            </a:r>
            <a:endParaRPr sz="800"/>
          </a:p>
        </p:txBody>
      </p:sp>
      <p:sp>
        <p:nvSpPr>
          <p:cNvPr id="149" name="Google Shape;149;p26"/>
          <p:cNvSpPr txBox="1"/>
          <p:nvPr/>
        </p:nvSpPr>
        <p:spPr>
          <a:xfrm>
            <a:off x="2230566" y="3282572"/>
            <a:ext cx="45783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400" u="none" cap="none" strike="noStrike">
                <a:solidFill>
                  <a:srgbClr val="000000"/>
                </a:solidFill>
                <a:latin typeface="Bungee"/>
                <a:ea typeface="Bungee"/>
                <a:cs typeface="Bungee"/>
                <a:sym typeface="Bungee"/>
              </a:rPr>
              <a:t>terms </a:t>
            </a:r>
            <a:r>
              <a:rPr b="0" i="0" lang="en" sz="1100" u="none" cap="none" strike="noStrike">
                <a:solidFill>
                  <a:srgbClr val="000000"/>
                </a:solidFill>
                <a:latin typeface="Bungee"/>
                <a:ea typeface="Bungee"/>
                <a:cs typeface="Bungee"/>
                <a:sym typeface="Bungee"/>
              </a:rPr>
              <a:t>(throughout</a:t>
            </a:r>
            <a:r>
              <a:rPr lang="en" sz="1100">
                <a:latin typeface="Bungee"/>
                <a:ea typeface="Bungee"/>
                <a:cs typeface="Bungee"/>
                <a:sym typeface="Bungee"/>
              </a:rPr>
              <a:t>)</a:t>
            </a:r>
            <a:endParaRPr sz="1100">
              <a:latin typeface="Bungee"/>
              <a:ea typeface="Bungee"/>
              <a:cs typeface="Bungee"/>
              <a:sym typeface="Bungee"/>
            </a:endParaRPr>
          </a:p>
        </p:txBody>
      </p:sp>
      <p:sp>
        <p:nvSpPr>
          <p:cNvPr id="150" name="Google Shape;150;p26"/>
          <p:cNvSpPr/>
          <p:nvPr/>
        </p:nvSpPr>
        <p:spPr>
          <a:xfrm>
            <a:off x="8310091" y="76981"/>
            <a:ext cx="699609" cy="1054490"/>
          </a:xfrm>
          <a:custGeom>
            <a:rect b="b" l="l" r="r" t="t"/>
            <a:pathLst>
              <a:path extrusionOk="0" h="2108979" w="1399217">
                <a:moveTo>
                  <a:pt x="0" y="0"/>
                </a:moveTo>
                <a:lnTo>
                  <a:pt x="1399217" y="0"/>
                </a:lnTo>
                <a:lnTo>
                  <a:pt x="1399217" y="2108978"/>
                </a:lnTo>
                <a:lnTo>
                  <a:pt x="0" y="2108978"/>
                </a:lnTo>
                <a:lnTo>
                  <a:pt x="0" y="0"/>
                </a:lnTo>
                <a:close/>
              </a:path>
            </a:pathLst>
          </a:custGeom>
          <a:blipFill rotWithShape="1">
            <a:blip r:embed="rId5">
              <a:alphaModFix/>
            </a:blip>
            <a:stretch>
              <a:fillRect b="0" l="0" r="0" t="0"/>
            </a:stretch>
          </a:blipFill>
          <a:ln>
            <a:noFill/>
          </a:ln>
        </p:spPr>
      </p:sp>
      <p:sp>
        <p:nvSpPr>
          <p:cNvPr id="151" name="Google Shape;151;p26"/>
          <p:cNvSpPr/>
          <p:nvPr/>
        </p:nvSpPr>
        <p:spPr>
          <a:xfrm>
            <a:off x="1091853" y="490991"/>
            <a:ext cx="325740" cy="558122"/>
          </a:xfrm>
          <a:custGeom>
            <a:rect b="b" l="l" r="r" t="t"/>
            <a:pathLst>
              <a:path extrusionOk="0" h="1116243" w="651480">
                <a:moveTo>
                  <a:pt x="0" y="0"/>
                </a:moveTo>
                <a:lnTo>
                  <a:pt x="651480" y="0"/>
                </a:lnTo>
                <a:lnTo>
                  <a:pt x="651480" y="1116243"/>
                </a:lnTo>
                <a:lnTo>
                  <a:pt x="0" y="1116243"/>
                </a:lnTo>
                <a:lnTo>
                  <a:pt x="0" y="0"/>
                </a:lnTo>
                <a:close/>
              </a:path>
            </a:pathLst>
          </a:custGeom>
          <a:blipFill rotWithShape="1">
            <a:blip r:embed="rId6">
              <a:alphaModFix/>
            </a:blip>
            <a:stretch>
              <a:fillRect b="0" l="0" r="0" t="0"/>
            </a:stretch>
          </a:blipFill>
          <a:ln>
            <a:noFill/>
          </a:ln>
        </p:spPr>
      </p:sp>
      <p:pic>
        <p:nvPicPr>
          <p:cNvPr id="152" name="Google Shape;152;p26"/>
          <p:cNvPicPr preferRelativeResize="0"/>
          <p:nvPr/>
        </p:nvPicPr>
        <p:blipFill rotWithShape="1">
          <a:blip r:embed="rId7">
            <a:alphaModFix/>
          </a:blip>
          <a:srcRect b="0" l="0" r="0" t="0"/>
          <a:stretch/>
        </p:blipFill>
        <p:spPr>
          <a:xfrm rot="-1479672">
            <a:off x="394690" y="1840750"/>
            <a:ext cx="1535551" cy="1775204"/>
          </a:xfrm>
          <a:prstGeom prst="rect">
            <a:avLst/>
          </a:prstGeom>
          <a:noFill/>
          <a:ln>
            <a:noFill/>
          </a:ln>
        </p:spPr>
      </p:pic>
      <p:sp>
        <p:nvSpPr>
          <p:cNvPr id="153" name="Google Shape;153;p26"/>
          <p:cNvSpPr txBox="1"/>
          <p:nvPr/>
        </p:nvSpPr>
        <p:spPr>
          <a:xfrm>
            <a:off x="2875800" y="908650"/>
            <a:ext cx="3392400" cy="723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700" u="none" cap="none" strike="noStrike">
                <a:solidFill>
                  <a:srgbClr val="F08486"/>
                </a:solidFill>
                <a:latin typeface="Bungee"/>
                <a:ea typeface="Bungee"/>
                <a:cs typeface="Bungee"/>
                <a:sym typeface="Bungee"/>
              </a:rPr>
              <a:t>overview</a:t>
            </a:r>
            <a:endParaRPr sz="900"/>
          </a:p>
        </p:txBody>
      </p:sp>
      <p:sp>
        <p:nvSpPr>
          <p:cNvPr id="154" name="Google Shape;154;p26"/>
          <p:cNvSpPr txBox="1"/>
          <p:nvPr/>
        </p:nvSpPr>
        <p:spPr>
          <a:xfrm>
            <a:off x="2230566" y="2052516"/>
            <a:ext cx="45783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400" u="none" cap="none" strike="noStrike">
                <a:solidFill>
                  <a:srgbClr val="000000"/>
                </a:solidFill>
                <a:latin typeface="Bungee"/>
                <a:ea typeface="Bungee"/>
                <a:cs typeface="Bungee"/>
                <a:sym typeface="Bungee"/>
              </a:rPr>
              <a:t>Chemical structures</a:t>
            </a:r>
            <a:endParaRPr sz="800"/>
          </a:p>
        </p:txBody>
      </p:sp>
      <p:sp>
        <p:nvSpPr>
          <p:cNvPr id="155" name="Google Shape;155;p26"/>
          <p:cNvSpPr txBox="1"/>
          <p:nvPr/>
        </p:nvSpPr>
        <p:spPr>
          <a:xfrm>
            <a:off x="1851695" y="2446533"/>
            <a:ext cx="54453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400" u="none" cap="none" strike="noStrike">
                <a:solidFill>
                  <a:srgbClr val="000000"/>
                </a:solidFill>
                <a:latin typeface="Bungee"/>
                <a:ea typeface="Bungee"/>
                <a:cs typeface="Bungee"/>
                <a:sym typeface="Bungee"/>
              </a:rPr>
              <a:t>Function/digestion</a:t>
            </a:r>
            <a:endParaRPr sz="2400"/>
          </a:p>
        </p:txBody>
      </p:sp>
      <p:sp>
        <p:nvSpPr>
          <p:cNvPr id="156" name="Google Shape;156;p26"/>
          <p:cNvSpPr txBox="1"/>
          <p:nvPr/>
        </p:nvSpPr>
        <p:spPr>
          <a:xfrm>
            <a:off x="2566050" y="631463"/>
            <a:ext cx="4011900" cy="277200"/>
          </a:xfrm>
          <a:prstGeom prst="rect">
            <a:avLst/>
          </a:prstGeom>
          <a:noFill/>
          <a:ln>
            <a:noFill/>
          </a:ln>
        </p:spPr>
        <p:txBody>
          <a:bodyPr anchorCtr="0" anchor="t" bIns="0" lIns="0" spcFirstLastPara="1" rIns="0" wrap="square" tIns="0">
            <a:spAutoFit/>
          </a:bodyPr>
          <a:lstStyle/>
          <a:p>
            <a:pPr indent="0" lvl="0" marL="0" marR="0" rtl="0" algn="ctr">
              <a:lnSpc>
                <a:spcPct val="308571"/>
              </a:lnSpc>
              <a:spcBef>
                <a:spcPts val="0"/>
              </a:spcBef>
              <a:spcAft>
                <a:spcPts val="0"/>
              </a:spcAft>
              <a:buNone/>
            </a:pPr>
            <a:r>
              <a:rPr b="0" i="0" lang="en" sz="1800" u="none" cap="none" strike="noStrike">
                <a:solidFill>
                  <a:srgbClr val="F08486"/>
                </a:solidFill>
                <a:latin typeface="Bungee"/>
                <a:ea typeface="Bungee"/>
                <a:cs typeface="Bungee"/>
                <a:sym typeface="Bungee"/>
              </a:rPr>
              <a:t>Proteins and amino acids</a:t>
            </a:r>
            <a:endParaRPr sz="700"/>
          </a:p>
        </p:txBody>
      </p:sp>
      <p:sp>
        <p:nvSpPr>
          <p:cNvPr id="157" name="Google Shape;157;p26"/>
          <p:cNvSpPr/>
          <p:nvPr/>
        </p:nvSpPr>
        <p:spPr>
          <a:xfrm>
            <a:off x="7184888" y="482268"/>
            <a:ext cx="1675811" cy="3733198"/>
          </a:xfrm>
          <a:custGeom>
            <a:rect b="b" l="l" r="r" t="t"/>
            <a:pathLst>
              <a:path extrusionOk="0" h="4035890" w="1489610">
                <a:moveTo>
                  <a:pt x="0" y="0"/>
                </a:moveTo>
                <a:lnTo>
                  <a:pt x="1489610" y="0"/>
                </a:lnTo>
                <a:lnTo>
                  <a:pt x="1489610" y="4035889"/>
                </a:lnTo>
                <a:lnTo>
                  <a:pt x="0" y="4035889"/>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164" name="Google Shape;164;p27"/>
          <p:cNvSpPr txBox="1"/>
          <p:nvPr/>
        </p:nvSpPr>
        <p:spPr>
          <a:xfrm>
            <a:off x="723900" y="501713"/>
            <a:ext cx="8629639" cy="679673"/>
          </a:xfrm>
          <a:prstGeom prst="rect">
            <a:avLst/>
          </a:prstGeom>
          <a:noFill/>
          <a:ln>
            <a:noFill/>
          </a:ln>
        </p:spPr>
        <p:txBody>
          <a:bodyPr anchorCtr="0" anchor="t" bIns="0" lIns="0" spcFirstLastPara="1" rIns="0" wrap="square" tIns="0">
            <a:spAutoFit/>
          </a:bodyPr>
          <a:lstStyle/>
          <a:p>
            <a:pPr indent="0" lvl="0" marL="0" marR="0" rtl="0" algn="ctr">
              <a:lnSpc>
                <a:spcPct val="140786"/>
              </a:lnSpc>
              <a:spcBef>
                <a:spcPts val="0"/>
              </a:spcBef>
              <a:spcAft>
                <a:spcPts val="0"/>
              </a:spcAft>
              <a:buNone/>
            </a:pPr>
            <a:r>
              <a:rPr b="0" i="0" lang="en" sz="3800" u="none" cap="none" strike="noStrike">
                <a:solidFill>
                  <a:srgbClr val="F08486"/>
                </a:solidFill>
                <a:latin typeface="Bungee"/>
                <a:ea typeface="Bungee"/>
                <a:cs typeface="Bungee"/>
                <a:sym typeface="Bungee"/>
              </a:rPr>
              <a:t>amino acids vs. proteins</a:t>
            </a:r>
            <a:endParaRPr sz="700"/>
          </a:p>
        </p:txBody>
      </p:sp>
      <p:sp>
        <p:nvSpPr>
          <p:cNvPr id="165" name="Google Shape;165;p27"/>
          <p:cNvSpPr/>
          <p:nvPr/>
        </p:nvSpPr>
        <p:spPr>
          <a:xfrm rot="1535287">
            <a:off x="-483292" y="-251261"/>
            <a:ext cx="1995262" cy="2417167"/>
          </a:xfrm>
          <a:custGeom>
            <a:rect b="b" l="l" r="r" t="t"/>
            <a:pathLst>
              <a:path extrusionOk="0" h="4834334" w="3990523">
                <a:moveTo>
                  <a:pt x="0" y="0"/>
                </a:moveTo>
                <a:lnTo>
                  <a:pt x="3990523" y="0"/>
                </a:lnTo>
                <a:lnTo>
                  <a:pt x="3990523" y="4834333"/>
                </a:lnTo>
                <a:lnTo>
                  <a:pt x="0" y="4834333"/>
                </a:lnTo>
                <a:lnTo>
                  <a:pt x="0" y="0"/>
                </a:lnTo>
                <a:close/>
              </a:path>
            </a:pathLst>
          </a:custGeom>
          <a:blipFill rotWithShape="1">
            <a:blip r:embed="rId4">
              <a:alphaModFix/>
            </a:blip>
            <a:stretch>
              <a:fillRect b="0" l="0" r="0" t="0"/>
            </a:stretch>
          </a:blipFill>
          <a:ln>
            <a:noFill/>
          </a:ln>
        </p:spPr>
      </p:sp>
      <p:sp>
        <p:nvSpPr>
          <p:cNvPr id="166" name="Google Shape;166;p27"/>
          <p:cNvSpPr/>
          <p:nvPr/>
        </p:nvSpPr>
        <p:spPr>
          <a:xfrm rot="1535287">
            <a:off x="-334807" y="-108697"/>
            <a:ext cx="1698290" cy="2057400"/>
          </a:xfrm>
          <a:custGeom>
            <a:rect b="b" l="l" r="r" t="t"/>
            <a:pathLst>
              <a:path extrusionOk="0" h="4114800" w="3396580">
                <a:moveTo>
                  <a:pt x="0" y="0"/>
                </a:moveTo>
                <a:lnTo>
                  <a:pt x="3396580" y="0"/>
                </a:lnTo>
                <a:lnTo>
                  <a:pt x="3396580" y="4114800"/>
                </a:lnTo>
                <a:lnTo>
                  <a:pt x="0" y="4114800"/>
                </a:lnTo>
                <a:lnTo>
                  <a:pt x="0" y="0"/>
                </a:lnTo>
                <a:close/>
              </a:path>
            </a:pathLst>
          </a:custGeom>
          <a:blipFill rotWithShape="1">
            <a:blip r:embed="rId5">
              <a:alphaModFix/>
            </a:blip>
            <a:stretch>
              <a:fillRect b="0" l="0" r="0" t="0"/>
            </a:stretch>
          </a:blipFill>
          <a:ln>
            <a:noFill/>
          </a:ln>
        </p:spPr>
      </p:sp>
      <p:cxnSp>
        <p:nvCxnSpPr>
          <p:cNvPr id="167" name="Google Shape;167;p27"/>
          <p:cNvCxnSpPr/>
          <p:nvPr/>
        </p:nvCxnSpPr>
        <p:spPr>
          <a:xfrm>
            <a:off x="4564510" y="1276350"/>
            <a:ext cx="7500" cy="3610500"/>
          </a:xfrm>
          <a:prstGeom prst="straightConnector1">
            <a:avLst/>
          </a:prstGeom>
          <a:noFill/>
          <a:ln cap="flat" cmpd="sng" w="19050">
            <a:solidFill>
              <a:srgbClr val="000000"/>
            </a:solidFill>
            <a:prstDash val="solid"/>
            <a:round/>
            <a:headEnd len="sm" w="sm" type="none"/>
            <a:tailEnd len="sm" w="sm" type="none"/>
          </a:ln>
        </p:spPr>
      </p:cxnSp>
      <p:grpSp>
        <p:nvGrpSpPr>
          <p:cNvPr id="168" name="Google Shape;168;p27"/>
          <p:cNvGrpSpPr/>
          <p:nvPr/>
        </p:nvGrpSpPr>
        <p:grpSpPr>
          <a:xfrm>
            <a:off x="1290525" y="1325552"/>
            <a:ext cx="2824350" cy="3462749"/>
            <a:chOff x="2581050" y="2651103"/>
            <a:chExt cx="5648700" cy="6925497"/>
          </a:xfrm>
        </p:grpSpPr>
        <p:sp>
          <p:nvSpPr>
            <p:cNvPr id="169" name="Google Shape;169;p27"/>
            <p:cNvSpPr txBox="1"/>
            <p:nvPr/>
          </p:nvSpPr>
          <p:spPr>
            <a:xfrm>
              <a:off x="3147575" y="4356225"/>
              <a:ext cx="4584125" cy="496290"/>
            </a:xfrm>
            <a:prstGeom prst="rect">
              <a:avLst/>
            </a:prstGeom>
            <a:noFill/>
            <a:ln>
              <a:noFill/>
            </a:ln>
          </p:spPr>
          <p:txBody>
            <a:bodyPr anchorCtr="0" anchor="t" bIns="0" lIns="0" spcFirstLastPara="1" rIns="0" wrap="square" tIns="0">
              <a:spAutoFit/>
            </a:bodyPr>
            <a:lstStyle/>
            <a:p>
              <a:pPr indent="0" lvl="0" marL="0" marR="0" rtl="0" algn="ctr">
                <a:lnSpc>
                  <a:spcPct val="76363"/>
                </a:lnSpc>
                <a:spcBef>
                  <a:spcPts val="0"/>
                </a:spcBef>
                <a:spcAft>
                  <a:spcPts val="0"/>
                </a:spcAft>
                <a:buNone/>
              </a:pPr>
              <a:r>
                <a:rPr b="0" i="0" lang="en" sz="2200" u="none" cap="none" strike="noStrike">
                  <a:solidFill>
                    <a:srgbClr val="166569"/>
                  </a:solidFill>
                  <a:latin typeface="Bungee"/>
                  <a:ea typeface="Bungee"/>
                  <a:cs typeface="Bungee"/>
                  <a:sym typeface="Bungee"/>
                </a:rPr>
                <a:t>Amino acid</a:t>
              </a:r>
              <a:endParaRPr sz="700"/>
            </a:p>
          </p:txBody>
        </p:sp>
        <p:sp>
          <p:nvSpPr>
            <p:cNvPr id="170" name="Google Shape;170;p27"/>
            <p:cNvSpPr txBox="1"/>
            <p:nvPr/>
          </p:nvSpPr>
          <p:spPr>
            <a:xfrm>
              <a:off x="2581050" y="5143500"/>
              <a:ext cx="5648700" cy="4433100"/>
            </a:xfrm>
            <a:prstGeom prst="rect">
              <a:avLst/>
            </a:prstGeom>
            <a:noFill/>
            <a:ln>
              <a:noFill/>
            </a:ln>
          </p:spPr>
          <p:txBody>
            <a:bodyPr anchorCtr="0" anchor="t" bIns="0" lIns="0" spcFirstLastPara="1" rIns="0" wrap="square" tIns="0">
              <a:spAutoFit/>
            </a:bodyPr>
            <a:lstStyle/>
            <a:p>
              <a:pPr indent="-177800" lvl="0" marL="177800" marR="0" rtl="0" algn="l">
                <a:spcBef>
                  <a:spcPts val="0"/>
                </a:spcBef>
                <a:spcAft>
                  <a:spcPts val="0"/>
                </a:spcAft>
                <a:buClr>
                  <a:srgbClr val="000000"/>
                </a:buClr>
                <a:buSzPts val="1600"/>
                <a:buFont typeface="Nunito"/>
                <a:buChar char="•"/>
              </a:pPr>
              <a:r>
                <a:rPr i="0" lang="en" sz="1600" u="none" cap="none" strike="noStrike">
                  <a:solidFill>
                    <a:srgbClr val="000000"/>
                  </a:solidFill>
                  <a:latin typeface="Nunito"/>
                  <a:ea typeface="Nunito"/>
                  <a:cs typeface="Nunito"/>
                  <a:sym typeface="Nunito"/>
                </a:rPr>
                <a:t>Simple organic molecule that is made up of:</a:t>
              </a:r>
              <a:endParaRPr sz="700">
                <a:latin typeface="Nunito"/>
                <a:ea typeface="Nunito"/>
                <a:cs typeface="Nunito"/>
                <a:sym typeface="Nunito"/>
              </a:endParaRPr>
            </a:p>
            <a:p>
              <a:pPr indent="-177800" lvl="1" marL="406400" marR="0" rtl="0" algn="l">
                <a:spcBef>
                  <a:spcPts val="0"/>
                </a:spcBef>
                <a:spcAft>
                  <a:spcPts val="0"/>
                </a:spcAft>
                <a:buClr>
                  <a:srgbClr val="000000"/>
                </a:buClr>
                <a:buSzPts val="1600"/>
                <a:buFont typeface="Nunito"/>
                <a:buChar char="•"/>
              </a:pPr>
              <a:r>
                <a:rPr i="0" lang="en" sz="1600" u="none" cap="none" strike="noStrike">
                  <a:solidFill>
                    <a:srgbClr val="000000"/>
                  </a:solidFill>
                  <a:latin typeface="Nunito"/>
                  <a:ea typeface="Nunito"/>
                  <a:cs typeface="Nunito"/>
                  <a:sym typeface="Nunito"/>
                </a:rPr>
                <a:t>Central carbon atom</a:t>
              </a:r>
              <a:endParaRPr sz="700">
                <a:latin typeface="Nunito"/>
                <a:ea typeface="Nunito"/>
                <a:cs typeface="Nunito"/>
                <a:sym typeface="Nunito"/>
              </a:endParaRPr>
            </a:p>
            <a:p>
              <a:pPr indent="-177800" lvl="1" marL="406400" marR="0" rtl="0" algn="l">
                <a:spcBef>
                  <a:spcPts val="0"/>
                </a:spcBef>
                <a:spcAft>
                  <a:spcPts val="0"/>
                </a:spcAft>
                <a:buClr>
                  <a:srgbClr val="000000"/>
                </a:buClr>
                <a:buSzPts val="1600"/>
                <a:buFont typeface="Nunito"/>
                <a:buChar char="•"/>
              </a:pPr>
              <a:r>
                <a:rPr i="0" lang="en" sz="1600" u="none" cap="none" strike="noStrike">
                  <a:solidFill>
                    <a:srgbClr val="000000"/>
                  </a:solidFill>
                  <a:latin typeface="Nunito"/>
                  <a:ea typeface="Nunito"/>
                  <a:cs typeface="Nunito"/>
                  <a:sym typeface="Nunito"/>
                </a:rPr>
                <a:t>Amino group</a:t>
              </a:r>
              <a:endParaRPr sz="700">
                <a:latin typeface="Nunito"/>
                <a:ea typeface="Nunito"/>
                <a:cs typeface="Nunito"/>
                <a:sym typeface="Nunito"/>
              </a:endParaRPr>
            </a:p>
            <a:p>
              <a:pPr indent="-177800" lvl="1" marL="406400" marR="0" rtl="0" algn="l">
                <a:spcBef>
                  <a:spcPts val="0"/>
                </a:spcBef>
                <a:spcAft>
                  <a:spcPts val="0"/>
                </a:spcAft>
                <a:buClr>
                  <a:srgbClr val="000000"/>
                </a:buClr>
                <a:buSzPts val="1600"/>
                <a:buFont typeface="Nunito"/>
                <a:buChar char="•"/>
              </a:pPr>
              <a:r>
                <a:rPr i="0" lang="en" sz="1600" u="none" cap="none" strike="noStrike">
                  <a:solidFill>
                    <a:srgbClr val="000000"/>
                  </a:solidFill>
                  <a:latin typeface="Nunito"/>
                  <a:ea typeface="Nunito"/>
                  <a:cs typeface="Nunito"/>
                  <a:sym typeface="Nunito"/>
                </a:rPr>
                <a:t>Carboxyl group</a:t>
              </a:r>
              <a:endParaRPr sz="700">
                <a:latin typeface="Nunito"/>
                <a:ea typeface="Nunito"/>
                <a:cs typeface="Nunito"/>
                <a:sym typeface="Nunito"/>
              </a:endParaRPr>
            </a:p>
            <a:p>
              <a:pPr indent="-177800" lvl="1" marL="406400" marR="0" rtl="0" algn="l">
                <a:spcBef>
                  <a:spcPts val="0"/>
                </a:spcBef>
                <a:spcAft>
                  <a:spcPts val="0"/>
                </a:spcAft>
                <a:buClr>
                  <a:srgbClr val="000000"/>
                </a:buClr>
                <a:buSzPts val="1600"/>
                <a:buFont typeface="Nunito"/>
                <a:buChar char="•"/>
              </a:pPr>
              <a:r>
                <a:rPr i="0" lang="en" sz="1600" u="none" cap="none" strike="noStrike">
                  <a:solidFill>
                    <a:srgbClr val="000000"/>
                  </a:solidFill>
                  <a:latin typeface="Nunito"/>
                  <a:ea typeface="Nunito"/>
                  <a:cs typeface="Nunito"/>
                  <a:sym typeface="Nunito"/>
                </a:rPr>
                <a:t>Hydrogen atom</a:t>
              </a:r>
              <a:endParaRPr sz="700">
                <a:latin typeface="Nunito"/>
                <a:ea typeface="Nunito"/>
                <a:cs typeface="Nunito"/>
                <a:sym typeface="Nunito"/>
              </a:endParaRPr>
            </a:p>
            <a:p>
              <a:pPr indent="-177800" lvl="1" marL="406400" marR="0" rtl="0" algn="l">
                <a:spcBef>
                  <a:spcPts val="0"/>
                </a:spcBef>
                <a:spcAft>
                  <a:spcPts val="0"/>
                </a:spcAft>
                <a:buClr>
                  <a:srgbClr val="000000"/>
                </a:buClr>
                <a:buSzPts val="1600"/>
                <a:buFont typeface="Nunito"/>
                <a:buChar char="•"/>
              </a:pPr>
              <a:r>
                <a:rPr i="0" lang="en" sz="1600" u="none" cap="none" strike="noStrike">
                  <a:solidFill>
                    <a:srgbClr val="000000"/>
                  </a:solidFill>
                  <a:latin typeface="Nunito"/>
                  <a:ea typeface="Nunito"/>
                  <a:cs typeface="Nunito"/>
                  <a:sym typeface="Nunito"/>
                </a:rPr>
                <a:t>R-group</a:t>
              </a:r>
              <a:endParaRPr sz="700">
                <a:latin typeface="Nunito"/>
                <a:ea typeface="Nunito"/>
                <a:cs typeface="Nunito"/>
                <a:sym typeface="Nunito"/>
              </a:endParaRPr>
            </a:p>
            <a:p>
              <a:pPr indent="-177800" lvl="0" marL="177800" marR="0" rtl="0" algn="l">
                <a:spcBef>
                  <a:spcPts val="0"/>
                </a:spcBef>
                <a:spcAft>
                  <a:spcPts val="0"/>
                </a:spcAft>
                <a:buClr>
                  <a:srgbClr val="000000"/>
                </a:buClr>
                <a:buSzPts val="1600"/>
                <a:buFont typeface="Nunito"/>
                <a:buChar char="•"/>
              </a:pPr>
              <a:r>
                <a:rPr i="0" lang="en" sz="1600" u="none" cap="none" strike="noStrike">
                  <a:solidFill>
                    <a:srgbClr val="000000"/>
                  </a:solidFill>
                  <a:latin typeface="Nunito"/>
                  <a:ea typeface="Nunito"/>
                  <a:cs typeface="Nunito"/>
                  <a:sym typeface="Nunito"/>
                </a:rPr>
                <a:t>Building blocks of proteins</a:t>
              </a:r>
              <a:endParaRPr sz="700">
                <a:latin typeface="Nunito"/>
                <a:ea typeface="Nunito"/>
                <a:cs typeface="Nunito"/>
                <a:sym typeface="Nunito"/>
              </a:endParaRPr>
            </a:p>
            <a:p>
              <a:pPr indent="-177800" lvl="0" marL="177800" marR="0" rtl="0" algn="l">
                <a:spcBef>
                  <a:spcPts val="0"/>
                </a:spcBef>
                <a:spcAft>
                  <a:spcPts val="0"/>
                </a:spcAft>
                <a:buClr>
                  <a:srgbClr val="000000"/>
                </a:buClr>
                <a:buSzPts val="1600"/>
                <a:buFont typeface="Nunito"/>
                <a:buChar char="•"/>
              </a:pPr>
              <a:r>
                <a:rPr i="0" lang="en" sz="1600" u="none" cap="none" strike="noStrike">
                  <a:solidFill>
                    <a:srgbClr val="000000"/>
                  </a:solidFill>
                  <a:latin typeface="Nunito"/>
                  <a:ea typeface="Nunito"/>
                  <a:cs typeface="Nunito"/>
                  <a:sym typeface="Nunito"/>
                </a:rPr>
                <a:t>There are 20 amino acids</a:t>
              </a:r>
              <a:endParaRPr i="0" sz="1600" u="none" cap="none" strike="noStrike">
                <a:solidFill>
                  <a:srgbClr val="000000"/>
                </a:solidFill>
                <a:latin typeface="Nunito"/>
                <a:ea typeface="Nunito"/>
                <a:cs typeface="Nunito"/>
                <a:sym typeface="Nunito"/>
              </a:endParaRPr>
            </a:p>
          </p:txBody>
        </p:sp>
        <p:pic>
          <p:nvPicPr>
            <p:cNvPr id="171" name="Google Shape;171;p27"/>
            <p:cNvPicPr preferRelativeResize="0"/>
            <p:nvPr/>
          </p:nvPicPr>
          <p:blipFill rotWithShape="1">
            <a:blip r:embed="rId6">
              <a:alphaModFix/>
            </a:blip>
            <a:srcRect b="0" l="0" r="0" t="0"/>
            <a:stretch/>
          </p:blipFill>
          <p:spPr>
            <a:xfrm>
              <a:off x="4883695" y="2651103"/>
              <a:ext cx="1270000" cy="1270000"/>
            </a:xfrm>
            <a:prstGeom prst="rect">
              <a:avLst/>
            </a:prstGeom>
            <a:noFill/>
            <a:ln>
              <a:noFill/>
            </a:ln>
          </p:spPr>
        </p:pic>
      </p:grpSp>
      <p:grpSp>
        <p:nvGrpSpPr>
          <p:cNvPr id="172" name="Google Shape;172;p27"/>
          <p:cNvGrpSpPr/>
          <p:nvPr/>
        </p:nvGrpSpPr>
        <p:grpSpPr>
          <a:xfrm>
            <a:off x="5427825" y="1406707"/>
            <a:ext cx="2711700" cy="3135293"/>
            <a:chOff x="10855650" y="2813415"/>
            <a:chExt cx="5423400" cy="6270585"/>
          </a:xfrm>
        </p:grpSpPr>
        <p:sp>
          <p:nvSpPr>
            <p:cNvPr id="173" name="Google Shape;173;p27"/>
            <p:cNvSpPr txBox="1"/>
            <p:nvPr/>
          </p:nvSpPr>
          <p:spPr>
            <a:xfrm>
              <a:off x="11293800" y="4250556"/>
              <a:ext cx="4584000" cy="67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200" u="none" cap="none" strike="noStrike">
                  <a:solidFill>
                    <a:srgbClr val="166569"/>
                  </a:solidFill>
                  <a:latin typeface="Bungee"/>
                  <a:ea typeface="Bungee"/>
                  <a:cs typeface="Bungee"/>
                  <a:sym typeface="Bungee"/>
                </a:rPr>
                <a:t>protein</a:t>
              </a:r>
              <a:endParaRPr sz="2200"/>
            </a:p>
          </p:txBody>
        </p:sp>
        <p:sp>
          <p:nvSpPr>
            <p:cNvPr id="174" name="Google Shape;174;p27"/>
            <p:cNvSpPr txBox="1"/>
            <p:nvPr/>
          </p:nvSpPr>
          <p:spPr>
            <a:xfrm>
              <a:off x="10855650" y="5143500"/>
              <a:ext cx="5423400" cy="3940500"/>
            </a:xfrm>
            <a:prstGeom prst="rect">
              <a:avLst/>
            </a:prstGeom>
            <a:noFill/>
            <a:ln>
              <a:noFill/>
            </a:ln>
          </p:spPr>
          <p:txBody>
            <a:bodyPr anchorCtr="0" anchor="t" bIns="0" lIns="0" spcFirstLastPara="1" rIns="0" wrap="square" tIns="0">
              <a:spAutoFit/>
            </a:bodyPr>
            <a:lstStyle/>
            <a:p>
              <a:pPr indent="-203200" lvl="0" marL="177800" marR="0" rtl="0" algn="l">
                <a:lnSpc>
                  <a:spcPct val="100000"/>
                </a:lnSpc>
                <a:spcBef>
                  <a:spcPts val="0"/>
                </a:spcBef>
                <a:spcAft>
                  <a:spcPts val="0"/>
                </a:spcAft>
                <a:buClr>
                  <a:srgbClr val="000000"/>
                </a:buClr>
                <a:buSzPts val="1600"/>
                <a:buFont typeface="Nunito"/>
                <a:buChar char="•"/>
              </a:pPr>
              <a:r>
                <a:rPr i="0" lang="en" sz="1600" u="none" cap="none" strike="noStrike">
                  <a:solidFill>
                    <a:srgbClr val="000000"/>
                  </a:solidFill>
                  <a:latin typeface="Nunito"/>
                  <a:ea typeface="Nunito"/>
                  <a:cs typeface="Nunito"/>
                  <a:sym typeface="Nunito"/>
                </a:rPr>
                <a:t>Large, nitrogenous, organic compound composed of chain(s) of amino acids</a:t>
              </a:r>
              <a:endParaRPr sz="1600">
                <a:latin typeface="Nunito"/>
                <a:ea typeface="Nunito"/>
                <a:cs typeface="Nunito"/>
                <a:sym typeface="Nunito"/>
              </a:endParaRPr>
            </a:p>
            <a:p>
              <a:pPr indent="-203200" lvl="0" marL="177800" marR="0" rtl="0" algn="l">
                <a:lnSpc>
                  <a:spcPct val="100000"/>
                </a:lnSpc>
                <a:spcBef>
                  <a:spcPts val="0"/>
                </a:spcBef>
                <a:spcAft>
                  <a:spcPts val="0"/>
                </a:spcAft>
                <a:buClr>
                  <a:srgbClr val="000000"/>
                </a:buClr>
                <a:buSzPts val="1600"/>
                <a:buFont typeface="Nunito"/>
                <a:buChar char="•"/>
              </a:pPr>
              <a:r>
                <a:rPr i="0" lang="en" sz="1600" u="none" cap="none" strike="noStrike">
                  <a:solidFill>
                    <a:srgbClr val="000000"/>
                  </a:solidFill>
                  <a:latin typeface="Nunito"/>
                  <a:ea typeface="Nunito"/>
                  <a:cs typeface="Nunito"/>
                  <a:sym typeface="Nunito"/>
                </a:rPr>
                <a:t>Amino acids are linked together by peptide bonds</a:t>
              </a:r>
              <a:endParaRPr i="0" sz="1600" u="none" cap="none" strike="noStrike">
                <a:solidFill>
                  <a:srgbClr val="000000"/>
                </a:solidFill>
                <a:latin typeface="Nunito"/>
                <a:ea typeface="Nunito"/>
                <a:cs typeface="Nunito"/>
                <a:sym typeface="Nunito"/>
              </a:endParaRPr>
            </a:p>
            <a:p>
              <a:pPr indent="-203200" lvl="0" marL="177800" marR="0" rtl="0" algn="l">
                <a:lnSpc>
                  <a:spcPct val="100000"/>
                </a:lnSpc>
                <a:spcBef>
                  <a:spcPts val="0"/>
                </a:spcBef>
                <a:spcAft>
                  <a:spcPts val="0"/>
                </a:spcAft>
                <a:buClr>
                  <a:srgbClr val="000000"/>
                </a:buClr>
                <a:buSzPts val="1600"/>
                <a:buFont typeface="Nunito"/>
                <a:buChar char="•"/>
              </a:pPr>
              <a:r>
                <a:rPr i="0" lang="en" sz="1600" u="none" cap="none" strike="noStrike">
                  <a:solidFill>
                    <a:srgbClr val="000000"/>
                  </a:solidFill>
                  <a:latin typeface="Nunito"/>
                  <a:ea typeface="Nunito"/>
                  <a:cs typeface="Nunito"/>
                  <a:sym typeface="Nunito"/>
                </a:rPr>
                <a:t>Serve as structural, functional, and regulatory molecule in the body</a:t>
              </a:r>
              <a:endParaRPr i="0" sz="1600" u="none" cap="none" strike="noStrike">
                <a:solidFill>
                  <a:srgbClr val="000000"/>
                </a:solidFill>
                <a:latin typeface="Nunito"/>
                <a:ea typeface="Nunito"/>
                <a:cs typeface="Nunito"/>
                <a:sym typeface="Nunito"/>
              </a:endParaRPr>
            </a:p>
          </p:txBody>
        </p:sp>
        <p:pic>
          <p:nvPicPr>
            <p:cNvPr id="175" name="Google Shape;175;p27"/>
            <p:cNvPicPr preferRelativeResize="0"/>
            <p:nvPr/>
          </p:nvPicPr>
          <p:blipFill rotWithShape="1">
            <a:blip r:embed="rId7">
              <a:alphaModFix/>
            </a:blip>
            <a:srcRect b="0" l="0" r="0" t="0"/>
            <a:stretch/>
          </p:blipFill>
          <p:spPr>
            <a:xfrm rot="-5400000">
              <a:off x="13092550" y="2519250"/>
              <a:ext cx="986470" cy="1574801"/>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p:nvPr/>
        </p:nvSpPr>
        <p:spPr>
          <a:xfrm>
            <a:off x="1403679" y="3220945"/>
            <a:ext cx="464719" cy="796247"/>
          </a:xfrm>
          <a:custGeom>
            <a:rect b="b" l="l" r="r" t="t"/>
            <a:pathLst>
              <a:path extrusionOk="0" h="1592493" w="929437">
                <a:moveTo>
                  <a:pt x="0" y="0"/>
                </a:moveTo>
                <a:lnTo>
                  <a:pt x="929437" y="0"/>
                </a:lnTo>
                <a:lnTo>
                  <a:pt x="929437" y="1592493"/>
                </a:lnTo>
                <a:lnTo>
                  <a:pt x="0" y="1592493"/>
                </a:lnTo>
                <a:lnTo>
                  <a:pt x="0" y="0"/>
                </a:lnTo>
                <a:close/>
              </a:path>
            </a:pathLst>
          </a:custGeom>
          <a:blipFill rotWithShape="1">
            <a:blip r:embed="rId3">
              <a:alphaModFix/>
            </a:blip>
            <a:stretch>
              <a:fillRect b="0" l="0" r="0" t="0"/>
            </a:stretch>
          </a:blipFill>
          <a:ln>
            <a:noFill/>
          </a:ln>
        </p:spPr>
      </p:sp>
      <p:sp>
        <p:nvSpPr>
          <p:cNvPr id="181" name="Google Shape;181;p28"/>
          <p:cNvSpPr/>
          <p:nvPr/>
        </p:nvSpPr>
        <p:spPr>
          <a:xfrm>
            <a:off x="779104" y="3841443"/>
            <a:ext cx="510066" cy="653930"/>
          </a:xfrm>
          <a:custGeom>
            <a:rect b="b" l="l" r="r" t="t"/>
            <a:pathLst>
              <a:path extrusionOk="0" h="1307860" w="1020131">
                <a:moveTo>
                  <a:pt x="0" y="0"/>
                </a:moveTo>
                <a:lnTo>
                  <a:pt x="1020131" y="0"/>
                </a:lnTo>
                <a:lnTo>
                  <a:pt x="1020131" y="1307860"/>
                </a:lnTo>
                <a:lnTo>
                  <a:pt x="0" y="1307860"/>
                </a:lnTo>
                <a:lnTo>
                  <a:pt x="0" y="0"/>
                </a:lnTo>
                <a:close/>
              </a:path>
            </a:pathLst>
          </a:custGeom>
          <a:blipFill rotWithShape="1">
            <a:blip r:embed="rId4">
              <a:alphaModFix/>
            </a:blip>
            <a:stretch>
              <a:fillRect b="0" l="0" r="0" t="0"/>
            </a:stretch>
          </a:blipFill>
          <a:ln>
            <a:noFill/>
          </a:ln>
        </p:spPr>
      </p:sp>
      <p:sp>
        <p:nvSpPr>
          <p:cNvPr id="182" name="Google Shape;182;p28"/>
          <p:cNvSpPr/>
          <p:nvPr/>
        </p:nvSpPr>
        <p:spPr>
          <a:xfrm>
            <a:off x="237673" y="175951"/>
            <a:ext cx="404305" cy="652922"/>
          </a:xfrm>
          <a:custGeom>
            <a:rect b="b" l="l" r="r" t="t"/>
            <a:pathLst>
              <a:path extrusionOk="0" h="1592493" w="929437">
                <a:moveTo>
                  <a:pt x="0" y="0"/>
                </a:moveTo>
                <a:lnTo>
                  <a:pt x="929437" y="0"/>
                </a:lnTo>
                <a:lnTo>
                  <a:pt x="929437" y="1592493"/>
                </a:lnTo>
                <a:lnTo>
                  <a:pt x="0" y="1592493"/>
                </a:lnTo>
                <a:lnTo>
                  <a:pt x="0" y="0"/>
                </a:lnTo>
                <a:close/>
              </a:path>
            </a:pathLst>
          </a:custGeom>
          <a:blipFill rotWithShape="1">
            <a:blip r:embed="rId5">
              <a:alphaModFix/>
            </a:blip>
            <a:stretch>
              <a:fillRect b="0" l="0" r="0" t="0"/>
            </a:stretch>
          </a:blipFill>
          <a:ln>
            <a:noFill/>
          </a:ln>
        </p:spPr>
      </p:sp>
      <p:sp>
        <p:nvSpPr>
          <p:cNvPr id="183" name="Google Shape;183;p28"/>
          <p:cNvSpPr/>
          <p:nvPr/>
        </p:nvSpPr>
        <p:spPr>
          <a:xfrm>
            <a:off x="8549552" y="175949"/>
            <a:ext cx="344294" cy="581998"/>
          </a:xfrm>
          <a:custGeom>
            <a:rect b="b" l="l" r="r" t="t"/>
            <a:pathLst>
              <a:path extrusionOk="0" h="1307860" w="1020131">
                <a:moveTo>
                  <a:pt x="0" y="0"/>
                </a:moveTo>
                <a:lnTo>
                  <a:pt x="1020131" y="0"/>
                </a:lnTo>
                <a:lnTo>
                  <a:pt x="1020131" y="1307861"/>
                </a:lnTo>
                <a:lnTo>
                  <a:pt x="0" y="1307861"/>
                </a:lnTo>
                <a:lnTo>
                  <a:pt x="0" y="0"/>
                </a:lnTo>
                <a:close/>
              </a:path>
            </a:pathLst>
          </a:custGeom>
          <a:blipFill rotWithShape="1">
            <a:blip r:embed="rId6">
              <a:alphaModFix/>
            </a:blip>
            <a:stretch>
              <a:fillRect b="0" l="0" r="0" t="0"/>
            </a:stretch>
          </a:blipFill>
          <a:ln>
            <a:noFill/>
          </a:ln>
        </p:spPr>
      </p:sp>
      <p:sp>
        <p:nvSpPr>
          <p:cNvPr id="184" name="Google Shape;184;p28"/>
          <p:cNvSpPr txBox="1"/>
          <p:nvPr/>
        </p:nvSpPr>
        <p:spPr>
          <a:xfrm>
            <a:off x="1408349" y="228575"/>
            <a:ext cx="6327300" cy="600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 sz="3900">
                <a:solidFill>
                  <a:srgbClr val="F08486"/>
                </a:solidFill>
                <a:latin typeface="Bungee"/>
                <a:ea typeface="Bungee"/>
                <a:cs typeface="Bungee"/>
                <a:sym typeface="Bungee"/>
              </a:rPr>
              <a:t>Chemical structures</a:t>
            </a:r>
            <a:endParaRPr sz="3900"/>
          </a:p>
        </p:txBody>
      </p:sp>
      <p:sp>
        <p:nvSpPr>
          <p:cNvPr id="185" name="Google Shape;185;p28"/>
          <p:cNvSpPr txBox="1"/>
          <p:nvPr/>
        </p:nvSpPr>
        <p:spPr>
          <a:xfrm>
            <a:off x="483373" y="1421250"/>
            <a:ext cx="1669500" cy="692700"/>
          </a:xfrm>
          <a:prstGeom prst="rect">
            <a:avLst/>
          </a:prstGeom>
          <a:noFill/>
          <a:ln>
            <a:noFill/>
          </a:ln>
        </p:spPr>
        <p:txBody>
          <a:bodyPr anchorCtr="0" anchor="t" bIns="0" lIns="0" spcFirstLastPara="1" rIns="0" wrap="square" tIns="0">
            <a:noAutofit/>
          </a:bodyPr>
          <a:lstStyle/>
          <a:p>
            <a:pPr indent="0" lvl="0" marL="0" marR="0" rtl="0" algn="ctr">
              <a:lnSpc>
                <a:spcPct val="76363"/>
              </a:lnSpc>
              <a:spcBef>
                <a:spcPts val="0"/>
              </a:spcBef>
              <a:spcAft>
                <a:spcPts val="0"/>
              </a:spcAft>
              <a:buNone/>
            </a:pPr>
            <a:r>
              <a:rPr b="0" i="0" lang="en" sz="2400" u="none" cap="none" strike="noStrike">
                <a:solidFill>
                  <a:srgbClr val="166569"/>
                </a:solidFill>
                <a:latin typeface="Bungee"/>
                <a:ea typeface="Bungee"/>
                <a:cs typeface="Bungee"/>
                <a:sym typeface="Bungee"/>
              </a:rPr>
              <a:t>Amino </a:t>
            </a:r>
            <a:endParaRPr b="0" i="0" sz="2400" u="none" cap="none" strike="noStrike">
              <a:solidFill>
                <a:srgbClr val="166569"/>
              </a:solidFill>
              <a:latin typeface="Bungee"/>
              <a:ea typeface="Bungee"/>
              <a:cs typeface="Bungee"/>
              <a:sym typeface="Bungee"/>
            </a:endParaRPr>
          </a:p>
          <a:p>
            <a:pPr indent="0" lvl="0" marL="0" marR="0" rtl="0" algn="ctr">
              <a:lnSpc>
                <a:spcPct val="76363"/>
              </a:lnSpc>
              <a:spcBef>
                <a:spcPts val="0"/>
              </a:spcBef>
              <a:spcAft>
                <a:spcPts val="0"/>
              </a:spcAft>
              <a:buNone/>
            </a:pPr>
            <a:r>
              <a:rPr b="0" i="0" lang="en" sz="2400" u="none" cap="none" strike="noStrike">
                <a:solidFill>
                  <a:srgbClr val="166569"/>
                </a:solidFill>
                <a:latin typeface="Bungee"/>
                <a:ea typeface="Bungee"/>
                <a:cs typeface="Bungee"/>
                <a:sym typeface="Bungee"/>
              </a:rPr>
              <a:t>acid</a:t>
            </a:r>
            <a:endParaRPr sz="2400"/>
          </a:p>
        </p:txBody>
      </p:sp>
      <p:pic>
        <p:nvPicPr>
          <p:cNvPr id="186" name="Google Shape;186;p28"/>
          <p:cNvPicPr preferRelativeResize="0"/>
          <p:nvPr/>
        </p:nvPicPr>
        <p:blipFill rotWithShape="1">
          <a:blip r:embed="rId7">
            <a:alphaModFix/>
          </a:blip>
          <a:srcRect b="3696" l="8141" r="3268" t="9535"/>
          <a:stretch/>
        </p:blipFill>
        <p:spPr>
          <a:xfrm>
            <a:off x="2337950" y="1035350"/>
            <a:ext cx="1750600" cy="1200725"/>
          </a:xfrm>
          <a:prstGeom prst="rect">
            <a:avLst/>
          </a:prstGeom>
          <a:noFill/>
          <a:ln cap="flat" cmpd="sng" w="9525">
            <a:solidFill>
              <a:schemeClr val="dk2"/>
            </a:solidFill>
            <a:prstDash val="solid"/>
            <a:round/>
            <a:headEnd len="sm" w="sm" type="none"/>
            <a:tailEnd len="sm" w="sm" type="none"/>
          </a:ln>
        </p:spPr>
      </p:pic>
      <p:sp>
        <p:nvSpPr>
          <p:cNvPr id="187" name="Google Shape;187;p28"/>
          <p:cNvSpPr txBox="1"/>
          <p:nvPr/>
        </p:nvSpPr>
        <p:spPr>
          <a:xfrm>
            <a:off x="4926000" y="1502850"/>
            <a:ext cx="1669500" cy="317100"/>
          </a:xfrm>
          <a:prstGeom prst="rect">
            <a:avLst/>
          </a:prstGeom>
          <a:noFill/>
          <a:ln>
            <a:noFill/>
          </a:ln>
        </p:spPr>
        <p:txBody>
          <a:bodyPr anchorCtr="0" anchor="t" bIns="0" lIns="0" spcFirstLastPara="1" rIns="0" wrap="square" tIns="0">
            <a:noAutofit/>
          </a:bodyPr>
          <a:lstStyle/>
          <a:p>
            <a:pPr indent="0" lvl="0" marL="0" marR="0" rtl="0" algn="ctr">
              <a:lnSpc>
                <a:spcPct val="76363"/>
              </a:lnSpc>
              <a:spcBef>
                <a:spcPts val="0"/>
              </a:spcBef>
              <a:spcAft>
                <a:spcPts val="0"/>
              </a:spcAft>
              <a:buNone/>
            </a:pPr>
            <a:r>
              <a:rPr lang="en" sz="2400">
                <a:solidFill>
                  <a:srgbClr val="166569"/>
                </a:solidFill>
                <a:latin typeface="Bungee"/>
                <a:ea typeface="Bungee"/>
                <a:cs typeface="Bungee"/>
                <a:sym typeface="Bungee"/>
              </a:rPr>
              <a:t>protein</a:t>
            </a:r>
            <a:endParaRPr sz="2400"/>
          </a:p>
        </p:txBody>
      </p:sp>
      <p:cxnSp>
        <p:nvCxnSpPr>
          <p:cNvPr id="188" name="Google Shape;188;p28"/>
          <p:cNvCxnSpPr/>
          <p:nvPr/>
        </p:nvCxnSpPr>
        <p:spPr>
          <a:xfrm flipH="1">
            <a:off x="4576875" y="985350"/>
            <a:ext cx="13200" cy="4037400"/>
          </a:xfrm>
          <a:prstGeom prst="straightConnector1">
            <a:avLst/>
          </a:prstGeom>
          <a:noFill/>
          <a:ln cap="flat" cmpd="sng" w="19050">
            <a:solidFill>
              <a:srgbClr val="000000"/>
            </a:solidFill>
            <a:prstDash val="solid"/>
            <a:round/>
            <a:headEnd len="sm" w="sm" type="none"/>
            <a:tailEnd len="sm" w="sm" type="none"/>
          </a:ln>
        </p:spPr>
      </p:cxnSp>
      <p:pic>
        <p:nvPicPr>
          <p:cNvPr id="189" name="Google Shape;189;p28"/>
          <p:cNvPicPr preferRelativeResize="0"/>
          <p:nvPr/>
        </p:nvPicPr>
        <p:blipFill>
          <a:blip r:embed="rId8">
            <a:alphaModFix/>
          </a:blip>
          <a:stretch>
            <a:fillRect/>
          </a:stretch>
        </p:blipFill>
        <p:spPr>
          <a:xfrm>
            <a:off x="554450" y="2329725"/>
            <a:ext cx="3534099" cy="2692825"/>
          </a:xfrm>
          <a:prstGeom prst="rect">
            <a:avLst/>
          </a:prstGeom>
          <a:noFill/>
          <a:ln cap="flat" cmpd="sng" w="9525">
            <a:solidFill>
              <a:schemeClr val="dk2"/>
            </a:solidFill>
            <a:prstDash val="solid"/>
            <a:round/>
            <a:headEnd len="sm" w="sm" type="none"/>
            <a:tailEnd len="sm" w="sm" type="none"/>
          </a:ln>
        </p:spPr>
      </p:pic>
      <p:pic>
        <p:nvPicPr>
          <p:cNvPr id="190" name="Google Shape;190;p28"/>
          <p:cNvPicPr preferRelativeResize="0"/>
          <p:nvPr/>
        </p:nvPicPr>
        <p:blipFill rotWithShape="1">
          <a:blip r:embed="rId9">
            <a:alphaModFix/>
          </a:blip>
          <a:srcRect b="0" l="0" r="0" t="17600"/>
          <a:stretch/>
        </p:blipFill>
        <p:spPr>
          <a:xfrm>
            <a:off x="4989825" y="2038500"/>
            <a:ext cx="3952301" cy="20631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nvSpPr>
        <p:spPr>
          <a:xfrm>
            <a:off x="914999" y="264325"/>
            <a:ext cx="7314000" cy="1083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 sz="3200">
                <a:solidFill>
                  <a:srgbClr val="F08486"/>
                </a:solidFill>
                <a:latin typeface="Bungee"/>
                <a:ea typeface="Bungee"/>
                <a:cs typeface="Bungee"/>
                <a:sym typeface="Bungee"/>
              </a:rPr>
              <a:t>Essential and non-essential amino acids</a:t>
            </a:r>
            <a:endParaRPr sz="2900"/>
          </a:p>
        </p:txBody>
      </p:sp>
      <p:cxnSp>
        <p:nvCxnSpPr>
          <p:cNvPr id="196" name="Google Shape;196;p29"/>
          <p:cNvCxnSpPr/>
          <p:nvPr/>
        </p:nvCxnSpPr>
        <p:spPr>
          <a:xfrm>
            <a:off x="514361" y="4624388"/>
            <a:ext cx="8115300" cy="9525"/>
          </a:xfrm>
          <a:prstGeom prst="straightConnector1">
            <a:avLst/>
          </a:prstGeom>
          <a:noFill/>
          <a:ln cap="flat" cmpd="sng" w="38100">
            <a:solidFill>
              <a:srgbClr val="000000"/>
            </a:solidFill>
            <a:prstDash val="solid"/>
            <a:round/>
            <a:headEnd len="sm" w="sm" type="none"/>
            <a:tailEnd len="sm" w="sm" type="none"/>
          </a:ln>
        </p:spPr>
      </p:cxnSp>
      <p:sp>
        <p:nvSpPr>
          <p:cNvPr id="197" name="Google Shape;197;p29"/>
          <p:cNvSpPr/>
          <p:nvPr/>
        </p:nvSpPr>
        <p:spPr>
          <a:xfrm>
            <a:off x="97530" y="1981810"/>
            <a:ext cx="1601032" cy="2057400"/>
          </a:xfrm>
          <a:custGeom>
            <a:rect b="b" l="l" r="r" t="t"/>
            <a:pathLst>
              <a:path extrusionOk="0" h="4114800" w="3202063">
                <a:moveTo>
                  <a:pt x="0" y="0"/>
                </a:moveTo>
                <a:lnTo>
                  <a:pt x="3202063" y="0"/>
                </a:lnTo>
                <a:lnTo>
                  <a:pt x="3202063" y="4114800"/>
                </a:lnTo>
                <a:lnTo>
                  <a:pt x="0" y="4114800"/>
                </a:lnTo>
                <a:lnTo>
                  <a:pt x="0" y="0"/>
                </a:lnTo>
                <a:close/>
              </a:path>
            </a:pathLst>
          </a:custGeom>
          <a:blipFill rotWithShape="1">
            <a:blip r:embed="rId3">
              <a:alphaModFix/>
            </a:blip>
            <a:stretch>
              <a:fillRect b="0" l="0" r="0" t="0"/>
            </a:stretch>
          </a:blipFill>
          <a:ln>
            <a:noFill/>
          </a:ln>
        </p:spPr>
      </p:sp>
      <p:sp>
        <p:nvSpPr>
          <p:cNvPr id="198" name="Google Shape;198;p29"/>
          <p:cNvSpPr txBox="1"/>
          <p:nvPr/>
        </p:nvSpPr>
        <p:spPr>
          <a:xfrm>
            <a:off x="1009850" y="1853613"/>
            <a:ext cx="2777100" cy="1831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 sz="1700" u="sng">
                <a:latin typeface="Nunito"/>
                <a:ea typeface="Nunito"/>
                <a:cs typeface="Nunito"/>
                <a:sym typeface="Nunito"/>
              </a:rPr>
              <a:t>Essential amino acids:</a:t>
            </a:r>
            <a:endParaRPr b="1" sz="1700" u="sng">
              <a:latin typeface="Nunito"/>
              <a:ea typeface="Nunito"/>
              <a:cs typeface="Nunito"/>
              <a:sym typeface="Nunito"/>
            </a:endParaRPr>
          </a:p>
          <a:p>
            <a:pPr indent="-336550" lvl="0" marL="457200" marR="0" rtl="0" algn="l">
              <a:lnSpc>
                <a:spcPct val="100000"/>
              </a:lnSpc>
              <a:spcBef>
                <a:spcPts val="0"/>
              </a:spcBef>
              <a:spcAft>
                <a:spcPts val="0"/>
              </a:spcAft>
              <a:buSzPts val="1700"/>
              <a:buFont typeface="Nunito"/>
              <a:buChar char="●"/>
            </a:pPr>
            <a:r>
              <a:rPr lang="en" sz="1700">
                <a:latin typeface="Nunito"/>
                <a:ea typeface="Nunito"/>
                <a:cs typeface="Nunito"/>
                <a:sym typeface="Nunito"/>
              </a:rPr>
              <a:t>Not produced by the body, thus must be acquired through diet</a:t>
            </a:r>
            <a:endParaRPr sz="1700">
              <a:solidFill>
                <a:schemeClr val="dk1"/>
              </a:solidFill>
              <a:latin typeface="Nunito"/>
              <a:ea typeface="Nunito"/>
              <a:cs typeface="Nunito"/>
              <a:sym typeface="Nunito"/>
            </a:endParaRPr>
          </a:p>
          <a:p>
            <a:pPr indent="0" lvl="0" marL="0" marR="0" rtl="0" algn="l">
              <a:lnSpc>
                <a:spcPct val="100000"/>
              </a:lnSpc>
              <a:spcBef>
                <a:spcPts val="0"/>
              </a:spcBef>
              <a:spcAft>
                <a:spcPts val="0"/>
              </a:spcAft>
              <a:buNone/>
            </a:pPr>
            <a:r>
              <a:t/>
            </a:r>
            <a:endParaRPr sz="1700">
              <a:solidFill>
                <a:schemeClr val="dk1"/>
              </a:solidFill>
              <a:latin typeface="Nunito"/>
              <a:ea typeface="Nunito"/>
              <a:cs typeface="Nunito"/>
              <a:sym typeface="Nunito"/>
            </a:endParaRPr>
          </a:p>
          <a:p>
            <a:pPr indent="0" lvl="0" marL="0" marR="0" rtl="0" algn="l">
              <a:lnSpc>
                <a:spcPct val="100000"/>
              </a:lnSpc>
              <a:spcBef>
                <a:spcPts val="0"/>
              </a:spcBef>
              <a:spcAft>
                <a:spcPts val="0"/>
              </a:spcAft>
              <a:buNone/>
            </a:pPr>
            <a:r>
              <a:rPr b="1" lang="en" sz="1700" u="sng">
                <a:solidFill>
                  <a:schemeClr val="dk1"/>
                </a:solidFill>
                <a:latin typeface="Nunito"/>
                <a:ea typeface="Nunito"/>
                <a:cs typeface="Nunito"/>
                <a:sym typeface="Nunito"/>
              </a:rPr>
              <a:t>Non-essential amino acids:</a:t>
            </a:r>
            <a:endParaRPr b="1" sz="1700" u="sng">
              <a:solidFill>
                <a:schemeClr val="dk1"/>
              </a:solidFill>
              <a:latin typeface="Nunito"/>
              <a:ea typeface="Nunito"/>
              <a:cs typeface="Nunito"/>
              <a:sym typeface="Nunito"/>
            </a:endParaRPr>
          </a:p>
          <a:p>
            <a:pPr indent="-336550" lvl="0" marL="457200" marR="0" rtl="0" algn="l">
              <a:lnSpc>
                <a:spcPct val="100000"/>
              </a:lnSpc>
              <a:spcBef>
                <a:spcPts val="0"/>
              </a:spcBef>
              <a:spcAft>
                <a:spcPts val="0"/>
              </a:spcAft>
              <a:buClr>
                <a:schemeClr val="dk1"/>
              </a:buClr>
              <a:buSzPts val="1700"/>
              <a:buFont typeface="Nunito"/>
              <a:buChar char="●"/>
            </a:pPr>
            <a:r>
              <a:rPr lang="en" sz="1700">
                <a:solidFill>
                  <a:schemeClr val="dk1"/>
                </a:solidFill>
                <a:latin typeface="Nunito"/>
                <a:ea typeface="Nunito"/>
                <a:cs typeface="Nunito"/>
                <a:sym typeface="Nunito"/>
              </a:rPr>
              <a:t>Produced by the body</a:t>
            </a:r>
            <a:endParaRPr sz="1600">
              <a:solidFill>
                <a:schemeClr val="dk1"/>
              </a:solidFill>
              <a:latin typeface="Nunito"/>
              <a:ea typeface="Nunito"/>
              <a:cs typeface="Nunito"/>
              <a:sym typeface="Nunito"/>
            </a:endParaRPr>
          </a:p>
        </p:txBody>
      </p:sp>
      <p:sp>
        <p:nvSpPr>
          <p:cNvPr id="199" name="Google Shape;199;p29"/>
          <p:cNvSpPr/>
          <p:nvPr/>
        </p:nvSpPr>
        <p:spPr>
          <a:xfrm>
            <a:off x="6604124" y="3454493"/>
            <a:ext cx="2492928" cy="2135053"/>
          </a:xfrm>
          <a:custGeom>
            <a:rect b="b" l="l" r="r" t="t"/>
            <a:pathLst>
              <a:path extrusionOk="0" h="4270105" w="4985856">
                <a:moveTo>
                  <a:pt x="0" y="0"/>
                </a:moveTo>
                <a:lnTo>
                  <a:pt x="4985856" y="0"/>
                </a:lnTo>
                <a:lnTo>
                  <a:pt x="4985856" y="4270105"/>
                </a:lnTo>
                <a:lnTo>
                  <a:pt x="0" y="4270105"/>
                </a:lnTo>
                <a:lnTo>
                  <a:pt x="0" y="0"/>
                </a:lnTo>
                <a:close/>
              </a:path>
            </a:pathLst>
          </a:custGeom>
          <a:blipFill rotWithShape="1">
            <a:blip r:embed="rId4">
              <a:alphaModFix/>
            </a:blip>
            <a:stretch>
              <a:fillRect b="0" l="0" r="0" t="0"/>
            </a:stretch>
          </a:blipFill>
          <a:ln>
            <a:noFill/>
          </a:ln>
        </p:spPr>
      </p:sp>
      <p:sp>
        <p:nvSpPr>
          <p:cNvPr id="200" name="Google Shape;200;p29"/>
          <p:cNvSpPr/>
          <p:nvPr/>
        </p:nvSpPr>
        <p:spPr>
          <a:xfrm>
            <a:off x="6815578" y="3585791"/>
            <a:ext cx="2186318" cy="1872459"/>
          </a:xfrm>
          <a:custGeom>
            <a:rect b="b" l="l" r="r" t="t"/>
            <a:pathLst>
              <a:path extrusionOk="0" h="3744917" w="4372637">
                <a:moveTo>
                  <a:pt x="0" y="0"/>
                </a:moveTo>
                <a:lnTo>
                  <a:pt x="4372637" y="0"/>
                </a:lnTo>
                <a:lnTo>
                  <a:pt x="4372637" y="3744917"/>
                </a:lnTo>
                <a:lnTo>
                  <a:pt x="0" y="3744917"/>
                </a:lnTo>
                <a:lnTo>
                  <a:pt x="0" y="0"/>
                </a:lnTo>
                <a:close/>
              </a:path>
            </a:pathLst>
          </a:custGeom>
          <a:blipFill rotWithShape="1">
            <a:blip r:embed="rId5">
              <a:alphaModFix/>
            </a:blip>
            <a:stretch>
              <a:fillRect b="0" l="0" r="0" t="0"/>
            </a:stretch>
          </a:blipFill>
          <a:ln>
            <a:noFill/>
          </a:ln>
        </p:spPr>
      </p:sp>
      <p:pic>
        <p:nvPicPr>
          <p:cNvPr id="201" name="Google Shape;201;p29"/>
          <p:cNvPicPr preferRelativeResize="0"/>
          <p:nvPr/>
        </p:nvPicPr>
        <p:blipFill rotWithShape="1">
          <a:blip r:embed="rId6">
            <a:alphaModFix/>
          </a:blip>
          <a:srcRect b="25477" l="0" r="0" t="22089"/>
          <a:stretch/>
        </p:blipFill>
        <p:spPr>
          <a:xfrm>
            <a:off x="4050950" y="1516150"/>
            <a:ext cx="3442801" cy="26968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sp>
        <p:nvSpPr>
          <p:cNvPr id="207" name="Google Shape;207;p30"/>
          <p:cNvSpPr txBox="1"/>
          <p:nvPr/>
        </p:nvSpPr>
        <p:spPr>
          <a:xfrm>
            <a:off x="1433830" y="1395544"/>
            <a:ext cx="6276300" cy="1523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 sz="4500">
                <a:solidFill>
                  <a:srgbClr val="F08486"/>
                </a:solidFill>
                <a:latin typeface="Bungee"/>
                <a:ea typeface="Bungee"/>
                <a:cs typeface="Bungee"/>
                <a:sym typeface="Bungee"/>
              </a:rPr>
              <a:t>Function and digestion</a:t>
            </a:r>
            <a:endParaRPr sz="700"/>
          </a:p>
        </p:txBody>
      </p:sp>
      <p:cxnSp>
        <p:nvCxnSpPr>
          <p:cNvPr id="208" name="Google Shape;208;p30"/>
          <p:cNvCxnSpPr/>
          <p:nvPr/>
        </p:nvCxnSpPr>
        <p:spPr>
          <a:xfrm>
            <a:off x="514361" y="4624388"/>
            <a:ext cx="8115300" cy="9525"/>
          </a:xfrm>
          <a:prstGeom prst="straightConnector1">
            <a:avLst/>
          </a:prstGeom>
          <a:noFill/>
          <a:ln cap="flat" cmpd="sng" w="38100">
            <a:solidFill>
              <a:srgbClr val="000000"/>
            </a:solidFill>
            <a:prstDash val="solid"/>
            <a:round/>
            <a:headEnd len="sm" w="sm" type="none"/>
            <a:tailEnd len="sm" w="sm" type="none"/>
          </a:ln>
        </p:spPr>
      </p:cxnSp>
      <p:grpSp>
        <p:nvGrpSpPr>
          <p:cNvPr id="209" name="Google Shape;209;p30"/>
          <p:cNvGrpSpPr/>
          <p:nvPr/>
        </p:nvGrpSpPr>
        <p:grpSpPr>
          <a:xfrm>
            <a:off x="-695977" y="2911070"/>
            <a:ext cx="3137765" cy="3407585"/>
            <a:chOff x="1" y="1"/>
            <a:chExt cx="8367374" cy="9086892"/>
          </a:xfrm>
        </p:grpSpPr>
        <p:sp>
          <p:nvSpPr>
            <p:cNvPr id="210" name="Google Shape;210;p30"/>
            <p:cNvSpPr/>
            <p:nvPr/>
          </p:nvSpPr>
          <p:spPr>
            <a:xfrm rot="-937047">
              <a:off x="901918" y="743193"/>
              <a:ext cx="6563539" cy="7600507"/>
            </a:xfrm>
            <a:custGeom>
              <a:rect b="b" l="l" r="r" t="t"/>
              <a:pathLst>
                <a:path extrusionOk="0" h="7600507" w="6563539">
                  <a:moveTo>
                    <a:pt x="0" y="0"/>
                  </a:moveTo>
                  <a:lnTo>
                    <a:pt x="6563539" y="0"/>
                  </a:lnTo>
                  <a:lnTo>
                    <a:pt x="6563539" y="7600507"/>
                  </a:lnTo>
                  <a:lnTo>
                    <a:pt x="0" y="7600507"/>
                  </a:lnTo>
                  <a:lnTo>
                    <a:pt x="0" y="0"/>
                  </a:lnTo>
                  <a:close/>
                </a:path>
              </a:pathLst>
            </a:custGeom>
            <a:blipFill rotWithShape="1">
              <a:blip r:embed="rId4">
                <a:alphaModFix/>
              </a:blip>
              <a:stretch>
                <a:fillRect b="0" l="0" r="0" t="0"/>
              </a:stretch>
            </a:blipFill>
            <a:ln>
              <a:noFill/>
            </a:ln>
          </p:spPr>
        </p:sp>
        <p:sp>
          <p:nvSpPr>
            <p:cNvPr id="211" name="Google Shape;211;p30"/>
            <p:cNvSpPr/>
            <p:nvPr/>
          </p:nvSpPr>
          <p:spPr>
            <a:xfrm rot="-937047">
              <a:off x="1594409" y="1104160"/>
              <a:ext cx="5558286" cy="6436435"/>
            </a:xfrm>
            <a:custGeom>
              <a:rect b="b" l="l" r="r" t="t"/>
              <a:pathLst>
                <a:path extrusionOk="0" h="6436435" w="5558286">
                  <a:moveTo>
                    <a:pt x="0" y="0"/>
                  </a:moveTo>
                  <a:lnTo>
                    <a:pt x="5558286" y="0"/>
                  </a:lnTo>
                  <a:lnTo>
                    <a:pt x="5558286" y="6436434"/>
                  </a:lnTo>
                  <a:lnTo>
                    <a:pt x="0" y="6436434"/>
                  </a:lnTo>
                  <a:lnTo>
                    <a:pt x="0" y="0"/>
                  </a:lnTo>
                  <a:close/>
                </a:path>
              </a:pathLst>
            </a:custGeom>
            <a:blipFill rotWithShape="1">
              <a:blip r:embed="rId5">
                <a:alphaModFix/>
              </a:blip>
              <a:stretch>
                <a:fillRect b="0" l="0" r="0" t="0"/>
              </a:stretch>
            </a:blipFill>
            <a:ln>
              <a:noFill/>
            </a:ln>
          </p:spPr>
        </p:sp>
      </p:grpSp>
      <p:grpSp>
        <p:nvGrpSpPr>
          <p:cNvPr id="212" name="Google Shape;212;p30"/>
          <p:cNvGrpSpPr/>
          <p:nvPr/>
        </p:nvGrpSpPr>
        <p:grpSpPr>
          <a:xfrm>
            <a:off x="7081642" y="2487420"/>
            <a:ext cx="3096016" cy="2821305"/>
            <a:chOff x="0" y="0"/>
            <a:chExt cx="8256042" cy="7523481"/>
          </a:xfrm>
        </p:grpSpPr>
        <p:sp>
          <p:nvSpPr>
            <p:cNvPr id="213" name="Google Shape;213;p30"/>
            <p:cNvSpPr/>
            <p:nvPr/>
          </p:nvSpPr>
          <p:spPr>
            <a:xfrm rot="733901">
              <a:off x="571402" y="683648"/>
              <a:ext cx="7113239" cy="6156185"/>
            </a:xfrm>
            <a:custGeom>
              <a:rect b="b" l="l" r="r" t="t"/>
              <a:pathLst>
                <a:path extrusionOk="0" h="6156185" w="7113239">
                  <a:moveTo>
                    <a:pt x="0" y="0"/>
                  </a:moveTo>
                  <a:lnTo>
                    <a:pt x="7113239" y="0"/>
                  </a:lnTo>
                  <a:lnTo>
                    <a:pt x="7113239" y="6156185"/>
                  </a:lnTo>
                  <a:lnTo>
                    <a:pt x="0" y="6156185"/>
                  </a:lnTo>
                  <a:lnTo>
                    <a:pt x="0" y="0"/>
                  </a:lnTo>
                  <a:close/>
                </a:path>
              </a:pathLst>
            </a:custGeom>
            <a:blipFill rotWithShape="1">
              <a:blip r:embed="rId6">
                <a:alphaModFix/>
              </a:blip>
              <a:stretch>
                <a:fillRect b="0" l="0" r="0" t="0"/>
              </a:stretch>
            </a:blipFill>
            <a:ln>
              <a:noFill/>
            </a:ln>
          </p:spPr>
        </p:sp>
        <p:sp>
          <p:nvSpPr>
            <p:cNvPr id="214" name="Google Shape;214;p30"/>
            <p:cNvSpPr/>
            <p:nvPr/>
          </p:nvSpPr>
          <p:spPr>
            <a:xfrm rot="733901">
              <a:off x="1086910" y="1129797"/>
              <a:ext cx="6082222" cy="5263887"/>
            </a:xfrm>
            <a:custGeom>
              <a:rect b="b" l="l" r="r" t="t"/>
              <a:pathLst>
                <a:path extrusionOk="0" h="5263887" w="6082222">
                  <a:moveTo>
                    <a:pt x="0" y="0"/>
                  </a:moveTo>
                  <a:lnTo>
                    <a:pt x="6082222" y="0"/>
                  </a:lnTo>
                  <a:lnTo>
                    <a:pt x="6082222" y="5263887"/>
                  </a:lnTo>
                  <a:lnTo>
                    <a:pt x="0" y="5263887"/>
                  </a:lnTo>
                  <a:lnTo>
                    <a:pt x="0" y="0"/>
                  </a:lnTo>
                  <a:close/>
                </a:path>
              </a:pathLst>
            </a:custGeom>
            <a:blipFill rotWithShape="1">
              <a:blip r:embed="rId7">
                <a:alphaModFix/>
              </a:blip>
              <a:stretch>
                <a:fillRect b="0" l="0" r="0" t="0"/>
              </a:stretch>
            </a:blipFill>
            <a:ln>
              <a:noFill/>
            </a:ln>
          </p:spPr>
        </p:sp>
      </p:grpSp>
      <p:grpSp>
        <p:nvGrpSpPr>
          <p:cNvPr id="215" name="Google Shape;215;p30"/>
          <p:cNvGrpSpPr/>
          <p:nvPr/>
        </p:nvGrpSpPr>
        <p:grpSpPr>
          <a:xfrm rot="-540715">
            <a:off x="-618731" y="-266000"/>
            <a:ext cx="3373588" cy="2747884"/>
            <a:chOff x="0" y="0"/>
            <a:chExt cx="8996234" cy="7327690"/>
          </a:xfrm>
        </p:grpSpPr>
        <p:sp>
          <p:nvSpPr>
            <p:cNvPr id="216" name="Google Shape;216;p30"/>
            <p:cNvSpPr/>
            <p:nvPr/>
          </p:nvSpPr>
          <p:spPr>
            <a:xfrm>
              <a:off x="0" y="0"/>
              <a:ext cx="8996234" cy="7327690"/>
            </a:xfrm>
            <a:custGeom>
              <a:rect b="b" l="l" r="r" t="t"/>
              <a:pathLst>
                <a:path extrusionOk="0" h="7327690" w="8996234">
                  <a:moveTo>
                    <a:pt x="0" y="0"/>
                  </a:moveTo>
                  <a:lnTo>
                    <a:pt x="8996234" y="0"/>
                  </a:lnTo>
                  <a:lnTo>
                    <a:pt x="8996234" y="7327690"/>
                  </a:lnTo>
                  <a:lnTo>
                    <a:pt x="0" y="7327690"/>
                  </a:lnTo>
                  <a:lnTo>
                    <a:pt x="0" y="0"/>
                  </a:lnTo>
                  <a:close/>
                </a:path>
              </a:pathLst>
            </a:custGeom>
            <a:blipFill rotWithShape="1">
              <a:blip r:embed="rId8">
                <a:alphaModFix/>
              </a:blip>
              <a:stretch>
                <a:fillRect b="0" l="0" r="0" t="0"/>
              </a:stretch>
            </a:blipFill>
            <a:ln>
              <a:noFill/>
            </a:ln>
          </p:spPr>
        </p:sp>
        <p:sp>
          <p:nvSpPr>
            <p:cNvPr id="217" name="Google Shape;217;p30"/>
            <p:cNvSpPr/>
            <p:nvPr/>
          </p:nvSpPr>
          <p:spPr>
            <a:xfrm>
              <a:off x="893559" y="727829"/>
              <a:ext cx="7209116" cy="5872031"/>
            </a:xfrm>
            <a:custGeom>
              <a:rect b="b" l="l" r="r" t="t"/>
              <a:pathLst>
                <a:path extrusionOk="0" h="5872031" w="7209116">
                  <a:moveTo>
                    <a:pt x="0" y="0"/>
                  </a:moveTo>
                  <a:lnTo>
                    <a:pt x="7209116" y="0"/>
                  </a:lnTo>
                  <a:lnTo>
                    <a:pt x="7209116" y="5872031"/>
                  </a:lnTo>
                  <a:lnTo>
                    <a:pt x="0" y="5872031"/>
                  </a:lnTo>
                  <a:lnTo>
                    <a:pt x="0" y="0"/>
                  </a:lnTo>
                  <a:close/>
                </a:path>
              </a:pathLst>
            </a:custGeom>
            <a:blipFill rotWithShape="1">
              <a:blip r:embed="rId9">
                <a:alphaModFix/>
              </a:blip>
              <a:stretch>
                <a:fillRect b="0" l="0" r="0" t="0"/>
              </a:stretch>
            </a:blipFill>
            <a:ln>
              <a:noFill/>
            </a:ln>
          </p:spPr>
        </p:sp>
      </p:grpSp>
      <p:sp>
        <p:nvSpPr>
          <p:cNvPr id="218" name="Google Shape;218;p30"/>
          <p:cNvSpPr/>
          <p:nvPr/>
        </p:nvSpPr>
        <p:spPr>
          <a:xfrm>
            <a:off x="7784211" y="318526"/>
            <a:ext cx="777644" cy="996980"/>
          </a:xfrm>
          <a:custGeom>
            <a:rect b="b" l="l" r="r" t="t"/>
            <a:pathLst>
              <a:path extrusionOk="0" h="1993959" w="1555288">
                <a:moveTo>
                  <a:pt x="0" y="0"/>
                </a:moveTo>
                <a:lnTo>
                  <a:pt x="1555288" y="0"/>
                </a:lnTo>
                <a:lnTo>
                  <a:pt x="1555288" y="1993959"/>
                </a:lnTo>
                <a:lnTo>
                  <a:pt x="0" y="1993959"/>
                </a:lnTo>
                <a:lnTo>
                  <a:pt x="0" y="0"/>
                </a:lnTo>
                <a:close/>
              </a:path>
            </a:pathLst>
          </a:custGeom>
          <a:blipFill rotWithShape="1">
            <a:blip r:embed="rId10">
              <a:alphaModFix/>
            </a:blip>
            <a:stretch>
              <a:fillRect b="0" l="0" r="0" t="0"/>
            </a:stretch>
          </a:blipFill>
          <a:ln>
            <a:noFill/>
          </a:ln>
        </p:spPr>
      </p:sp>
      <p:sp>
        <p:nvSpPr>
          <p:cNvPr id="219" name="Google Shape;219;p30"/>
          <p:cNvSpPr/>
          <p:nvPr/>
        </p:nvSpPr>
        <p:spPr>
          <a:xfrm>
            <a:off x="7852029" y="183793"/>
            <a:ext cx="777644" cy="996980"/>
          </a:xfrm>
          <a:custGeom>
            <a:rect b="b" l="l" r="r" t="t"/>
            <a:pathLst>
              <a:path extrusionOk="0" h="1993959" w="1555288">
                <a:moveTo>
                  <a:pt x="0" y="0"/>
                </a:moveTo>
                <a:lnTo>
                  <a:pt x="1555288" y="0"/>
                </a:lnTo>
                <a:lnTo>
                  <a:pt x="1555288" y="1993959"/>
                </a:lnTo>
                <a:lnTo>
                  <a:pt x="0" y="1993959"/>
                </a:lnTo>
                <a:lnTo>
                  <a:pt x="0" y="0"/>
                </a:lnTo>
                <a:close/>
              </a:path>
            </a:pathLst>
          </a:custGeom>
          <a:blipFill rotWithShape="1">
            <a:blip r:embed="rId11">
              <a:alphaModFix/>
            </a:blip>
            <a:stretch>
              <a:fillRect b="0" l="0" r="0" t="0"/>
            </a:stretch>
          </a:blipFill>
          <a:ln>
            <a:noFill/>
          </a:ln>
        </p:spPr>
      </p:sp>
      <p:sp>
        <p:nvSpPr>
          <p:cNvPr id="220" name="Google Shape;220;p30"/>
          <p:cNvSpPr txBox="1"/>
          <p:nvPr/>
        </p:nvSpPr>
        <p:spPr>
          <a:xfrm>
            <a:off x="1564950" y="3023175"/>
            <a:ext cx="6014100" cy="261600"/>
          </a:xfrm>
          <a:prstGeom prst="rect">
            <a:avLst/>
          </a:prstGeom>
          <a:noFill/>
          <a:ln>
            <a:noFill/>
          </a:ln>
        </p:spPr>
        <p:txBody>
          <a:bodyPr anchorCtr="0" anchor="t" bIns="0" lIns="0" spcFirstLastPara="1" rIns="0" wrap="square" tIns="0">
            <a:spAutoFit/>
          </a:bodyPr>
          <a:lstStyle/>
          <a:p>
            <a:pPr indent="0" lvl="0" marL="0" marR="0" rtl="0" algn="ctr">
              <a:lnSpc>
                <a:spcPct val="120033"/>
              </a:lnSpc>
              <a:spcBef>
                <a:spcPts val="0"/>
              </a:spcBef>
              <a:spcAft>
                <a:spcPts val="0"/>
              </a:spcAft>
              <a:buNone/>
            </a:pPr>
            <a:r>
              <a:rPr lang="en" sz="1700">
                <a:latin typeface="Nunito"/>
                <a:ea typeface="Nunito"/>
                <a:cs typeface="Nunito"/>
                <a:sym typeface="Nunito"/>
              </a:rPr>
              <a:t>In the mouth, esophagus, stomach, and small intestine</a:t>
            </a:r>
            <a:endParaRPr sz="600">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1"/>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219" l="0" r="0" t="-9220"/>
            </a:stretch>
          </a:blipFill>
          <a:ln>
            <a:noFill/>
          </a:ln>
        </p:spPr>
      </p:sp>
      <p:cxnSp>
        <p:nvCxnSpPr>
          <p:cNvPr id="226" name="Google Shape;226;p31"/>
          <p:cNvCxnSpPr/>
          <p:nvPr/>
        </p:nvCxnSpPr>
        <p:spPr>
          <a:xfrm>
            <a:off x="514361" y="4624388"/>
            <a:ext cx="8115300" cy="9525"/>
          </a:xfrm>
          <a:prstGeom prst="straightConnector1">
            <a:avLst/>
          </a:prstGeom>
          <a:noFill/>
          <a:ln cap="flat" cmpd="sng" w="38100">
            <a:solidFill>
              <a:srgbClr val="000000"/>
            </a:solidFill>
            <a:prstDash val="solid"/>
            <a:round/>
            <a:headEnd len="sm" w="sm" type="none"/>
            <a:tailEnd len="sm" w="sm" type="none"/>
          </a:ln>
        </p:spPr>
      </p:cxnSp>
      <p:pic>
        <p:nvPicPr>
          <p:cNvPr id="227" name="Google Shape;227;p31"/>
          <p:cNvPicPr preferRelativeResize="0"/>
          <p:nvPr/>
        </p:nvPicPr>
        <p:blipFill rotWithShape="1">
          <a:blip r:embed="rId4">
            <a:alphaModFix/>
          </a:blip>
          <a:srcRect b="0" l="0" r="0" t="0"/>
          <a:stretch/>
        </p:blipFill>
        <p:spPr>
          <a:xfrm>
            <a:off x="6046050" y="-256600"/>
            <a:ext cx="3700875" cy="1739400"/>
          </a:xfrm>
          <a:prstGeom prst="rect">
            <a:avLst/>
          </a:prstGeom>
          <a:noFill/>
          <a:ln>
            <a:noFill/>
          </a:ln>
        </p:spPr>
      </p:pic>
      <p:sp>
        <p:nvSpPr>
          <p:cNvPr id="228" name="Google Shape;228;p31"/>
          <p:cNvSpPr txBox="1"/>
          <p:nvPr/>
        </p:nvSpPr>
        <p:spPr>
          <a:xfrm>
            <a:off x="154875" y="161725"/>
            <a:ext cx="6785400" cy="104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300">
                <a:solidFill>
                  <a:srgbClr val="F08486"/>
                </a:solidFill>
                <a:latin typeface="Bungee"/>
                <a:ea typeface="Bungee"/>
                <a:cs typeface="Bungee"/>
                <a:sym typeface="Bungee"/>
              </a:rPr>
              <a:t>Function and digestion: </a:t>
            </a:r>
            <a:endParaRPr sz="2300">
              <a:solidFill>
                <a:srgbClr val="F08486"/>
              </a:solidFill>
              <a:latin typeface="Bungee"/>
              <a:ea typeface="Bungee"/>
              <a:cs typeface="Bungee"/>
              <a:sym typeface="Bungee"/>
            </a:endParaRPr>
          </a:p>
          <a:p>
            <a:pPr indent="0" lvl="0" marL="0" marR="0" rtl="0" algn="l">
              <a:lnSpc>
                <a:spcPct val="100000"/>
              </a:lnSpc>
              <a:spcBef>
                <a:spcPts val="0"/>
              </a:spcBef>
              <a:spcAft>
                <a:spcPts val="0"/>
              </a:spcAft>
              <a:buNone/>
            </a:pPr>
            <a:r>
              <a:rPr lang="en" sz="4500">
                <a:solidFill>
                  <a:srgbClr val="F08486"/>
                </a:solidFill>
                <a:latin typeface="Bungee"/>
                <a:ea typeface="Bungee"/>
                <a:cs typeface="Bungee"/>
                <a:sym typeface="Bungee"/>
              </a:rPr>
              <a:t>mouth &amp; </a:t>
            </a:r>
            <a:r>
              <a:rPr lang="en" sz="4500">
                <a:solidFill>
                  <a:srgbClr val="F08486"/>
                </a:solidFill>
                <a:latin typeface="Bungee"/>
                <a:ea typeface="Bungee"/>
                <a:cs typeface="Bungee"/>
                <a:sym typeface="Bungee"/>
              </a:rPr>
              <a:t>esophagus</a:t>
            </a:r>
            <a:endParaRPr sz="700"/>
          </a:p>
        </p:txBody>
      </p:sp>
      <p:sp>
        <p:nvSpPr>
          <p:cNvPr id="229" name="Google Shape;229;p31"/>
          <p:cNvSpPr txBox="1"/>
          <p:nvPr/>
        </p:nvSpPr>
        <p:spPr>
          <a:xfrm>
            <a:off x="514350" y="1148225"/>
            <a:ext cx="5815200" cy="3279300"/>
          </a:xfrm>
          <a:prstGeom prst="rect">
            <a:avLst/>
          </a:prstGeom>
          <a:noFill/>
          <a:ln>
            <a:noFill/>
          </a:ln>
        </p:spPr>
        <p:txBody>
          <a:bodyPr anchorCtr="0" anchor="t" bIns="0" lIns="0" spcFirstLastPara="1" rIns="0" wrap="square" tIns="0">
            <a:spAutoFit/>
          </a:bodyPr>
          <a:lstStyle/>
          <a:p>
            <a:pPr indent="-323850" lvl="0" marL="457200" marR="0" rtl="0" algn="l">
              <a:lnSpc>
                <a:spcPct val="120034"/>
              </a:lnSpc>
              <a:spcBef>
                <a:spcPts val="0"/>
              </a:spcBef>
              <a:spcAft>
                <a:spcPts val="0"/>
              </a:spcAft>
              <a:buSzPts val="1500"/>
              <a:buFont typeface="Nunito"/>
              <a:buChar char="-"/>
            </a:pPr>
            <a:r>
              <a:rPr b="1" lang="en" sz="1500">
                <a:solidFill>
                  <a:schemeClr val="dk2"/>
                </a:solidFill>
                <a:latin typeface="Nunito"/>
                <a:ea typeface="Nunito"/>
                <a:cs typeface="Nunito"/>
                <a:sym typeface="Nunito"/>
              </a:rPr>
              <a:t>Mechanical digestion</a:t>
            </a:r>
            <a:r>
              <a:rPr lang="en" sz="1500">
                <a:solidFill>
                  <a:schemeClr val="accent1"/>
                </a:solidFill>
                <a:latin typeface="Nunito"/>
                <a:ea typeface="Nunito"/>
                <a:cs typeface="Nunito"/>
                <a:sym typeface="Nunito"/>
              </a:rPr>
              <a:t>:</a:t>
            </a:r>
            <a:r>
              <a:rPr lang="en" sz="1500">
                <a:latin typeface="Nunito"/>
                <a:ea typeface="Nunito"/>
                <a:cs typeface="Nunito"/>
                <a:sym typeface="Nunito"/>
              </a:rPr>
              <a:t> process of mastication that breaks down substances into smaller particles to more efficiently undergo chemical digestion, saliva aids in swallowing and allowing the passage through the esophagus</a:t>
            </a:r>
            <a:endParaRPr sz="1500">
              <a:latin typeface="Nunito"/>
              <a:ea typeface="Nunito"/>
              <a:cs typeface="Nunito"/>
              <a:sym typeface="Nunito"/>
            </a:endParaRPr>
          </a:p>
          <a:p>
            <a:pPr indent="-323850" lvl="0" marL="457200" marR="0" rtl="0" algn="l">
              <a:lnSpc>
                <a:spcPct val="120034"/>
              </a:lnSpc>
              <a:spcBef>
                <a:spcPts val="0"/>
              </a:spcBef>
              <a:spcAft>
                <a:spcPts val="0"/>
              </a:spcAft>
              <a:buSzPts val="1500"/>
              <a:buFont typeface="Nunito"/>
              <a:buChar char="-"/>
            </a:pPr>
            <a:r>
              <a:rPr lang="en" sz="1500">
                <a:latin typeface="Nunito"/>
                <a:ea typeface="Nunito"/>
                <a:cs typeface="Nunito"/>
                <a:sym typeface="Nunito"/>
              </a:rPr>
              <a:t>No digestive enzymes released in the mouth to break down protein</a:t>
            </a:r>
            <a:endParaRPr sz="1500">
              <a:latin typeface="Nunito"/>
              <a:ea typeface="Nunito"/>
              <a:cs typeface="Nunito"/>
              <a:sym typeface="Nunito"/>
            </a:endParaRPr>
          </a:p>
          <a:p>
            <a:pPr indent="-323850" lvl="0" marL="457200" rtl="0" algn="l">
              <a:lnSpc>
                <a:spcPct val="120034"/>
              </a:lnSpc>
              <a:spcBef>
                <a:spcPts val="0"/>
              </a:spcBef>
              <a:spcAft>
                <a:spcPts val="0"/>
              </a:spcAft>
              <a:buSzPts val="1500"/>
              <a:buFont typeface="Nunito"/>
              <a:buChar char="-"/>
            </a:pPr>
            <a:r>
              <a:rPr lang="en" sz="1500">
                <a:solidFill>
                  <a:schemeClr val="dk1"/>
                </a:solidFill>
                <a:latin typeface="Nunito"/>
                <a:ea typeface="Nunito"/>
                <a:cs typeface="Nunito"/>
                <a:sym typeface="Nunito"/>
              </a:rPr>
              <a:t>Proteins do </a:t>
            </a:r>
            <a:r>
              <a:rPr lang="en" sz="1500" u="sng">
                <a:solidFill>
                  <a:schemeClr val="accent2"/>
                </a:solidFill>
                <a:latin typeface="Nunito"/>
                <a:ea typeface="Nunito"/>
                <a:cs typeface="Nunito"/>
                <a:sym typeface="Nunito"/>
              </a:rPr>
              <a:t>not</a:t>
            </a:r>
            <a:r>
              <a:rPr lang="en" sz="1500">
                <a:solidFill>
                  <a:schemeClr val="accent2"/>
                </a:solidFill>
                <a:latin typeface="Nunito"/>
                <a:ea typeface="Nunito"/>
                <a:cs typeface="Nunito"/>
                <a:sym typeface="Nunito"/>
              </a:rPr>
              <a:t> </a:t>
            </a:r>
            <a:r>
              <a:rPr lang="en" sz="1500">
                <a:solidFill>
                  <a:schemeClr val="dk1"/>
                </a:solidFill>
                <a:latin typeface="Nunito"/>
                <a:ea typeface="Nunito"/>
                <a:cs typeface="Nunito"/>
                <a:sym typeface="Nunito"/>
              </a:rPr>
              <a:t>undergo chemical digestion in the mouth or esophagus</a:t>
            </a:r>
            <a:endParaRPr sz="1500">
              <a:latin typeface="Nunito"/>
              <a:ea typeface="Nunito"/>
              <a:cs typeface="Nunito"/>
              <a:sym typeface="Nunito"/>
            </a:endParaRPr>
          </a:p>
          <a:p>
            <a:pPr indent="-323850" lvl="0" marL="457200" marR="0" rtl="0" algn="l">
              <a:lnSpc>
                <a:spcPct val="120034"/>
              </a:lnSpc>
              <a:spcBef>
                <a:spcPts val="0"/>
              </a:spcBef>
              <a:spcAft>
                <a:spcPts val="0"/>
              </a:spcAft>
              <a:buSzPts val="1500"/>
              <a:buFont typeface="Nunito"/>
              <a:buChar char="-"/>
            </a:pPr>
            <a:r>
              <a:rPr lang="en" sz="1500">
                <a:latin typeface="Nunito"/>
                <a:ea typeface="Nunito"/>
                <a:cs typeface="Nunito"/>
                <a:sym typeface="Nunito"/>
              </a:rPr>
              <a:t>Salivary amylase only aids chemical digestion of carbohydrates into sugars</a:t>
            </a:r>
            <a:endParaRPr sz="1500">
              <a:latin typeface="Nunito"/>
              <a:ea typeface="Nunito"/>
              <a:cs typeface="Nunito"/>
              <a:sym typeface="Nunito"/>
            </a:endParaRPr>
          </a:p>
          <a:p>
            <a:pPr indent="-323850" lvl="0" marL="457200" marR="0" rtl="0" algn="l">
              <a:lnSpc>
                <a:spcPct val="120034"/>
              </a:lnSpc>
              <a:spcBef>
                <a:spcPts val="0"/>
              </a:spcBef>
              <a:spcAft>
                <a:spcPts val="0"/>
              </a:spcAft>
              <a:buSzPts val="1500"/>
              <a:buFont typeface="Nunito"/>
              <a:buChar char="-"/>
            </a:pPr>
            <a:r>
              <a:rPr lang="en" sz="1500">
                <a:latin typeface="Nunito"/>
                <a:ea typeface="Nunito"/>
                <a:cs typeface="Nunito"/>
                <a:sym typeface="Nunito"/>
              </a:rPr>
              <a:t>Protein chemical digestion doesn’t begin until it reaches the stomach and small intestine</a:t>
            </a:r>
            <a:endParaRPr sz="1500">
              <a:latin typeface="Nunito"/>
              <a:ea typeface="Nunito"/>
              <a:cs typeface="Nunito"/>
              <a:sym typeface="Nunito"/>
            </a:endParaRPr>
          </a:p>
        </p:txBody>
      </p:sp>
      <p:sp>
        <p:nvSpPr>
          <p:cNvPr id="230" name="Google Shape;230;p31"/>
          <p:cNvSpPr/>
          <p:nvPr/>
        </p:nvSpPr>
        <p:spPr>
          <a:xfrm>
            <a:off x="7049650" y="1196700"/>
            <a:ext cx="1442829" cy="880066"/>
          </a:xfrm>
          <a:custGeom>
            <a:rect b="b" l="l" r="r" t="t"/>
            <a:pathLst>
              <a:path extrusionOk="0" h="1543976" w="2317797">
                <a:moveTo>
                  <a:pt x="0" y="0"/>
                </a:moveTo>
                <a:lnTo>
                  <a:pt x="2317797" y="0"/>
                </a:lnTo>
                <a:lnTo>
                  <a:pt x="2317797" y="1543975"/>
                </a:lnTo>
                <a:lnTo>
                  <a:pt x="0" y="154397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2"/>
          <p:cNvSpPr/>
          <p:nvPr/>
        </p:nvSpPr>
        <p:spPr>
          <a:xfrm rot="-570569">
            <a:off x="-701987" y="915989"/>
            <a:ext cx="1992716" cy="2414083"/>
          </a:xfrm>
          <a:custGeom>
            <a:rect b="b" l="l" r="r" t="t"/>
            <a:pathLst>
              <a:path extrusionOk="0" h="4834334" w="3990523">
                <a:moveTo>
                  <a:pt x="0" y="0"/>
                </a:moveTo>
                <a:lnTo>
                  <a:pt x="3990523" y="0"/>
                </a:lnTo>
                <a:lnTo>
                  <a:pt x="3990523" y="4834334"/>
                </a:lnTo>
                <a:lnTo>
                  <a:pt x="0" y="4834334"/>
                </a:lnTo>
                <a:lnTo>
                  <a:pt x="0" y="0"/>
                </a:lnTo>
                <a:close/>
              </a:path>
            </a:pathLst>
          </a:custGeom>
          <a:blipFill rotWithShape="1">
            <a:blip r:embed="rId3">
              <a:alphaModFix/>
            </a:blip>
            <a:stretch>
              <a:fillRect b="0" l="0" r="0" t="0"/>
            </a:stretch>
          </a:blipFill>
          <a:ln>
            <a:noFill/>
          </a:ln>
        </p:spPr>
      </p:sp>
      <p:sp>
        <p:nvSpPr>
          <p:cNvPr id="236" name="Google Shape;236;p32"/>
          <p:cNvSpPr/>
          <p:nvPr/>
        </p:nvSpPr>
        <p:spPr>
          <a:xfrm rot="-570569">
            <a:off x="-499640" y="1095723"/>
            <a:ext cx="1696123" cy="2054775"/>
          </a:xfrm>
          <a:custGeom>
            <a:rect b="b" l="l" r="r" t="t"/>
            <a:pathLst>
              <a:path extrusionOk="0" h="4114800" w="3396580">
                <a:moveTo>
                  <a:pt x="0" y="0"/>
                </a:moveTo>
                <a:lnTo>
                  <a:pt x="3396580" y="0"/>
                </a:lnTo>
                <a:lnTo>
                  <a:pt x="3396580" y="4114800"/>
                </a:lnTo>
                <a:lnTo>
                  <a:pt x="0" y="4114800"/>
                </a:lnTo>
                <a:lnTo>
                  <a:pt x="0" y="0"/>
                </a:lnTo>
                <a:close/>
              </a:path>
            </a:pathLst>
          </a:custGeom>
          <a:blipFill rotWithShape="1">
            <a:blip r:embed="rId4">
              <a:alphaModFix/>
            </a:blip>
            <a:stretch>
              <a:fillRect b="0" l="0" r="0" t="0"/>
            </a:stretch>
          </a:blipFill>
          <a:ln>
            <a:noFill/>
          </a:ln>
        </p:spPr>
      </p:sp>
      <p:cxnSp>
        <p:nvCxnSpPr>
          <p:cNvPr id="237" name="Google Shape;237;p32"/>
          <p:cNvCxnSpPr/>
          <p:nvPr/>
        </p:nvCxnSpPr>
        <p:spPr>
          <a:xfrm>
            <a:off x="514361" y="4624388"/>
            <a:ext cx="8115300" cy="9525"/>
          </a:xfrm>
          <a:prstGeom prst="straightConnector1">
            <a:avLst/>
          </a:prstGeom>
          <a:noFill/>
          <a:ln cap="flat" cmpd="sng" w="38100">
            <a:solidFill>
              <a:srgbClr val="000000"/>
            </a:solidFill>
            <a:prstDash val="solid"/>
            <a:round/>
            <a:headEnd len="sm" w="sm" type="none"/>
            <a:tailEnd len="sm" w="sm" type="none"/>
          </a:ln>
        </p:spPr>
      </p:cxnSp>
      <p:grpSp>
        <p:nvGrpSpPr>
          <p:cNvPr id="238" name="Google Shape;238;p32"/>
          <p:cNvGrpSpPr/>
          <p:nvPr/>
        </p:nvGrpSpPr>
        <p:grpSpPr>
          <a:xfrm>
            <a:off x="8070564" y="2904813"/>
            <a:ext cx="2610457" cy="2294335"/>
            <a:chOff x="0" y="1"/>
            <a:chExt cx="6961217" cy="6118227"/>
          </a:xfrm>
        </p:grpSpPr>
        <p:sp>
          <p:nvSpPr>
            <p:cNvPr id="239" name="Google Shape;239;p32"/>
            <p:cNvSpPr/>
            <p:nvPr/>
          </p:nvSpPr>
          <p:spPr>
            <a:xfrm rot="1630187">
              <a:off x="565125" y="1116996"/>
              <a:ext cx="5830968" cy="3884236"/>
            </a:xfrm>
            <a:custGeom>
              <a:rect b="b" l="l" r="r" t="t"/>
              <a:pathLst>
                <a:path extrusionOk="0" h="3884236" w="5830968">
                  <a:moveTo>
                    <a:pt x="0" y="0"/>
                  </a:moveTo>
                  <a:lnTo>
                    <a:pt x="5830968" y="0"/>
                  </a:lnTo>
                  <a:lnTo>
                    <a:pt x="5830968" y="3884236"/>
                  </a:lnTo>
                  <a:lnTo>
                    <a:pt x="0" y="3884236"/>
                  </a:lnTo>
                  <a:lnTo>
                    <a:pt x="0" y="0"/>
                  </a:lnTo>
                  <a:close/>
                </a:path>
              </a:pathLst>
            </a:custGeom>
            <a:blipFill rotWithShape="1">
              <a:blip r:embed="rId5">
                <a:alphaModFix/>
              </a:blip>
              <a:stretch>
                <a:fillRect b="0" l="0" r="0" t="0"/>
              </a:stretch>
            </a:blipFill>
            <a:ln>
              <a:noFill/>
            </a:ln>
          </p:spPr>
        </p:sp>
        <p:sp>
          <p:nvSpPr>
            <p:cNvPr id="240" name="Google Shape;240;p32"/>
            <p:cNvSpPr/>
            <p:nvPr/>
          </p:nvSpPr>
          <p:spPr>
            <a:xfrm rot="1630187">
              <a:off x="972629" y="1301155"/>
              <a:ext cx="5015960" cy="3341328"/>
            </a:xfrm>
            <a:custGeom>
              <a:rect b="b" l="l" r="r" t="t"/>
              <a:pathLst>
                <a:path extrusionOk="0" h="3341328" w="5015960">
                  <a:moveTo>
                    <a:pt x="0" y="0"/>
                  </a:moveTo>
                  <a:lnTo>
                    <a:pt x="5015960" y="0"/>
                  </a:lnTo>
                  <a:lnTo>
                    <a:pt x="5015960" y="3341328"/>
                  </a:lnTo>
                  <a:lnTo>
                    <a:pt x="0" y="3341328"/>
                  </a:lnTo>
                  <a:lnTo>
                    <a:pt x="0" y="0"/>
                  </a:lnTo>
                  <a:close/>
                </a:path>
              </a:pathLst>
            </a:custGeom>
            <a:blipFill rotWithShape="1">
              <a:blip r:embed="rId6">
                <a:alphaModFix/>
              </a:blip>
              <a:stretch>
                <a:fillRect b="0" l="0" r="0" t="0"/>
              </a:stretch>
            </a:blipFill>
            <a:ln>
              <a:noFill/>
            </a:ln>
          </p:spPr>
        </p:sp>
      </p:grpSp>
      <p:pic>
        <p:nvPicPr>
          <p:cNvPr id="241" name="Google Shape;241;p32"/>
          <p:cNvPicPr preferRelativeResize="0"/>
          <p:nvPr/>
        </p:nvPicPr>
        <p:blipFill rotWithShape="1">
          <a:blip r:embed="rId7">
            <a:alphaModFix/>
          </a:blip>
          <a:srcRect b="0" l="0" r="0" t="0"/>
          <a:stretch/>
        </p:blipFill>
        <p:spPr>
          <a:xfrm>
            <a:off x="8070566" y="-396241"/>
            <a:ext cx="2103302" cy="2518925"/>
          </a:xfrm>
          <a:prstGeom prst="rect">
            <a:avLst/>
          </a:prstGeom>
          <a:noFill/>
          <a:ln>
            <a:noFill/>
          </a:ln>
        </p:spPr>
      </p:pic>
      <p:sp>
        <p:nvSpPr>
          <p:cNvPr id="242" name="Google Shape;242;p32"/>
          <p:cNvSpPr txBox="1"/>
          <p:nvPr/>
        </p:nvSpPr>
        <p:spPr>
          <a:xfrm>
            <a:off x="951675" y="1197475"/>
            <a:ext cx="4239300" cy="2484900"/>
          </a:xfrm>
          <a:prstGeom prst="rect">
            <a:avLst/>
          </a:prstGeom>
          <a:noFill/>
          <a:ln>
            <a:noFill/>
          </a:ln>
        </p:spPr>
        <p:txBody>
          <a:bodyPr anchorCtr="0" anchor="t" bIns="0" lIns="0" spcFirstLastPara="1" rIns="0" wrap="square" tIns="0">
            <a:spAutoFit/>
          </a:bodyPr>
          <a:lstStyle/>
          <a:p>
            <a:pPr indent="0" lvl="0" marL="0" marR="0" rtl="0" algn="l">
              <a:lnSpc>
                <a:spcPct val="120034"/>
              </a:lnSpc>
              <a:spcBef>
                <a:spcPts val="0"/>
              </a:spcBef>
              <a:spcAft>
                <a:spcPts val="0"/>
              </a:spcAft>
              <a:buNone/>
            </a:pPr>
            <a:r>
              <a:rPr b="1" lang="en" sz="1700" u="sng">
                <a:solidFill>
                  <a:srgbClr val="166569"/>
                </a:solidFill>
                <a:latin typeface="Bungee"/>
                <a:ea typeface="Bungee"/>
                <a:cs typeface="Bungee"/>
                <a:sym typeface="Bungee"/>
              </a:rPr>
              <a:t>Chemical </a:t>
            </a:r>
            <a:endParaRPr sz="1700">
              <a:solidFill>
                <a:srgbClr val="166569"/>
              </a:solidFill>
              <a:latin typeface="Bungee"/>
              <a:ea typeface="Bungee"/>
              <a:cs typeface="Bungee"/>
              <a:sym typeface="Bungee"/>
            </a:endParaRPr>
          </a:p>
          <a:p>
            <a:pPr indent="-323850" lvl="0" marL="457200" marR="0" rtl="0" algn="l">
              <a:lnSpc>
                <a:spcPct val="120034"/>
              </a:lnSpc>
              <a:spcBef>
                <a:spcPts val="0"/>
              </a:spcBef>
              <a:spcAft>
                <a:spcPts val="0"/>
              </a:spcAft>
              <a:buClr>
                <a:schemeClr val="dk1"/>
              </a:buClr>
              <a:buSzPts val="1500"/>
              <a:buFont typeface="Nunito"/>
              <a:buChar char="-"/>
            </a:pPr>
            <a:r>
              <a:rPr lang="en" sz="1500">
                <a:solidFill>
                  <a:schemeClr val="dk1"/>
                </a:solidFill>
                <a:latin typeface="Nunito"/>
                <a:ea typeface="Nunito"/>
                <a:cs typeface="Nunito"/>
                <a:sym typeface="Nunito"/>
              </a:rPr>
              <a:t>Vagus nerve and hormone gastrin </a:t>
            </a:r>
            <a:r>
              <a:rPr lang="en" sz="1500">
                <a:solidFill>
                  <a:schemeClr val="dk1"/>
                </a:solidFill>
                <a:latin typeface="Nunito"/>
                <a:ea typeface="Nunito"/>
                <a:cs typeface="Nunito"/>
                <a:sym typeface="Nunito"/>
              </a:rPr>
              <a:t>stimulate</a:t>
            </a:r>
            <a:r>
              <a:rPr lang="en" sz="1500">
                <a:solidFill>
                  <a:schemeClr val="dk1"/>
                </a:solidFill>
                <a:latin typeface="Nunito"/>
                <a:ea typeface="Nunito"/>
                <a:cs typeface="Nunito"/>
                <a:sym typeface="Nunito"/>
              </a:rPr>
              <a:t> secretion of hydrochloric acid (HCl) by parietal cells and pepsinogen by chief cells</a:t>
            </a:r>
            <a:endParaRPr sz="1500">
              <a:solidFill>
                <a:schemeClr val="dk1"/>
              </a:solidFill>
              <a:latin typeface="Nunito"/>
              <a:ea typeface="Nunito"/>
              <a:cs typeface="Nunito"/>
              <a:sym typeface="Nunito"/>
            </a:endParaRPr>
          </a:p>
          <a:p>
            <a:pPr indent="-323850" lvl="0" marL="457200" marR="0" rtl="0" algn="l">
              <a:lnSpc>
                <a:spcPct val="120034"/>
              </a:lnSpc>
              <a:spcBef>
                <a:spcPts val="0"/>
              </a:spcBef>
              <a:spcAft>
                <a:spcPts val="0"/>
              </a:spcAft>
              <a:buClr>
                <a:schemeClr val="dk1"/>
              </a:buClr>
              <a:buSzPts val="1500"/>
              <a:buFont typeface="Nunito"/>
              <a:buChar char="-"/>
            </a:pPr>
            <a:r>
              <a:rPr lang="en" sz="1500">
                <a:solidFill>
                  <a:schemeClr val="dk1"/>
                </a:solidFill>
                <a:latin typeface="Nunito"/>
                <a:ea typeface="Nunito"/>
                <a:cs typeface="Nunito"/>
                <a:sym typeface="Nunito"/>
              </a:rPr>
              <a:t>HCl acidity (2.0) denatures protein </a:t>
            </a:r>
            <a:endParaRPr sz="1500">
              <a:solidFill>
                <a:schemeClr val="dk1"/>
              </a:solidFill>
              <a:latin typeface="Nunito"/>
              <a:ea typeface="Nunito"/>
              <a:cs typeface="Nunito"/>
              <a:sym typeface="Nunito"/>
            </a:endParaRPr>
          </a:p>
          <a:p>
            <a:pPr indent="-323850" lvl="0" marL="457200" marR="0" rtl="0" algn="l">
              <a:lnSpc>
                <a:spcPct val="120034"/>
              </a:lnSpc>
              <a:spcBef>
                <a:spcPts val="0"/>
              </a:spcBef>
              <a:spcAft>
                <a:spcPts val="0"/>
              </a:spcAft>
              <a:buClr>
                <a:schemeClr val="dk1"/>
              </a:buClr>
              <a:buSzPts val="1500"/>
              <a:buFont typeface="Nunito"/>
              <a:buChar char="-"/>
            </a:pPr>
            <a:r>
              <a:rPr lang="en" sz="1500">
                <a:solidFill>
                  <a:schemeClr val="dk1"/>
                </a:solidFill>
                <a:latin typeface="Nunito"/>
                <a:ea typeface="Nunito"/>
                <a:cs typeface="Nunito"/>
                <a:sym typeface="Nunito"/>
              </a:rPr>
              <a:t>HCl+ pepsinogen ⇒ pepsin</a:t>
            </a:r>
            <a:endParaRPr sz="1500">
              <a:solidFill>
                <a:schemeClr val="dk1"/>
              </a:solidFill>
              <a:latin typeface="Nunito"/>
              <a:ea typeface="Nunito"/>
              <a:cs typeface="Nunito"/>
              <a:sym typeface="Nunito"/>
            </a:endParaRPr>
          </a:p>
          <a:p>
            <a:pPr indent="-323850" lvl="0" marL="457200" marR="0" rtl="0" algn="l">
              <a:lnSpc>
                <a:spcPct val="120034"/>
              </a:lnSpc>
              <a:spcBef>
                <a:spcPts val="0"/>
              </a:spcBef>
              <a:spcAft>
                <a:spcPts val="0"/>
              </a:spcAft>
              <a:buClr>
                <a:schemeClr val="dk1"/>
              </a:buClr>
              <a:buSzPts val="1500"/>
              <a:buFont typeface="Nunito"/>
              <a:buChar char="-"/>
            </a:pPr>
            <a:r>
              <a:rPr b="1" lang="en" sz="1500" u="sng">
                <a:solidFill>
                  <a:schemeClr val="dk1"/>
                </a:solidFill>
                <a:latin typeface="Nunito"/>
                <a:ea typeface="Nunito"/>
                <a:cs typeface="Nunito"/>
                <a:sym typeface="Nunito"/>
              </a:rPr>
              <a:t>Pepsin</a:t>
            </a:r>
            <a:r>
              <a:rPr b="1" lang="en" sz="1500">
                <a:solidFill>
                  <a:schemeClr val="dk1"/>
                </a:solidFill>
                <a:latin typeface="Nunito"/>
                <a:ea typeface="Nunito"/>
                <a:cs typeface="Nunito"/>
                <a:sym typeface="Nunito"/>
              </a:rPr>
              <a:t>= </a:t>
            </a:r>
            <a:r>
              <a:rPr lang="en" sz="1500">
                <a:solidFill>
                  <a:schemeClr val="dk1"/>
                </a:solidFill>
                <a:latin typeface="Nunito"/>
                <a:ea typeface="Nunito"/>
                <a:cs typeface="Nunito"/>
                <a:sym typeface="Nunito"/>
              </a:rPr>
              <a:t>an enzyme that breaks down the peptide bonds in polypeptide chains making smaller peptides</a:t>
            </a:r>
            <a:endParaRPr sz="1500">
              <a:solidFill>
                <a:schemeClr val="dk1"/>
              </a:solidFill>
              <a:latin typeface="Nunito"/>
              <a:ea typeface="Nunito"/>
              <a:cs typeface="Nunito"/>
              <a:sym typeface="Nunito"/>
            </a:endParaRPr>
          </a:p>
        </p:txBody>
      </p:sp>
      <p:sp>
        <p:nvSpPr>
          <p:cNvPr id="243" name="Google Shape;243;p32"/>
          <p:cNvSpPr txBox="1"/>
          <p:nvPr/>
        </p:nvSpPr>
        <p:spPr>
          <a:xfrm>
            <a:off x="143925" y="84986"/>
            <a:ext cx="5854800" cy="104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300">
                <a:solidFill>
                  <a:srgbClr val="F08486"/>
                </a:solidFill>
                <a:latin typeface="Bungee"/>
                <a:ea typeface="Bungee"/>
                <a:cs typeface="Bungee"/>
                <a:sym typeface="Bungee"/>
              </a:rPr>
              <a:t>Function and digestion: </a:t>
            </a:r>
            <a:r>
              <a:rPr lang="en" sz="4500">
                <a:solidFill>
                  <a:srgbClr val="F08486"/>
                </a:solidFill>
                <a:latin typeface="Bungee"/>
                <a:ea typeface="Bungee"/>
                <a:cs typeface="Bungee"/>
                <a:sym typeface="Bungee"/>
              </a:rPr>
              <a:t>stomach</a:t>
            </a:r>
            <a:endParaRPr sz="700"/>
          </a:p>
        </p:txBody>
      </p:sp>
      <p:pic>
        <p:nvPicPr>
          <p:cNvPr id="244" name="Google Shape;244;p32"/>
          <p:cNvPicPr preferRelativeResize="0"/>
          <p:nvPr/>
        </p:nvPicPr>
        <p:blipFill rotWithShape="1">
          <a:blip r:embed="rId8">
            <a:alphaModFix/>
          </a:blip>
          <a:srcRect b="6803" l="3401" r="3401" t="0"/>
          <a:stretch/>
        </p:blipFill>
        <p:spPr>
          <a:xfrm>
            <a:off x="5190975" y="1238975"/>
            <a:ext cx="3865301" cy="2143300"/>
          </a:xfrm>
          <a:prstGeom prst="rect">
            <a:avLst/>
          </a:prstGeom>
          <a:noFill/>
          <a:ln>
            <a:noFill/>
          </a:ln>
        </p:spPr>
      </p:pic>
      <p:sp>
        <p:nvSpPr>
          <p:cNvPr id="245" name="Google Shape;245;p32"/>
          <p:cNvSpPr txBox="1"/>
          <p:nvPr/>
        </p:nvSpPr>
        <p:spPr>
          <a:xfrm>
            <a:off x="514350" y="3689600"/>
            <a:ext cx="71190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u="sng">
                <a:solidFill>
                  <a:srgbClr val="166569"/>
                </a:solidFill>
                <a:latin typeface="Bungee"/>
                <a:ea typeface="Bungee"/>
                <a:cs typeface="Bungee"/>
                <a:sym typeface="Bungee"/>
              </a:rPr>
              <a:t>Mechanical</a:t>
            </a:r>
            <a:endParaRPr sz="1500">
              <a:solidFill>
                <a:schemeClr val="dk1"/>
              </a:solidFill>
              <a:latin typeface="Bungee"/>
              <a:ea typeface="Bungee"/>
              <a:cs typeface="Bungee"/>
              <a:sym typeface="Bungee"/>
            </a:endParaRPr>
          </a:p>
          <a:p>
            <a:pPr indent="0" lvl="0" marL="0" rtl="0" algn="l">
              <a:spcBef>
                <a:spcPts val="0"/>
              </a:spcBef>
              <a:spcAft>
                <a:spcPts val="0"/>
              </a:spcAft>
              <a:buNone/>
            </a:pPr>
            <a:r>
              <a:rPr lang="en" sz="1500">
                <a:solidFill>
                  <a:schemeClr val="dk1"/>
                </a:solidFill>
                <a:latin typeface="Nunito"/>
                <a:ea typeface="Nunito"/>
                <a:cs typeface="Nunito"/>
                <a:sym typeface="Nunito"/>
              </a:rPr>
              <a:t>-P</a:t>
            </a:r>
            <a:r>
              <a:rPr lang="en" sz="1500">
                <a:solidFill>
                  <a:schemeClr val="dk1"/>
                </a:solidFill>
                <a:latin typeface="Nunito"/>
                <a:ea typeface="Nunito"/>
                <a:cs typeface="Nunito"/>
                <a:sym typeface="Nunito"/>
              </a:rPr>
              <a:t>eristalsis churns the partially digested protein converting it into </a:t>
            </a:r>
            <a:r>
              <a:rPr b="1" lang="en" sz="1500">
                <a:solidFill>
                  <a:schemeClr val="dk1"/>
                </a:solidFill>
                <a:latin typeface="Nunito"/>
                <a:ea typeface="Nunito"/>
                <a:cs typeface="Nunito"/>
                <a:sym typeface="Nunito"/>
              </a:rPr>
              <a:t>chyme</a:t>
            </a:r>
            <a:r>
              <a:rPr lang="en" sz="1500">
                <a:solidFill>
                  <a:schemeClr val="dk1"/>
                </a:solidFill>
                <a:latin typeface="Nunito"/>
                <a:ea typeface="Nunito"/>
                <a:cs typeface="Nunito"/>
                <a:sym typeface="Nunito"/>
              </a:rPr>
              <a:t>, and moves it into the small intestine</a:t>
            </a:r>
            <a:r>
              <a:rPr lang="en" sz="1500">
                <a:solidFill>
                  <a:schemeClr val="dk1"/>
                </a:solidFill>
                <a:latin typeface="Nunito"/>
                <a:ea typeface="Nunito"/>
                <a:cs typeface="Nunito"/>
                <a:sym typeface="Nunito"/>
              </a:rPr>
              <a:t>  </a:t>
            </a:r>
            <a:endParaRPr sz="1500">
              <a:solidFill>
                <a:schemeClr val="dk1"/>
              </a:solidFill>
              <a:latin typeface="Nunito"/>
              <a:ea typeface="Nunito"/>
              <a:cs typeface="Nunito"/>
              <a:sym typeface="Nunito"/>
            </a:endParaRPr>
          </a:p>
          <a:p>
            <a:pPr indent="0" lvl="0" marL="0" rtl="0" algn="l">
              <a:spcBef>
                <a:spcPts val="0"/>
              </a:spcBef>
              <a:spcAft>
                <a:spcPts val="0"/>
              </a:spcAft>
              <a:buNone/>
            </a:pPr>
            <a:r>
              <a:t/>
            </a:r>
            <a:endParaRPr b="1" sz="1800" u="sng">
              <a:solidFill>
                <a:srgbClr val="166569"/>
              </a:solidFill>
              <a:latin typeface="Bungee"/>
              <a:ea typeface="Bungee"/>
              <a:cs typeface="Bungee"/>
              <a:sym typeface="Bunge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cxnSp>
        <p:nvCxnSpPr>
          <p:cNvPr id="250" name="Google Shape;250;p33"/>
          <p:cNvCxnSpPr/>
          <p:nvPr/>
        </p:nvCxnSpPr>
        <p:spPr>
          <a:xfrm>
            <a:off x="514361" y="4624388"/>
            <a:ext cx="8115300" cy="9600"/>
          </a:xfrm>
          <a:prstGeom prst="straightConnector1">
            <a:avLst/>
          </a:prstGeom>
          <a:noFill/>
          <a:ln cap="flat" cmpd="sng" w="38100">
            <a:solidFill>
              <a:srgbClr val="000000"/>
            </a:solidFill>
            <a:prstDash val="solid"/>
            <a:round/>
            <a:headEnd len="sm" w="sm" type="none"/>
            <a:tailEnd len="sm" w="sm" type="none"/>
          </a:ln>
        </p:spPr>
      </p:cxnSp>
      <p:sp>
        <p:nvSpPr>
          <p:cNvPr id="251" name="Google Shape;251;p33"/>
          <p:cNvSpPr/>
          <p:nvPr/>
        </p:nvSpPr>
        <p:spPr>
          <a:xfrm rot="729297">
            <a:off x="100382" y="3658064"/>
            <a:ext cx="1818724" cy="1574023"/>
          </a:xfrm>
          <a:custGeom>
            <a:rect b="b" l="l" r="r" t="t"/>
            <a:pathLst>
              <a:path extrusionOk="0" h="3156381" w="3647079">
                <a:moveTo>
                  <a:pt x="0" y="0"/>
                </a:moveTo>
                <a:lnTo>
                  <a:pt x="3647080" y="0"/>
                </a:lnTo>
                <a:lnTo>
                  <a:pt x="3647080" y="3156381"/>
                </a:lnTo>
                <a:lnTo>
                  <a:pt x="0" y="3156381"/>
                </a:lnTo>
                <a:lnTo>
                  <a:pt x="0" y="0"/>
                </a:lnTo>
                <a:close/>
              </a:path>
            </a:pathLst>
          </a:custGeom>
          <a:blipFill rotWithShape="1">
            <a:blip r:embed="rId3">
              <a:alphaModFix/>
            </a:blip>
            <a:stretch>
              <a:fillRect b="0" l="0" r="0" t="0"/>
            </a:stretch>
          </a:blipFill>
          <a:ln>
            <a:noFill/>
          </a:ln>
        </p:spPr>
      </p:sp>
      <p:sp>
        <p:nvSpPr>
          <p:cNvPr id="252" name="Google Shape;252;p33"/>
          <p:cNvSpPr txBox="1"/>
          <p:nvPr/>
        </p:nvSpPr>
        <p:spPr>
          <a:xfrm>
            <a:off x="154875" y="161736"/>
            <a:ext cx="5854800" cy="104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300">
                <a:solidFill>
                  <a:srgbClr val="F08486"/>
                </a:solidFill>
                <a:latin typeface="Bungee"/>
                <a:ea typeface="Bungee"/>
                <a:cs typeface="Bungee"/>
                <a:sym typeface="Bungee"/>
              </a:rPr>
              <a:t>Function and digestion: </a:t>
            </a:r>
            <a:r>
              <a:rPr lang="en" sz="4500">
                <a:solidFill>
                  <a:srgbClr val="F08486"/>
                </a:solidFill>
                <a:latin typeface="Bungee"/>
                <a:ea typeface="Bungee"/>
                <a:cs typeface="Bungee"/>
                <a:sym typeface="Bungee"/>
              </a:rPr>
              <a:t>small intestine</a:t>
            </a:r>
            <a:endParaRPr sz="700"/>
          </a:p>
        </p:txBody>
      </p:sp>
      <p:pic>
        <p:nvPicPr>
          <p:cNvPr id="253" name="Google Shape;253;p33"/>
          <p:cNvPicPr preferRelativeResize="0"/>
          <p:nvPr/>
        </p:nvPicPr>
        <p:blipFill rotWithShape="1">
          <a:blip r:embed="rId4">
            <a:alphaModFix/>
          </a:blip>
          <a:srcRect b="0" l="0" r="0" t="0"/>
          <a:stretch/>
        </p:blipFill>
        <p:spPr>
          <a:xfrm>
            <a:off x="5451801" y="233021"/>
            <a:ext cx="844570" cy="1011462"/>
          </a:xfrm>
          <a:prstGeom prst="rect">
            <a:avLst/>
          </a:prstGeom>
          <a:noFill/>
          <a:ln>
            <a:noFill/>
          </a:ln>
        </p:spPr>
      </p:pic>
      <p:sp>
        <p:nvSpPr>
          <p:cNvPr id="254" name="Google Shape;254;p33"/>
          <p:cNvSpPr txBox="1"/>
          <p:nvPr/>
        </p:nvSpPr>
        <p:spPr>
          <a:xfrm>
            <a:off x="1025775" y="1792975"/>
            <a:ext cx="7340400" cy="201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166569"/>
                </a:solidFill>
                <a:latin typeface="Bungee"/>
                <a:ea typeface="Bungee"/>
                <a:cs typeface="Bungee"/>
                <a:sym typeface="Bungee"/>
              </a:rPr>
              <a:t>Digestion</a:t>
            </a:r>
            <a:endParaRPr sz="2000">
              <a:solidFill>
                <a:srgbClr val="166569"/>
              </a:solidFill>
              <a:latin typeface="Bungee"/>
              <a:ea typeface="Bungee"/>
              <a:cs typeface="Bungee"/>
              <a:sym typeface="Bungee"/>
            </a:endParaRPr>
          </a:p>
          <a:p>
            <a:pPr indent="-330200" lvl="0" marL="457200" rtl="0" algn="l">
              <a:spcBef>
                <a:spcPts val="0"/>
              </a:spcBef>
              <a:spcAft>
                <a:spcPts val="0"/>
              </a:spcAft>
              <a:buClr>
                <a:schemeClr val="dk1"/>
              </a:buClr>
              <a:buSzPts val="1600"/>
              <a:buFont typeface="Nunito"/>
              <a:buChar char="-"/>
            </a:pPr>
            <a:r>
              <a:rPr lang="en" sz="1600">
                <a:solidFill>
                  <a:schemeClr val="dk1"/>
                </a:solidFill>
                <a:latin typeface="Nunito"/>
                <a:ea typeface="Nunito"/>
                <a:cs typeface="Nunito"/>
                <a:sym typeface="Nunito"/>
              </a:rPr>
              <a:t>Enzymatic break down of protein</a:t>
            </a:r>
            <a:endParaRPr sz="1600">
              <a:solidFill>
                <a:schemeClr val="dk1"/>
              </a:solidFill>
              <a:latin typeface="Nunito"/>
              <a:ea typeface="Nunito"/>
              <a:cs typeface="Nunito"/>
              <a:sym typeface="Nunito"/>
            </a:endParaRPr>
          </a:p>
          <a:p>
            <a:pPr indent="0" lvl="0" marL="0" rtl="0" algn="l">
              <a:spcBef>
                <a:spcPts val="0"/>
              </a:spcBef>
              <a:spcAft>
                <a:spcPts val="0"/>
              </a:spcAft>
              <a:buNone/>
            </a:pPr>
            <a:r>
              <a:rPr lang="en" sz="2000">
                <a:solidFill>
                  <a:srgbClr val="166569"/>
                </a:solidFill>
                <a:latin typeface="Bungee"/>
                <a:ea typeface="Bungee"/>
                <a:cs typeface="Bungee"/>
                <a:sym typeface="Bungee"/>
              </a:rPr>
              <a:t>Absorption</a:t>
            </a:r>
            <a:endParaRPr sz="1600">
              <a:solidFill>
                <a:schemeClr val="dk1"/>
              </a:solidFill>
              <a:latin typeface="Nunito"/>
              <a:ea typeface="Nunito"/>
              <a:cs typeface="Nunito"/>
              <a:sym typeface="Nunito"/>
            </a:endParaRPr>
          </a:p>
          <a:p>
            <a:pPr indent="-330200" lvl="0" marL="457200" rtl="0" algn="l">
              <a:spcBef>
                <a:spcPts val="0"/>
              </a:spcBef>
              <a:spcAft>
                <a:spcPts val="0"/>
              </a:spcAft>
              <a:buClr>
                <a:schemeClr val="dk1"/>
              </a:buClr>
              <a:buSzPts val="1600"/>
              <a:buFont typeface="Nunito"/>
              <a:buChar char="-"/>
            </a:pPr>
            <a:r>
              <a:rPr lang="en" sz="1600">
                <a:solidFill>
                  <a:schemeClr val="dk1"/>
                </a:solidFill>
                <a:latin typeface="Nunito"/>
                <a:ea typeface="Nunito"/>
                <a:cs typeface="Nunito"/>
                <a:sym typeface="Nunito"/>
              </a:rPr>
              <a:t>How protein enters the blood stream</a:t>
            </a:r>
            <a:endParaRPr sz="1600">
              <a:solidFill>
                <a:schemeClr val="dk1"/>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