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5143500" type="screen16x9"/>
  <p:notesSz cx="6858000" cy="9144000"/>
  <p:embeddedFontLst>
    <p:embeddedFont>
      <p:font typeface="Open Sans" panose="020B0604020202020204" charset="0"/>
      <p:regular r:id="rId26"/>
      <p:bold r:id="rId27"/>
      <p:italic r:id="rId28"/>
      <p:boldItalic r:id="rId29"/>
    </p:embeddedFont>
    <p:embeddedFont>
      <p:font typeface="PT Sans Narrow"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69053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41249f03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41249f03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438e2732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438e2732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Pancreas secretes trypsin into small intestines</a:t>
            </a:r>
            <a:endParaRPr/>
          </a:p>
          <a:p>
            <a:pPr marL="0" lvl="0" indent="0" algn="l" rtl="0">
              <a:spcBef>
                <a:spcPts val="0"/>
              </a:spcBef>
              <a:spcAft>
                <a:spcPts val="0"/>
              </a:spcAft>
              <a:buNone/>
            </a:pPr>
            <a:r>
              <a:rPr lang="en"/>
              <a:t>Trypsin and others senzymes secreted by small intestines digest protein into amino acids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3fcd5e11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3fcd5e11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gastric and pancreatic proteases hydrolyze dietary proteins within the lumen of the small intestine predominantly into medium and small peptides (oligopeptides).</a:t>
            </a:r>
            <a:endParaRPr/>
          </a:p>
          <a:p>
            <a:pPr marL="0" lvl="0" indent="0" algn="l" rtl="0">
              <a:spcBef>
                <a:spcPts val="0"/>
              </a:spcBef>
              <a:spcAft>
                <a:spcPts val="0"/>
              </a:spcAft>
              <a:buNone/>
            </a:pPr>
            <a:r>
              <a:rPr lang="en"/>
              <a:t>The brush border of the small intestine is equipped with a family of peptidases. </a:t>
            </a:r>
            <a:endParaRPr/>
          </a:p>
          <a:p>
            <a:pPr marL="0" lvl="0" indent="0" algn="l" rtl="0">
              <a:spcBef>
                <a:spcPts val="0"/>
              </a:spcBef>
              <a:spcAft>
                <a:spcPts val="0"/>
              </a:spcAft>
              <a:buNone/>
            </a:pPr>
            <a:r>
              <a:rPr lang="en"/>
              <a:t>Peptidases are integral membrane proteins rather than soluble enzymes. They function to further the hydrolysis of lumenal peptides, converting them to free amino acids and very small peptides. These end products of digestion, formed on the surface of the enterocyte, are ready for absorption.</a:t>
            </a:r>
            <a:endParaRPr/>
          </a:p>
          <a:p>
            <a:pPr marL="0" lvl="0" indent="0" algn="l" rtl="0">
              <a:spcBef>
                <a:spcPts val="0"/>
              </a:spcBef>
              <a:spcAft>
                <a:spcPts val="0"/>
              </a:spcAft>
              <a:buNone/>
            </a:pPr>
            <a:endParaRPr/>
          </a:p>
          <a:p>
            <a:pPr marL="0" lvl="0" indent="0" algn="l" rtl="0">
              <a:lnSpc>
                <a:spcPct val="115000"/>
              </a:lnSpc>
              <a:spcBef>
                <a:spcPts val="1200"/>
              </a:spcBef>
              <a:spcAft>
                <a:spcPts val="0"/>
              </a:spcAft>
              <a:buNone/>
            </a:pPr>
            <a:r>
              <a:rPr lang="en"/>
              <a:t>There is virtually no absorption of peptides longer than four amino acids. </a:t>
            </a:r>
            <a:endParaRPr/>
          </a:p>
          <a:p>
            <a:pPr marL="0" lvl="0" indent="0" algn="l" rtl="0">
              <a:lnSpc>
                <a:spcPct val="115000"/>
              </a:lnSpc>
              <a:spcBef>
                <a:spcPts val="1200"/>
              </a:spcBef>
              <a:spcAft>
                <a:spcPts val="0"/>
              </a:spcAft>
              <a:buNone/>
            </a:pPr>
            <a:r>
              <a:rPr lang="en"/>
              <a:t>abundant absorption of di- and tripeptides in the small intestine. These small peptides are absorbed into the small intestinal epithelial cell by cotransport with H</a:t>
            </a:r>
            <a:r>
              <a:rPr lang="en" baseline="30000"/>
              <a:t>+</a:t>
            </a:r>
            <a:r>
              <a:rPr lang="en"/>
              <a:t> ions via a transporter called PepT1.</a:t>
            </a:r>
            <a:endParaRPr/>
          </a:p>
          <a:p>
            <a:pPr marL="0" lvl="0" indent="0" algn="l" rtl="0">
              <a:lnSpc>
                <a:spcPct val="115000"/>
              </a:lnSpc>
              <a:spcBef>
                <a:spcPts val="1200"/>
              </a:spcBef>
              <a:spcAft>
                <a:spcPts val="0"/>
              </a:spcAft>
              <a:buNone/>
            </a:pPr>
            <a:r>
              <a:rPr lang="en"/>
              <a:t>Once inside the enterocyte, the vast bulk of absorbed di- and tripeptides are digested into amino acids by cytoplasmic peptidases and exported from the cell into blood. Only a very small number of these small peptides enter blood intact.</a:t>
            </a:r>
            <a:endParaRPr/>
          </a:p>
          <a:p>
            <a:pPr marL="0" lvl="0" indent="0" algn="l" rtl="0">
              <a:lnSpc>
                <a:spcPct val="115000"/>
              </a:lnSpc>
              <a:spcBef>
                <a:spcPts val="1200"/>
              </a:spcBef>
              <a:spcAft>
                <a:spcPts val="0"/>
              </a:spcAft>
              <a:buNone/>
            </a:pPr>
            <a:r>
              <a:rPr lang="en"/>
              <a:t>The lumenal plasma membrane of the absorptive cell bears at least four </a:t>
            </a:r>
            <a:r>
              <a:rPr lang="en" b="1"/>
              <a:t>sodium-dependent amino acid transporters</a:t>
            </a:r>
            <a:r>
              <a:rPr lang="en"/>
              <a:t> - one each for acidic, basic, neutral and amino acids. </a:t>
            </a:r>
            <a:endParaRPr/>
          </a:p>
          <a:p>
            <a:pPr marL="0" lvl="0" indent="0" algn="l" rtl="0">
              <a:lnSpc>
                <a:spcPct val="115000"/>
              </a:lnSpc>
              <a:spcBef>
                <a:spcPts val="1200"/>
              </a:spcBef>
              <a:spcAft>
                <a:spcPts val="0"/>
              </a:spcAft>
              <a:buNone/>
            </a:pPr>
            <a:r>
              <a:rPr lang="en"/>
              <a:t>These transporters bind amino acids only after binding sodium. The fully loaded transporter then undergoes a conformational change that dumps sodium and the amino acid into the cytoplasm, followed by its reorientation back to the original form.</a:t>
            </a:r>
            <a:endParaRPr/>
          </a:p>
          <a:p>
            <a:pPr marL="0" lvl="0" indent="0" algn="l" rtl="0">
              <a:lnSpc>
                <a:spcPct val="115000"/>
              </a:lnSpc>
              <a:spcBef>
                <a:spcPts val="1200"/>
              </a:spcBef>
              <a:spcAft>
                <a:spcPts val="0"/>
              </a:spcAft>
              <a:buNone/>
            </a:pPr>
            <a:r>
              <a:rPr lang="en"/>
              <a:t>Thus, absorption of amino acids is also absolutely dependent on the electrochemical gradient of sodium across the epithelium. Further, absorption of amino acids, like that of monosaccharides, contributes to generating the osmotic gradient that drives water absorption</a:t>
            </a:r>
            <a:endParaRPr/>
          </a:p>
          <a:p>
            <a:pPr marL="0" lvl="0" indent="0" algn="l" rtl="0">
              <a:lnSpc>
                <a:spcPct val="115000"/>
              </a:lnSpc>
              <a:spcBef>
                <a:spcPts val="1200"/>
              </a:spcBef>
              <a:spcAft>
                <a:spcPts val="0"/>
              </a:spcAft>
              <a:buNone/>
            </a:pPr>
            <a:r>
              <a:rPr lang="en"/>
              <a:t>absorption of intact proteins occurs only in a few circumstances. In the first place, very few proteins get through the gauntlet of soluble and membrane-bound proteases intact. Second, "normal" enterocytes do not have transporters to carry proteins across the plasma membrane and they certainly cannot permeate tight junctions.</a:t>
            </a:r>
            <a:endParaRPr/>
          </a:p>
          <a:p>
            <a:pPr marL="0" lvl="0" indent="0" algn="l" rtl="0">
              <a:spcBef>
                <a:spcPts val="12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43aaa153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43aaa153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Protein contains 4 calories of energy and accounts for approximately 10-15 percent of total energy production</a:t>
            </a:r>
            <a:endParaRPr/>
          </a:p>
          <a:p>
            <a:pPr marL="0" lvl="0" indent="0" algn="l" rtl="0">
              <a:spcBef>
                <a:spcPts val="0"/>
              </a:spcBef>
              <a:spcAft>
                <a:spcPts val="0"/>
              </a:spcAft>
              <a:buNone/>
            </a:pPr>
            <a:r>
              <a:rPr lang="en"/>
              <a:t>Protein is broken down into its constituent amino acids in the small intestine via catabolization and hydrolysis of peptides into free amino acids, and deamination in the liver</a:t>
            </a:r>
            <a:endParaRPr/>
          </a:p>
          <a:p>
            <a:pPr marL="0" lvl="0" indent="0" algn="l" rtl="0">
              <a:spcBef>
                <a:spcPts val="0"/>
              </a:spcBef>
              <a:spcAft>
                <a:spcPts val="0"/>
              </a:spcAft>
              <a:buNone/>
            </a:pPr>
            <a:r>
              <a:rPr lang="en"/>
              <a:t>The liver uses these free amino acids to synthesize proteins</a:t>
            </a:r>
            <a:endParaRPr/>
          </a:p>
          <a:p>
            <a:pPr marL="0" lvl="0" indent="0" algn="l" rtl="0">
              <a:spcBef>
                <a:spcPts val="0"/>
              </a:spcBef>
              <a:spcAft>
                <a:spcPts val="0"/>
              </a:spcAft>
              <a:buNone/>
            </a:pPr>
            <a:r>
              <a:rPr lang="en"/>
              <a:t>The excess is converted to glucose or glucagon which is how glucose is stored in the liver and triacylglycerides or fatty acids in adipose tissue</a:t>
            </a:r>
            <a:endParaRPr/>
          </a:p>
          <a:p>
            <a:pPr marL="0" lvl="0" indent="0" algn="l" rtl="0">
              <a:spcBef>
                <a:spcPts val="0"/>
              </a:spcBef>
              <a:spcAft>
                <a:spcPts val="0"/>
              </a:spcAft>
              <a:buNone/>
            </a:pPr>
            <a:r>
              <a:rPr lang="en"/>
              <a:t>The liver can also send amino acids to the muscle where it can be used to synthsize new proteins </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43aaa153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43aaa153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conversion happens by cleaving off the carbon backbone of the amino acid and sending it to the Krebs Cycle</a:t>
            </a:r>
            <a:endParaRPr/>
          </a:p>
          <a:p>
            <a:pPr marL="0" lvl="0" indent="0" algn="l" rtl="0">
              <a:spcBef>
                <a:spcPts val="0"/>
              </a:spcBef>
              <a:spcAft>
                <a:spcPts val="0"/>
              </a:spcAft>
              <a:buNone/>
            </a:pPr>
            <a:r>
              <a:rPr lang="en"/>
              <a:t>For glucose, it would then be converted into Pyruvate or Oxaloacetate or other intermediates of the krebs cycle like acetyl-co-a </a:t>
            </a:r>
            <a:endParaRPr/>
          </a:p>
          <a:p>
            <a:pPr marL="0" lvl="0" indent="0" algn="l" rtl="0">
              <a:spcBef>
                <a:spcPts val="0"/>
              </a:spcBef>
              <a:spcAft>
                <a:spcPts val="0"/>
              </a:spcAft>
              <a:buNone/>
            </a:pPr>
            <a:r>
              <a:rPr lang="en"/>
              <a:t>In the fasted state, fatty acids are being released from adipose tissue and sent to the liver where they are being oxidized and used for ATP production </a:t>
            </a:r>
            <a:endParaRPr/>
          </a:p>
          <a:p>
            <a:pPr marL="0" lvl="0" indent="0" algn="l" rtl="0">
              <a:spcBef>
                <a:spcPts val="0"/>
              </a:spcBef>
              <a:spcAft>
                <a:spcPts val="0"/>
              </a:spcAft>
              <a:buNone/>
            </a:pPr>
            <a:r>
              <a:rPr lang="en"/>
              <a:t>Amino acids are also released during this fasted state from our tissues (mostly muscle) and sent to the liver where they can enter a diverse array of metabolic pathways.  </a:t>
            </a:r>
            <a:endParaRPr/>
          </a:p>
          <a:p>
            <a:pPr marL="0" lvl="0" indent="0" algn="l" rtl="0">
              <a:spcBef>
                <a:spcPts val="0"/>
              </a:spcBef>
              <a:spcAft>
                <a:spcPts val="0"/>
              </a:spcAft>
              <a:buNone/>
            </a:pPr>
            <a:r>
              <a:rPr lang="en"/>
              <a:t>Glucogenic amino acids can help during this fasting time by contributing to the precursors of gluconeogenesis and can hep support the synthsis of glucose as a source of fuel for the body </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406c1a1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406c1a1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Deaminases- enzymes that catlyze the removal of the amine group. </a:t>
            </a:r>
            <a:endParaRPr/>
          </a:p>
          <a:p>
            <a:pPr marL="0" lvl="0" indent="0" algn="l" rtl="0">
              <a:spcBef>
                <a:spcPts val="0"/>
              </a:spcBef>
              <a:spcAft>
                <a:spcPts val="0"/>
              </a:spcAft>
              <a:buNone/>
            </a:pPr>
            <a:r>
              <a:rPr lang="en"/>
              <a:t>Excess protein intake causes body to deanimate amino acids for energy.</a:t>
            </a:r>
            <a:endParaRPr/>
          </a:p>
          <a:p>
            <a:pPr marL="0" lvl="0" indent="0" algn="l" rtl="0">
              <a:spcBef>
                <a:spcPts val="0"/>
              </a:spcBef>
              <a:spcAft>
                <a:spcPts val="0"/>
              </a:spcAft>
              <a:buNone/>
            </a:pPr>
            <a:r>
              <a:rPr lang="en"/>
              <a:t>Amine group can enter urea cycle, or be used in transanimation.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406c1a10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406c1a10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Transamination is the deamination of an amino acid and the amination of a keto acid</a:t>
            </a:r>
            <a:endParaRPr/>
          </a:p>
          <a:p>
            <a:pPr marL="0" lvl="0" indent="0" algn="l" rtl="0">
              <a:spcBef>
                <a:spcPts val="0"/>
              </a:spcBef>
              <a:spcAft>
                <a:spcPts val="0"/>
              </a:spcAft>
              <a:buNone/>
            </a:pPr>
            <a:r>
              <a:rPr lang="en"/>
              <a:t>Keto Acids formed can be used in krebs cycle (alpha-keto glutarate)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406c1a105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406c1a105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L-glutamate is amino acid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406c1a10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406c1a10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406c1a105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406c1a105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fcd5e11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fcd5e11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Digestive enzymes act as catalysts in biochemical reaction. Usually complex proteins.</a:t>
            </a:r>
            <a:endParaRPr/>
          </a:p>
          <a:p>
            <a:pPr marL="0" lvl="0" indent="0" algn="l" rtl="0">
              <a:spcBef>
                <a:spcPts val="0"/>
              </a:spcBef>
              <a:spcAft>
                <a:spcPts val="0"/>
              </a:spcAft>
              <a:buNone/>
            </a:pPr>
            <a:r>
              <a:rPr lang="en"/>
              <a:t>	Ex. amylase, lipase</a:t>
            </a:r>
            <a:endParaRPr/>
          </a:p>
          <a:p>
            <a:pPr marL="0" lvl="0" indent="0" algn="l" rtl="0">
              <a:spcBef>
                <a:spcPts val="0"/>
              </a:spcBef>
              <a:spcAft>
                <a:spcPts val="0"/>
              </a:spcAft>
              <a:buNone/>
            </a:pPr>
            <a:r>
              <a:rPr lang="en"/>
              <a:t>Used for transport</a:t>
            </a:r>
            <a:endParaRPr/>
          </a:p>
          <a:p>
            <a:pPr marL="0" lvl="0" indent="0" algn="l" rtl="0">
              <a:spcBef>
                <a:spcPts val="0"/>
              </a:spcBef>
              <a:spcAft>
                <a:spcPts val="0"/>
              </a:spcAft>
              <a:buNone/>
            </a:pPr>
            <a:r>
              <a:rPr lang="en"/>
              <a:t>	Ex. Hemoglobin, albumin</a:t>
            </a:r>
            <a:endParaRPr/>
          </a:p>
          <a:p>
            <a:pPr marL="0" lvl="0" indent="0" algn="l" rtl="0">
              <a:spcBef>
                <a:spcPts val="0"/>
              </a:spcBef>
              <a:spcAft>
                <a:spcPts val="0"/>
              </a:spcAft>
              <a:buNone/>
            </a:pPr>
            <a:r>
              <a:rPr lang="en"/>
              <a:t>Structural proteins</a:t>
            </a:r>
            <a:endParaRPr/>
          </a:p>
          <a:p>
            <a:pPr marL="0" lvl="0" indent="0" algn="l" rtl="0">
              <a:spcBef>
                <a:spcPts val="0"/>
              </a:spcBef>
              <a:spcAft>
                <a:spcPts val="0"/>
              </a:spcAft>
              <a:buNone/>
            </a:pPr>
            <a:r>
              <a:rPr lang="en"/>
              <a:t>	Ex. actin, tubulin</a:t>
            </a:r>
            <a:endParaRPr/>
          </a:p>
          <a:p>
            <a:pPr marL="0" lvl="0" indent="0" algn="l" rtl="0">
              <a:spcBef>
                <a:spcPts val="0"/>
              </a:spcBef>
              <a:spcAft>
                <a:spcPts val="0"/>
              </a:spcAft>
              <a:buNone/>
            </a:pPr>
            <a:r>
              <a:rPr lang="en"/>
              <a:t>Hormones: chemical signaling molecules-small proteins or steroids</a:t>
            </a:r>
            <a:endParaRPr/>
          </a:p>
          <a:p>
            <a:pPr marL="0" lvl="0" indent="0" algn="l" rtl="0">
              <a:spcBef>
                <a:spcPts val="0"/>
              </a:spcBef>
              <a:spcAft>
                <a:spcPts val="0"/>
              </a:spcAft>
              <a:buNone/>
            </a:pPr>
            <a:r>
              <a:rPr lang="en"/>
              <a:t>	Ex. insulin- protein hormone that helps regulate blood glucose level</a:t>
            </a:r>
            <a:endParaRPr/>
          </a:p>
          <a:p>
            <a:pPr marL="0" lvl="0" indent="0" algn="l" rtl="0">
              <a:spcBef>
                <a:spcPts val="0"/>
              </a:spcBef>
              <a:spcAft>
                <a:spcPts val="0"/>
              </a:spcAft>
              <a:buNone/>
            </a:pPr>
            <a:r>
              <a:rPr lang="en"/>
              <a:t>Defense proteins</a:t>
            </a:r>
            <a:endParaRPr/>
          </a:p>
          <a:p>
            <a:pPr marL="0" lvl="0" indent="0" algn="l" rtl="0">
              <a:spcBef>
                <a:spcPts val="0"/>
              </a:spcBef>
              <a:spcAft>
                <a:spcPts val="0"/>
              </a:spcAft>
              <a:buNone/>
            </a:pPr>
            <a:r>
              <a:rPr lang="en"/>
              <a:t>	Ex. immunoglobulins</a:t>
            </a:r>
            <a:endParaRPr/>
          </a:p>
          <a:p>
            <a:pPr marL="0" lvl="0" indent="0" algn="l" rtl="0">
              <a:spcBef>
                <a:spcPts val="0"/>
              </a:spcBef>
              <a:spcAft>
                <a:spcPts val="0"/>
              </a:spcAft>
              <a:buNone/>
            </a:pPr>
            <a:r>
              <a:rPr lang="en"/>
              <a:t>Contractile Proteins</a:t>
            </a:r>
            <a:endParaRPr/>
          </a:p>
          <a:p>
            <a:pPr marL="0" lvl="0" indent="0" algn="l" rtl="0">
              <a:spcBef>
                <a:spcPts val="0"/>
              </a:spcBef>
              <a:spcAft>
                <a:spcPts val="0"/>
              </a:spcAft>
              <a:buNone/>
            </a:pPr>
            <a:r>
              <a:rPr lang="en"/>
              <a:t>	Ex. Actin and Myosin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43aaa153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43aaa153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0bb730b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0bb730b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Keto Acid:</a:t>
            </a:r>
            <a:endParaRPr/>
          </a:p>
          <a:p>
            <a:pPr marL="457200" lvl="0" indent="-298450" algn="l" rtl="0">
              <a:spcBef>
                <a:spcPts val="0"/>
              </a:spcBef>
              <a:spcAft>
                <a:spcPts val="0"/>
              </a:spcAft>
              <a:buSzPts val="1100"/>
              <a:buChar char="-"/>
            </a:pPr>
            <a:r>
              <a:rPr lang="en"/>
              <a:t>Contain carboxylic group (-COOH) and a ketone group(-CO-)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0bb730ba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0bb730ba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fcd5e11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3fcd5e11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Further synthesis limitations of Conditionally non essential AA</a:t>
            </a:r>
            <a:endParaRPr/>
          </a:p>
          <a:p>
            <a:pPr marL="0" lvl="0" indent="0" algn="l" rtl="0">
              <a:spcBef>
                <a:spcPts val="0"/>
              </a:spcBef>
              <a:spcAft>
                <a:spcPts val="0"/>
              </a:spcAft>
              <a:buNone/>
            </a:pPr>
            <a:r>
              <a:rPr lang="en"/>
              <a:t>-availability of its AA precursor </a:t>
            </a:r>
            <a:endParaRPr/>
          </a:p>
          <a:p>
            <a:pPr marL="0" lvl="0" indent="0" algn="l" rtl="0">
              <a:spcBef>
                <a:spcPts val="0"/>
              </a:spcBef>
              <a:spcAft>
                <a:spcPts val="0"/>
              </a:spcAft>
              <a:buNone/>
            </a:pPr>
            <a:r>
              <a:rPr lang="en"/>
              <a:t>-Can be synthesized in only limited amount of tissue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0bb730baa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0bb730baa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41249f03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41249f03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41249f03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41249f03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438e273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438e273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Protein Digestion</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994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Protein Digestion in In Stomach: Start of protein Digestion</a:t>
            </a:r>
            <a:endParaRPr/>
          </a:p>
        </p:txBody>
      </p:sp>
      <p:sp>
        <p:nvSpPr>
          <p:cNvPr id="131" name="Google Shape;131;p22"/>
          <p:cNvSpPr txBox="1">
            <a:spLocks noGrp="1"/>
          </p:cNvSpPr>
          <p:nvPr>
            <p:ph type="body" idx="1"/>
          </p:nvPr>
        </p:nvSpPr>
        <p:spPr>
          <a:xfrm>
            <a:off x="72000" y="1339200"/>
            <a:ext cx="4500000" cy="368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t>Gastrin: </a:t>
            </a:r>
            <a:r>
              <a:rPr lang="en" sz="1400"/>
              <a:t>Stimulates Parietal cells that secrete HCL; Chief cells of the gastric glands to secrete pepsinogen</a:t>
            </a:r>
            <a:endParaRPr sz="1400"/>
          </a:p>
          <a:p>
            <a:pPr marL="0" lvl="0" indent="0" algn="l" rtl="0">
              <a:lnSpc>
                <a:spcPct val="100000"/>
              </a:lnSpc>
              <a:spcBef>
                <a:spcPts val="1600"/>
              </a:spcBef>
              <a:spcAft>
                <a:spcPts val="0"/>
              </a:spcAft>
              <a:buNone/>
            </a:pPr>
            <a:r>
              <a:rPr lang="en" sz="1400" b="1"/>
              <a:t>Hydrochloric acid:</a:t>
            </a:r>
            <a:r>
              <a:rPr lang="en" sz="1400"/>
              <a:t>Denatures protein structure and Activates pepsinogen (zymogen) to pepsin</a:t>
            </a:r>
            <a:endParaRPr sz="1400"/>
          </a:p>
          <a:p>
            <a:pPr marL="0" lvl="0" indent="0" algn="l" rtl="0">
              <a:lnSpc>
                <a:spcPct val="100000"/>
              </a:lnSpc>
              <a:spcBef>
                <a:spcPts val="1600"/>
              </a:spcBef>
              <a:spcAft>
                <a:spcPts val="0"/>
              </a:spcAft>
              <a:buNone/>
            </a:pPr>
            <a:r>
              <a:rPr lang="en" sz="1400" b="1"/>
              <a:t>Pepsin:</a:t>
            </a:r>
            <a:r>
              <a:rPr lang="en" sz="1400"/>
              <a:t>Hydrolyzes proteins to smaller polypeptides and some free amino acids</a:t>
            </a:r>
            <a:endParaRPr sz="1400"/>
          </a:p>
          <a:p>
            <a:pPr marL="0" lvl="0" indent="0" algn="l" rtl="0">
              <a:lnSpc>
                <a:spcPct val="100000"/>
              </a:lnSpc>
              <a:spcBef>
                <a:spcPts val="1600"/>
              </a:spcBef>
              <a:spcAft>
                <a:spcPts val="1600"/>
              </a:spcAft>
              <a:buNone/>
            </a:pPr>
            <a:endParaRPr/>
          </a:p>
        </p:txBody>
      </p:sp>
      <p:pic>
        <p:nvPicPr>
          <p:cNvPr id="132" name="Google Shape;132;p22"/>
          <p:cNvPicPr preferRelativeResize="0"/>
          <p:nvPr/>
        </p:nvPicPr>
        <p:blipFill>
          <a:blip r:embed="rId3">
            <a:alphaModFix/>
          </a:blip>
          <a:stretch>
            <a:fillRect/>
          </a:stretch>
        </p:blipFill>
        <p:spPr>
          <a:xfrm>
            <a:off x="4507200" y="1260000"/>
            <a:ext cx="4649326" cy="3588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Break down of proteins in Pancreas and Small intestines</a:t>
            </a:r>
            <a:endParaRPr/>
          </a:p>
        </p:txBody>
      </p:sp>
      <p:sp>
        <p:nvSpPr>
          <p:cNvPr id="138" name="Google Shape;138;p23"/>
          <p:cNvSpPr txBox="1">
            <a:spLocks noGrp="1"/>
          </p:cNvSpPr>
          <p:nvPr>
            <p:ph type="body" idx="1"/>
          </p:nvPr>
        </p:nvSpPr>
        <p:spPr>
          <a:xfrm>
            <a:off x="70350" y="1236700"/>
            <a:ext cx="6143100" cy="33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Digestion of proteins</a:t>
            </a:r>
            <a:r>
              <a:rPr lang="en" sz="1400">
                <a:highlight>
                  <a:srgbClr val="FFFFFF"/>
                </a:highlight>
              </a:rPr>
              <a:t> is initiated by pepsin in the stomach.</a:t>
            </a:r>
            <a:endParaRPr sz="1400">
              <a:highlight>
                <a:srgbClr val="FFFFFF"/>
              </a:highlight>
            </a:endParaRPr>
          </a:p>
          <a:p>
            <a:pPr marL="457200" lvl="0" indent="-317500" algn="l" rtl="0">
              <a:spcBef>
                <a:spcPts val="0"/>
              </a:spcBef>
              <a:spcAft>
                <a:spcPts val="0"/>
              </a:spcAft>
              <a:buSzPts val="1400"/>
              <a:buChar char="●"/>
            </a:pPr>
            <a:r>
              <a:rPr lang="en" sz="1400"/>
              <a:t>Digestion of protein</a:t>
            </a:r>
            <a:r>
              <a:rPr lang="en" sz="1400">
                <a:highlight>
                  <a:srgbClr val="FFFFFF"/>
                </a:highlight>
              </a:rPr>
              <a:t> is completed in the </a:t>
            </a:r>
            <a:r>
              <a:rPr lang="en" sz="1400"/>
              <a:t>small intestine</a:t>
            </a:r>
            <a:r>
              <a:rPr lang="en" sz="1400">
                <a:highlight>
                  <a:srgbClr val="FFFFFF"/>
                </a:highlight>
              </a:rPr>
              <a:t> by pancreatic enzymes trypsin, chymotrypsin, and carboxypeptidase. These enzymes also get some help from the brush border enzymes found in the </a:t>
            </a:r>
            <a:r>
              <a:rPr lang="en" sz="1400"/>
              <a:t>small intestine</a:t>
            </a:r>
            <a:r>
              <a:rPr lang="en" sz="1400">
                <a:highlight>
                  <a:srgbClr val="FFFFFF"/>
                </a:highlight>
              </a:rPr>
              <a:t>.</a:t>
            </a:r>
            <a:endParaRPr sz="1400">
              <a:highlight>
                <a:srgbClr val="FFFFFF"/>
              </a:highlight>
            </a:endParaRPr>
          </a:p>
          <a:p>
            <a:pPr marL="457200" lvl="0" indent="-317500" algn="l" rtl="0">
              <a:spcBef>
                <a:spcPts val="0"/>
              </a:spcBef>
              <a:spcAft>
                <a:spcPts val="0"/>
              </a:spcAft>
              <a:buSzPts val="1400"/>
              <a:buChar char="●"/>
            </a:pPr>
            <a:r>
              <a:rPr lang="en" sz="1400">
                <a:highlight>
                  <a:srgbClr val="FFFFFF"/>
                </a:highlight>
              </a:rPr>
              <a:t>The small intestine is the major site of protein digestion by proteases.The pancreas secretes a number of proteases as zymogens into the duodenum where they must be activated before they can cleave peptide bonds.</a:t>
            </a:r>
            <a:endParaRPr>
              <a:highlight>
                <a:srgbClr val="FFFFFF"/>
              </a:highlight>
            </a:endParaRPr>
          </a:p>
        </p:txBody>
      </p:sp>
      <p:pic>
        <p:nvPicPr>
          <p:cNvPr id="139" name="Google Shape;139;p23"/>
          <p:cNvPicPr preferRelativeResize="0"/>
          <p:nvPr/>
        </p:nvPicPr>
        <p:blipFill>
          <a:blip r:embed="rId3">
            <a:alphaModFix/>
          </a:blip>
          <a:stretch>
            <a:fillRect/>
          </a:stretch>
        </p:blipFill>
        <p:spPr>
          <a:xfrm>
            <a:off x="6213413" y="1152425"/>
            <a:ext cx="2855438" cy="3807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2100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Absorption of Peptides &amp; Amino Acids</a:t>
            </a:r>
            <a:endParaRPr/>
          </a:p>
        </p:txBody>
      </p:sp>
      <p:sp>
        <p:nvSpPr>
          <p:cNvPr id="145" name="Google Shape;145;p24"/>
          <p:cNvSpPr txBox="1">
            <a:spLocks noGrp="1"/>
          </p:cNvSpPr>
          <p:nvPr>
            <p:ph type="body" idx="1"/>
          </p:nvPr>
        </p:nvSpPr>
        <p:spPr>
          <a:xfrm>
            <a:off x="52225" y="1008825"/>
            <a:ext cx="5848500" cy="33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b="1"/>
              <a:t>Pancreatic protease</a:t>
            </a:r>
            <a:r>
              <a:rPr lang="en" sz="1400"/>
              <a:t> break down </a:t>
            </a:r>
            <a:r>
              <a:rPr lang="en" sz="1400" i="1"/>
              <a:t>large peptides</a:t>
            </a:r>
            <a:r>
              <a:rPr lang="en" sz="1400"/>
              <a:t> into medium and small amino acids </a:t>
            </a:r>
            <a:endParaRPr sz="1400"/>
          </a:p>
          <a:p>
            <a:pPr marL="914400" lvl="1" indent="-317500" algn="l" rtl="0">
              <a:spcBef>
                <a:spcPts val="0"/>
              </a:spcBef>
              <a:spcAft>
                <a:spcPts val="0"/>
              </a:spcAft>
              <a:buSzPts val="1400"/>
              <a:buChar char="-"/>
            </a:pPr>
            <a:r>
              <a:rPr lang="en"/>
              <a:t>Oligopeptides</a:t>
            </a:r>
            <a:endParaRPr/>
          </a:p>
          <a:p>
            <a:pPr marL="457200" lvl="0" indent="-317500" algn="l" rtl="0">
              <a:spcBef>
                <a:spcPts val="0"/>
              </a:spcBef>
              <a:spcAft>
                <a:spcPts val="0"/>
              </a:spcAft>
              <a:buSzPts val="1400"/>
              <a:buChar char="-"/>
            </a:pPr>
            <a:r>
              <a:rPr lang="en" sz="1400"/>
              <a:t>Peptides and Amino Acids are absorbed in</a:t>
            </a:r>
            <a:r>
              <a:rPr lang="en" sz="1400" b="1"/>
              <a:t> the lumen of the small intestine</a:t>
            </a:r>
            <a:r>
              <a:rPr lang="en" sz="1400"/>
              <a:t> </a:t>
            </a:r>
            <a:endParaRPr sz="1400"/>
          </a:p>
          <a:p>
            <a:pPr marL="457200" lvl="0" indent="-317500" algn="l" rtl="0">
              <a:spcBef>
                <a:spcPts val="0"/>
              </a:spcBef>
              <a:spcAft>
                <a:spcPts val="0"/>
              </a:spcAft>
              <a:buSzPts val="1400"/>
              <a:buChar char="-"/>
            </a:pPr>
            <a:r>
              <a:rPr lang="en" sz="1400"/>
              <a:t>Brush border cells of small intestine contain </a:t>
            </a:r>
            <a:r>
              <a:rPr lang="en" sz="1400" i="1"/>
              <a:t>peptidase </a:t>
            </a:r>
            <a:r>
              <a:rPr lang="en" sz="1400"/>
              <a:t>(integral membrane protein) to </a:t>
            </a:r>
            <a:r>
              <a:rPr lang="en" sz="1400" i="1"/>
              <a:t>hydrolyze peptides and amino acids</a:t>
            </a:r>
            <a:r>
              <a:rPr lang="en" sz="1400"/>
              <a:t> in the lumen</a:t>
            </a:r>
            <a:endParaRPr sz="1400"/>
          </a:p>
          <a:p>
            <a:pPr marL="914400" lvl="1" indent="-317500" algn="l" rtl="0">
              <a:spcBef>
                <a:spcPts val="0"/>
              </a:spcBef>
              <a:spcAft>
                <a:spcPts val="0"/>
              </a:spcAft>
              <a:buSzPts val="1400"/>
              <a:buChar char="-"/>
            </a:pPr>
            <a:r>
              <a:rPr lang="en"/>
              <a:t>Break down into free amino acids and very small peptides</a:t>
            </a:r>
            <a:endParaRPr/>
          </a:p>
          <a:p>
            <a:pPr marL="457200" lvl="0" indent="-317500" algn="l" rtl="0">
              <a:spcBef>
                <a:spcPts val="0"/>
              </a:spcBef>
              <a:spcAft>
                <a:spcPts val="0"/>
              </a:spcAft>
              <a:buSzPts val="1400"/>
              <a:buChar char="-"/>
            </a:pPr>
            <a:r>
              <a:rPr lang="en" sz="1400" b="1"/>
              <a:t>Dipeptides and Tripeptides</a:t>
            </a:r>
            <a:r>
              <a:rPr lang="en" sz="1400"/>
              <a:t> are absorbed through the </a:t>
            </a:r>
            <a:r>
              <a:rPr lang="en" sz="1400" i="1"/>
              <a:t>cotransport of H+ ions </a:t>
            </a:r>
            <a:r>
              <a:rPr lang="en" sz="1400"/>
              <a:t>via transport molecule called </a:t>
            </a:r>
            <a:r>
              <a:rPr lang="en" sz="1400" i="1"/>
              <a:t>PepT1 </a:t>
            </a:r>
            <a:endParaRPr sz="1400" i="1"/>
          </a:p>
          <a:p>
            <a:pPr marL="457200" lvl="0" indent="-317500" algn="l" rtl="0">
              <a:spcBef>
                <a:spcPts val="0"/>
              </a:spcBef>
              <a:spcAft>
                <a:spcPts val="0"/>
              </a:spcAft>
              <a:buSzPts val="1400"/>
              <a:buChar char="-"/>
            </a:pPr>
            <a:r>
              <a:rPr lang="en" sz="1400" b="1"/>
              <a:t>Amino Acids </a:t>
            </a:r>
            <a:r>
              <a:rPr lang="en" sz="1400"/>
              <a:t>absorbed through </a:t>
            </a:r>
            <a:r>
              <a:rPr lang="en" sz="1400" i="1"/>
              <a:t>cotransport of Na+ ions</a:t>
            </a:r>
            <a:endParaRPr sz="1400" i="1"/>
          </a:p>
          <a:p>
            <a:pPr marL="457200" lvl="0" indent="-317500" algn="l" rtl="0">
              <a:spcBef>
                <a:spcPts val="0"/>
              </a:spcBef>
              <a:spcAft>
                <a:spcPts val="0"/>
              </a:spcAft>
              <a:buSzPts val="1400"/>
              <a:buChar char="-"/>
            </a:pPr>
            <a:r>
              <a:rPr lang="en" sz="1400"/>
              <a:t>Cytoplasmic peptidase digest Di/Tripeptides into amino acids and exported to blood</a:t>
            </a:r>
            <a:endParaRPr sz="1400"/>
          </a:p>
        </p:txBody>
      </p:sp>
      <p:pic>
        <p:nvPicPr>
          <p:cNvPr id="146" name="Google Shape;146;p24"/>
          <p:cNvPicPr preferRelativeResize="0"/>
          <p:nvPr/>
        </p:nvPicPr>
        <p:blipFill>
          <a:blip r:embed="rId3">
            <a:alphaModFix/>
          </a:blip>
          <a:stretch>
            <a:fillRect/>
          </a:stretch>
        </p:blipFill>
        <p:spPr>
          <a:xfrm>
            <a:off x="5781000" y="1077675"/>
            <a:ext cx="3302700" cy="3643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2883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Protein Metabolism</a:t>
            </a:r>
            <a:endParaRPr/>
          </a:p>
        </p:txBody>
      </p:sp>
      <p:sp>
        <p:nvSpPr>
          <p:cNvPr id="152" name="Google Shape;152;p25"/>
          <p:cNvSpPr txBox="1">
            <a:spLocks noGrp="1"/>
          </p:cNvSpPr>
          <p:nvPr>
            <p:ph type="body" idx="1"/>
          </p:nvPr>
        </p:nvSpPr>
        <p:spPr>
          <a:xfrm>
            <a:off x="167875" y="798775"/>
            <a:ext cx="91890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Protein produce ~4 calories per gram/</a:t>
            </a:r>
            <a:r>
              <a:rPr lang="en" b="1"/>
              <a:t>~10-15% of total energy production</a:t>
            </a:r>
            <a:endParaRPr b="1"/>
          </a:p>
          <a:p>
            <a:pPr marL="457200" lvl="0" indent="-342900" algn="l" rtl="0">
              <a:spcBef>
                <a:spcPts val="0"/>
              </a:spcBef>
              <a:spcAft>
                <a:spcPts val="0"/>
              </a:spcAft>
              <a:buSzPts val="1800"/>
              <a:buChar char="-"/>
            </a:pPr>
            <a:r>
              <a:rPr lang="en"/>
              <a:t>Protein is broken down into its amino acid components via:</a:t>
            </a:r>
            <a:endParaRPr/>
          </a:p>
          <a:p>
            <a:pPr marL="914400" lvl="1" indent="-317500" algn="l" rtl="0">
              <a:spcBef>
                <a:spcPts val="0"/>
              </a:spcBef>
              <a:spcAft>
                <a:spcPts val="0"/>
              </a:spcAft>
              <a:buSzPts val="1400"/>
              <a:buChar char="-"/>
            </a:pPr>
            <a:r>
              <a:rPr lang="en"/>
              <a:t>Catabolization - in small intestine</a:t>
            </a:r>
            <a:endParaRPr/>
          </a:p>
          <a:p>
            <a:pPr marL="914400" lvl="1" indent="-317500" algn="l" rtl="0">
              <a:spcBef>
                <a:spcPts val="0"/>
              </a:spcBef>
              <a:spcAft>
                <a:spcPts val="0"/>
              </a:spcAft>
              <a:buSzPts val="1400"/>
              <a:buChar char="-"/>
            </a:pPr>
            <a:r>
              <a:rPr lang="en"/>
              <a:t>Deamination - in liver</a:t>
            </a:r>
            <a:endParaRPr/>
          </a:p>
          <a:p>
            <a:pPr marL="457200" lvl="0" indent="-342900" algn="l" rtl="0">
              <a:spcBef>
                <a:spcPts val="0"/>
              </a:spcBef>
              <a:spcAft>
                <a:spcPts val="0"/>
              </a:spcAft>
              <a:buSzPts val="1800"/>
              <a:buChar char="-"/>
            </a:pPr>
            <a:r>
              <a:rPr lang="en"/>
              <a:t>Liver uses amino acids to synthesize proteins </a:t>
            </a:r>
            <a:endParaRPr/>
          </a:p>
          <a:p>
            <a:pPr marL="914400" lvl="1" indent="-317500" algn="l" rtl="0">
              <a:spcBef>
                <a:spcPts val="0"/>
              </a:spcBef>
              <a:spcAft>
                <a:spcPts val="0"/>
              </a:spcAft>
              <a:buSzPts val="1400"/>
              <a:buChar char="-"/>
            </a:pPr>
            <a:r>
              <a:rPr lang="en"/>
              <a:t>Excess converted to </a:t>
            </a:r>
            <a:r>
              <a:rPr lang="en" b="1"/>
              <a:t>glucose (glycogen)</a:t>
            </a:r>
            <a:r>
              <a:rPr lang="en"/>
              <a:t> and f</a:t>
            </a:r>
            <a:r>
              <a:rPr lang="en" b="1"/>
              <a:t>atty acids (triacylglycerol) </a:t>
            </a:r>
            <a:r>
              <a:rPr lang="en"/>
              <a:t>for storage </a:t>
            </a:r>
            <a:endParaRPr/>
          </a:p>
          <a:p>
            <a:pPr marL="914400" lvl="1" indent="-317500" algn="l" rtl="0">
              <a:spcBef>
                <a:spcPts val="0"/>
              </a:spcBef>
              <a:spcAft>
                <a:spcPts val="0"/>
              </a:spcAft>
              <a:buSzPts val="1400"/>
              <a:buChar char="-"/>
            </a:pPr>
            <a:r>
              <a:rPr lang="en"/>
              <a:t>Send amino acids to the muscle so muscle can synthesize protein</a:t>
            </a:r>
            <a:endParaRPr/>
          </a:p>
          <a:p>
            <a:pPr marL="0" lvl="0" indent="0" algn="l" rtl="0">
              <a:spcBef>
                <a:spcPts val="1600"/>
              </a:spcBef>
              <a:spcAft>
                <a:spcPts val="1600"/>
              </a:spcAft>
              <a:buNone/>
            </a:pPr>
            <a:endParaRPr/>
          </a:p>
        </p:txBody>
      </p:sp>
      <p:pic>
        <p:nvPicPr>
          <p:cNvPr id="153" name="Google Shape;153;p25"/>
          <p:cNvPicPr preferRelativeResize="0"/>
          <p:nvPr/>
        </p:nvPicPr>
        <p:blipFill>
          <a:blip r:embed="rId3">
            <a:alphaModFix/>
          </a:blip>
          <a:stretch>
            <a:fillRect/>
          </a:stretch>
        </p:blipFill>
        <p:spPr>
          <a:xfrm>
            <a:off x="1272500" y="2857550"/>
            <a:ext cx="6599000" cy="2133600"/>
          </a:xfrm>
          <a:prstGeom prst="rect">
            <a:avLst/>
          </a:prstGeom>
          <a:no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body" idx="1"/>
          </p:nvPr>
        </p:nvSpPr>
        <p:spPr>
          <a:xfrm>
            <a:off x="0" y="995775"/>
            <a:ext cx="54060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Ketogenic Amino Acids</a:t>
            </a:r>
            <a:endParaRPr b="1"/>
          </a:p>
          <a:p>
            <a:pPr marL="914400" lvl="1" indent="-317500" algn="l" rtl="0">
              <a:spcBef>
                <a:spcPts val="0"/>
              </a:spcBef>
              <a:spcAft>
                <a:spcPts val="0"/>
              </a:spcAft>
              <a:buSzPts val="1400"/>
              <a:buChar char="-"/>
            </a:pPr>
            <a:r>
              <a:rPr lang="en"/>
              <a:t>Converted to Acetyl-coA or Acetoacetyl coA</a:t>
            </a:r>
            <a:endParaRPr/>
          </a:p>
          <a:p>
            <a:pPr marL="914400" lvl="1" indent="-317500" algn="l" rtl="0">
              <a:spcBef>
                <a:spcPts val="0"/>
              </a:spcBef>
              <a:spcAft>
                <a:spcPts val="0"/>
              </a:spcAft>
              <a:buSzPts val="1400"/>
              <a:buChar char="-"/>
            </a:pPr>
            <a:r>
              <a:rPr lang="en"/>
              <a:t>Lysine and Leucine are exclusively ketogenic</a:t>
            </a:r>
            <a:endParaRPr/>
          </a:p>
          <a:p>
            <a:pPr marL="457200" lvl="0" indent="-342900" algn="l" rtl="0">
              <a:spcBef>
                <a:spcPts val="0"/>
              </a:spcBef>
              <a:spcAft>
                <a:spcPts val="0"/>
              </a:spcAft>
              <a:buSzPts val="1800"/>
              <a:buChar char="-"/>
            </a:pPr>
            <a:r>
              <a:rPr lang="en" b="1"/>
              <a:t>Glucogenic Amino Acids</a:t>
            </a:r>
            <a:endParaRPr b="1"/>
          </a:p>
          <a:p>
            <a:pPr marL="914400" lvl="1" indent="-317500" algn="l" rtl="0">
              <a:spcBef>
                <a:spcPts val="0"/>
              </a:spcBef>
              <a:spcAft>
                <a:spcPts val="0"/>
              </a:spcAft>
              <a:buSzPts val="1400"/>
              <a:buChar char="-"/>
            </a:pPr>
            <a:r>
              <a:rPr lang="en"/>
              <a:t>Converted to Pyruvate or Oxaloacetate or intermediates of the Krebs Cycle</a:t>
            </a:r>
            <a:endParaRPr/>
          </a:p>
          <a:p>
            <a:pPr marL="457200" lvl="0" indent="-342900" algn="l" rtl="0">
              <a:spcBef>
                <a:spcPts val="0"/>
              </a:spcBef>
              <a:spcAft>
                <a:spcPts val="0"/>
              </a:spcAft>
              <a:buSzPts val="1800"/>
              <a:buChar char="-"/>
            </a:pPr>
            <a:r>
              <a:rPr lang="en" b="1"/>
              <a:t>In times of fasting:</a:t>
            </a:r>
            <a:endParaRPr b="1"/>
          </a:p>
          <a:p>
            <a:pPr marL="914400" lvl="1" indent="-317500" algn="l" rtl="0">
              <a:spcBef>
                <a:spcPts val="0"/>
              </a:spcBef>
              <a:spcAft>
                <a:spcPts val="0"/>
              </a:spcAft>
              <a:buSzPts val="1400"/>
              <a:buChar char="-"/>
            </a:pPr>
            <a:r>
              <a:rPr lang="en"/>
              <a:t>When there is not enough glucose being ingested from food consumption,</a:t>
            </a:r>
            <a:r>
              <a:rPr lang="en" i="1"/>
              <a:t> protein is metabolized for energy </a:t>
            </a:r>
            <a:endParaRPr i="1"/>
          </a:p>
          <a:p>
            <a:pPr marL="914400" lvl="1" indent="-317500" algn="l" rtl="0">
              <a:spcBef>
                <a:spcPts val="0"/>
              </a:spcBef>
              <a:spcAft>
                <a:spcPts val="0"/>
              </a:spcAft>
              <a:buSzPts val="1400"/>
              <a:buChar char="-"/>
            </a:pPr>
            <a:r>
              <a:rPr lang="en" i="1"/>
              <a:t>Glucogenic amino acids can contribute</a:t>
            </a:r>
            <a:r>
              <a:rPr lang="en"/>
              <a:t> to precursors of gluconeogenesis and can help support the synthesis of glucose in times of fasting </a:t>
            </a:r>
            <a:endParaRPr/>
          </a:p>
          <a:p>
            <a:pPr marL="914400" lvl="1" indent="-317500" algn="l" rtl="0">
              <a:spcBef>
                <a:spcPts val="0"/>
              </a:spcBef>
              <a:spcAft>
                <a:spcPts val="0"/>
              </a:spcAft>
              <a:buSzPts val="1400"/>
              <a:buChar char="-"/>
            </a:pPr>
            <a:r>
              <a:rPr lang="en"/>
              <a:t>Ketogenic amino acids make more acetyl-coA</a:t>
            </a:r>
            <a:endParaRPr/>
          </a:p>
          <a:p>
            <a:pPr marL="0" lvl="0" indent="0" algn="l" rtl="0">
              <a:spcBef>
                <a:spcPts val="1600"/>
              </a:spcBef>
              <a:spcAft>
                <a:spcPts val="1600"/>
              </a:spcAft>
              <a:buNone/>
            </a:pPr>
            <a:endParaRPr/>
          </a:p>
        </p:txBody>
      </p:sp>
      <p:pic>
        <p:nvPicPr>
          <p:cNvPr id="159" name="Google Shape;159;p26"/>
          <p:cNvPicPr preferRelativeResize="0"/>
          <p:nvPr/>
        </p:nvPicPr>
        <p:blipFill>
          <a:blip r:embed="rId3">
            <a:alphaModFix/>
          </a:blip>
          <a:stretch>
            <a:fillRect/>
          </a:stretch>
        </p:blipFill>
        <p:spPr>
          <a:xfrm>
            <a:off x="5405988" y="995763"/>
            <a:ext cx="3869999" cy="4221098"/>
          </a:xfrm>
          <a:prstGeom prst="rect">
            <a:avLst/>
          </a:prstGeom>
          <a:noFill/>
          <a:ln>
            <a:noFill/>
          </a:ln>
        </p:spPr>
      </p:pic>
      <p:sp>
        <p:nvSpPr>
          <p:cNvPr id="160" name="Google Shape;160;p26"/>
          <p:cNvSpPr txBox="1">
            <a:spLocks noGrp="1"/>
          </p:cNvSpPr>
          <p:nvPr>
            <p:ph type="title"/>
          </p:nvPr>
        </p:nvSpPr>
        <p:spPr>
          <a:xfrm>
            <a:off x="311700" y="2883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Ketogenic vs. Glucogenic Amino Acids </a:t>
            </a:r>
            <a:endParaRPr/>
          </a:p>
        </p:txBody>
      </p:sp>
      <p:pic>
        <p:nvPicPr>
          <p:cNvPr id="161" name="Google Shape;161;p26"/>
          <p:cNvPicPr preferRelativeResize="0"/>
          <p:nvPr/>
        </p:nvPicPr>
        <p:blipFill rotWithShape="1">
          <a:blip r:embed="rId4">
            <a:alphaModFix/>
          </a:blip>
          <a:srcRect b="4003"/>
          <a:stretch/>
        </p:blipFill>
        <p:spPr>
          <a:xfrm>
            <a:off x="5274000" y="3834375"/>
            <a:ext cx="1428464" cy="1074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Deamination</a:t>
            </a:r>
            <a:endParaRPr/>
          </a:p>
        </p:txBody>
      </p:sp>
      <p:sp>
        <p:nvSpPr>
          <p:cNvPr id="167" name="Google Shape;167;p27"/>
          <p:cNvSpPr txBox="1">
            <a:spLocks noGrp="1"/>
          </p:cNvSpPr>
          <p:nvPr>
            <p:ph type="body" idx="1"/>
          </p:nvPr>
        </p:nvSpPr>
        <p:spPr>
          <a:xfrm>
            <a:off x="311700" y="1266325"/>
            <a:ext cx="42603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Occurs in the liver.</a:t>
            </a:r>
            <a:endParaRPr/>
          </a:p>
          <a:p>
            <a:pPr marL="457200" lvl="0" indent="-342900" algn="l" rtl="0">
              <a:spcBef>
                <a:spcPts val="0"/>
              </a:spcBef>
              <a:spcAft>
                <a:spcPts val="0"/>
              </a:spcAft>
              <a:buSzPts val="1800"/>
              <a:buChar char="●"/>
            </a:pPr>
            <a:r>
              <a:rPr lang="en"/>
              <a:t>The removal of an amine group from an amino acid.</a:t>
            </a:r>
            <a:endParaRPr/>
          </a:p>
          <a:p>
            <a:pPr marL="457200" lvl="0" indent="-342900" algn="l" rtl="0">
              <a:spcBef>
                <a:spcPts val="0"/>
              </a:spcBef>
              <a:spcAft>
                <a:spcPts val="0"/>
              </a:spcAft>
              <a:buSzPts val="1800"/>
              <a:buChar char="●"/>
            </a:pPr>
            <a:r>
              <a:rPr lang="en"/>
              <a:t>Deaminases</a:t>
            </a:r>
            <a:endParaRPr/>
          </a:p>
          <a:p>
            <a:pPr marL="457200" lvl="0" indent="-342900" algn="l" rtl="0">
              <a:spcBef>
                <a:spcPts val="0"/>
              </a:spcBef>
              <a:spcAft>
                <a:spcPts val="0"/>
              </a:spcAft>
              <a:buSzPts val="1800"/>
              <a:buChar char="●"/>
            </a:pPr>
            <a:r>
              <a:rPr lang="en"/>
              <a:t>The removed amine group becomes ammonia.</a:t>
            </a:r>
            <a:endParaRPr/>
          </a:p>
          <a:p>
            <a:pPr marL="457200" lvl="0" indent="-342900" algn="l" rtl="0">
              <a:spcBef>
                <a:spcPts val="0"/>
              </a:spcBef>
              <a:spcAft>
                <a:spcPts val="0"/>
              </a:spcAft>
              <a:buSzPts val="1800"/>
              <a:buChar char="●"/>
            </a:pPr>
            <a:r>
              <a:rPr lang="en"/>
              <a:t>The remaining parts can be metabolized. </a:t>
            </a:r>
            <a:endParaRPr/>
          </a:p>
          <a:p>
            <a:pPr marL="457200" lvl="0" indent="-342900" algn="l" rtl="0">
              <a:spcBef>
                <a:spcPts val="0"/>
              </a:spcBef>
              <a:spcAft>
                <a:spcPts val="0"/>
              </a:spcAft>
              <a:buSzPts val="1800"/>
              <a:buChar char="●"/>
            </a:pPr>
            <a:r>
              <a:rPr lang="en"/>
              <a:t>Excess protein intake.</a:t>
            </a:r>
            <a:endParaRPr/>
          </a:p>
        </p:txBody>
      </p:sp>
      <p:pic>
        <p:nvPicPr>
          <p:cNvPr id="168" name="Google Shape;168;p27"/>
          <p:cNvPicPr preferRelativeResize="0"/>
          <p:nvPr/>
        </p:nvPicPr>
        <p:blipFill>
          <a:blip r:embed="rId3">
            <a:alphaModFix/>
          </a:blip>
          <a:stretch>
            <a:fillRect/>
          </a:stretch>
        </p:blipFill>
        <p:spPr>
          <a:xfrm>
            <a:off x="4572000" y="1385786"/>
            <a:ext cx="4207000" cy="3063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Transamination</a:t>
            </a:r>
            <a:endParaRPr/>
          </a:p>
        </p:txBody>
      </p:sp>
      <p:sp>
        <p:nvSpPr>
          <p:cNvPr id="174" name="Google Shape;174;p28"/>
          <p:cNvSpPr txBox="1">
            <a:spLocks noGrp="1"/>
          </p:cNvSpPr>
          <p:nvPr>
            <p:ph type="body" idx="1"/>
          </p:nvPr>
        </p:nvSpPr>
        <p:spPr>
          <a:xfrm>
            <a:off x="311700" y="1266325"/>
            <a:ext cx="35988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Transfer of amine group from an amino acid to a keto acid.</a:t>
            </a:r>
            <a:endParaRPr/>
          </a:p>
          <a:p>
            <a:pPr marL="457200" lvl="0" indent="-342900" algn="l" rtl="0">
              <a:spcBef>
                <a:spcPts val="0"/>
              </a:spcBef>
              <a:spcAft>
                <a:spcPts val="0"/>
              </a:spcAft>
              <a:buSzPts val="1800"/>
              <a:buChar char="●"/>
            </a:pPr>
            <a:r>
              <a:rPr lang="en"/>
              <a:t>Transaminases</a:t>
            </a:r>
            <a:endParaRPr/>
          </a:p>
          <a:p>
            <a:pPr marL="457200" lvl="0" indent="-342900" algn="l" rtl="0">
              <a:spcBef>
                <a:spcPts val="0"/>
              </a:spcBef>
              <a:spcAft>
                <a:spcPts val="0"/>
              </a:spcAft>
              <a:buSzPts val="1800"/>
              <a:buChar char="●"/>
            </a:pPr>
            <a:r>
              <a:rPr lang="en"/>
              <a:t>Converts essential amino acids to non-essential amino acids</a:t>
            </a:r>
            <a:endParaRPr/>
          </a:p>
        </p:txBody>
      </p:sp>
      <p:pic>
        <p:nvPicPr>
          <p:cNvPr id="175" name="Google Shape;175;p28"/>
          <p:cNvPicPr preferRelativeResize="0"/>
          <p:nvPr/>
        </p:nvPicPr>
        <p:blipFill>
          <a:blip r:embed="rId3">
            <a:alphaModFix/>
          </a:blip>
          <a:stretch>
            <a:fillRect/>
          </a:stretch>
        </p:blipFill>
        <p:spPr>
          <a:xfrm>
            <a:off x="3774725" y="1266325"/>
            <a:ext cx="5057576" cy="31721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Transamination</a:t>
            </a:r>
            <a:endParaRPr/>
          </a:p>
        </p:txBody>
      </p:sp>
      <p:pic>
        <p:nvPicPr>
          <p:cNvPr id="181" name="Google Shape;181;p29"/>
          <p:cNvPicPr preferRelativeResize="0"/>
          <p:nvPr/>
        </p:nvPicPr>
        <p:blipFill>
          <a:blip r:embed="rId3">
            <a:alphaModFix/>
          </a:blip>
          <a:stretch>
            <a:fillRect/>
          </a:stretch>
        </p:blipFill>
        <p:spPr>
          <a:xfrm>
            <a:off x="1952950" y="1152425"/>
            <a:ext cx="5238100" cy="3623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Urea Cycle</a:t>
            </a:r>
            <a:endParaRPr/>
          </a:p>
        </p:txBody>
      </p:sp>
      <p:sp>
        <p:nvSpPr>
          <p:cNvPr id="187" name="Google Shape;187;p30"/>
          <p:cNvSpPr txBox="1">
            <a:spLocks noGrp="1"/>
          </p:cNvSpPr>
          <p:nvPr>
            <p:ph type="body" idx="1"/>
          </p:nvPr>
        </p:nvSpPr>
        <p:spPr>
          <a:xfrm>
            <a:off x="311700" y="1266325"/>
            <a:ext cx="41520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Ammonia </a:t>
            </a:r>
            <a:r>
              <a:rPr lang="en">
                <a:solidFill>
                  <a:srgbClr val="222222"/>
                </a:solidFill>
                <a:highlight>
                  <a:srgbClr val="FFFFFF"/>
                </a:highlight>
              </a:rPr>
              <a:t> (NH</a:t>
            </a:r>
            <a:r>
              <a:rPr lang="en" baseline="-25000">
                <a:solidFill>
                  <a:srgbClr val="222222"/>
                </a:solidFill>
                <a:highlight>
                  <a:srgbClr val="FFFFFF"/>
                </a:highlight>
              </a:rPr>
              <a:t>3</a:t>
            </a:r>
            <a:r>
              <a:rPr lang="en">
                <a:solidFill>
                  <a:srgbClr val="222222"/>
                </a:solidFill>
                <a:highlight>
                  <a:srgbClr val="FFFFFF"/>
                </a:highlight>
              </a:rPr>
              <a:t>) —&gt; Urea (NH</a:t>
            </a:r>
            <a:r>
              <a:rPr lang="en" baseline="-25000">
                <a:solidFill>
                  <a:srgbClr val="222222"/>
                </a:solidFill>
                <a:highlight>
                  <a:srgbClr val="FFFFFF"/>
                </a:highlight>
              </a:rPr>
              <a:t>2</a:t>
            </a:r>
            <a:r>
              <a:rPr lang="en">
                <a:solidFill>
                  <a:srgbClr val="222222"/>
                </a:solidFill>
                <a:highlight>
                  <a:srgbClr val="FFFFFF"/>
                </a:highlight>
              </a:rPr>
              <a:t>)</a:t>
            </a:r>
            <a:r>
              <a:rPr lang="en" baseline="-25000">
                <a:solidFill>
                  <a:srgbClr val="222222"/>
                </a:solidFill>
                <a:highlight>
                  <a:srgbClr val="FFFFFF"/>
                </a:highlight>
              </a:rPr>
              <a:t>2</a:t>
            </a:r>
            <a:endParaRPr>
              <a:solidFill>
                <a:srgbClr val="222222"/>
              </a:solidFill>
              <a:highlight>
                <a:srgbClr val="FFFFFF"/>
              </a:highlight>
            </a:endParaRPr>
          </a:p>
          <a:p>
            <a:pPr marL="457200" lvl="0" indent="-342900" algn="l" rtl="0">
              <a:spcBef>
                <a:spcPts val="0"/>
              </a:spcBef>
              <a:spcAft>
                <a:spcPts val="0"/>
              </a:spcAft>
              <a:buClr>
                <a:srgbClr val="222222"/>
              </a:buClr>
              <a:buSzPts val="1800"/>
              <a:buChar char="●"/>
            </a:pPr>
            <a:r>
              <a:rPr lang="en">
                <a:solidFill>
                  <a:srgbClr val="222222"/>
                </a:solidFill>
                <a:highlight>
                  <a:srgbClr val="FFFFFF"/>
                </a:highlight>
              </a:rPr>
              <a:t>Liver and Kidneys</a:t>
            </a:r>
            <a:endParaRPr>
              <a:solidFill>
                <a:srgbClr val="222222"/>
              </a:solidFill>
              <a:highlight>
                <a:srgbClr val="FFFFFF"/>
              </a:highlight>
            </a:endParaRPr>
          </a:p>
          <a:p>
            <a:pPr marL="457200" lvl="0" indent="-342900" algn="l" rtl="0">
              <a:spcBef>
                <a:spcPts val="0"/>
              </a:spcBef>
              <a:spcAft>
                <a:spcPts val="0"/>
              </a:spcAft>
              <a:buClr>
                <a:srgbClr val="222222"/>
              </a:buClr>
              <a:buSzPts val="1800"/>
              <a:buChar char="●"/>
            </a:pPr>
            <a:r>
              <a:rPr lang="en">
                <a:solidFill>
                  <a:srgbClr val="222222"/>
                </a:solidFill>
                <a:highlight>
                  <a:srgbClr val="FFFFFF"/>
                </a:highlight>
              </a:rPr>
              <a:t>Removal of toxic deamination byproduct</a:t>
            </a:r>
            <a:endParaRPr>
              <a:solidFill>
                <a:srgbClr val="222222"/>
              </a:solidFill>
              <a:highlight>
                <a:srgbClr val="FFFFFF"/>
              </a:highlight>
            </a:endParaRPr>
          </a:p>
          <a:p>
            <a:pPr marL="457200" lvl="0" indent="-342900" algn="l" rtl="0">
              <a:spcBef>
                <a:spcPts val="0"/>
              </a:spcBef>
              <a:spcAft>
                <a:spcPts val="0"/>
              </a:spcAft>
              <a:buClr>
                <a:srgbClr val="222222"/>
              </a:buClr>
              <a:buSzPts val="1800"/>
              <a:buChar char="●"/>
            </a:pPr>
            <a:r>
              <a:rPr lang="en">
                <a:solidFill>
                  <a:srgbClr val="222222"/>
                </a:solidFill>
                <a:highlight>
                  <a:srgbClr val="FFFFFF"/>
                </a:highlight>
              </a:rPr>
              <a:t>Once converted to urea, travels in bloodstream to kidneys to be excreted in urine.</a:t>
            </a:r>
            <a:endParaRPr>
              <a:solidFill>
                <a:srgbClr val="222222"/>
              </a:solidFill>
              <a:highlight>
                <a:srgbClr val="FFFFFF"/>
              </a:highlight>
            </a:endParaRPr>
          </a:p>
        </p:txBody>
      </p:sp>
      <p:pic>
        <p:nvPicPr>
          <p:cNvPr id="188" name="Google Shape;188;p30"/>
          <p:cNvPicPr preferRelativeResize="0"/>
          <p:nvPr/>
        </p:nvPicPr>
        <p:blipFill>
          <a:blip r:embed="rId3">
            <a:alphaModFix/>
          </a:blip>
          <a:stretch>
            <a:fillRect/>
          </a:stretch>
        </p:blipFill>
        <p:spPr>
          <a:xfrm>
            <a:off x="4339775" y="660750"/>
            <a:ext cx="4422933" cy="3908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1"/>
          <p:cNvPicPr preferRelativeResize="0"/>
          <p:nvPr/>
        </p:nvPicPr>
        <p:blipFill>
          <a:blip r:embed="rId3">
            <a:alphaModFix/>
          </a:blip>
          <a:stretch>
            <a:fillRect/>
          </a:stretch>
        </p:blipFill>
        <p:spPr>
          <a:xfrm>
            <a:off x="258625" y="1367100"/>
            <a:ext cx="4646525" cy="3105500"/>
          </a:xfrm>
          <a:prstGeom prst="rect">
            <a:avLst/>
          </a:prstGeom>
          <a:noFill/>
          <a:ln>
            <a:noFill/>
          </a:ln>
        </p:spPr>
      </p:pic>
      <p:pic>
        <p:nvPicPr>
          <p:cNvPr id="194" name="Google Shape;194;p31"/>
          <p:cNvPicPr preferRelativeResize="0"/>
          <p:nvPr/>
        </p:nvPicPr>
        <p:blipFill>
          <a:blip r:embed="rId4">
            <a:alphaModFix/>
          </a:blip>
          <a:stretch>
            <a:fillRect/>
          </a:stretch>
        </p:blipFill>
        <p:spPr>
          <a:xfrm>
            <a:off x="4961025" y="3296700"/>
            <a:ext cx="3226249" cy="1595650"/>
          </a:xfrm>
          <a:prstGeom prst="rect">
            <a:avLst/>
          </a:prstGeom>
          <a:noFill/>
          <a:ln>
            <a:noFill/>
          </a:ln>
        </p:spPr>
      </p:pic>
      <p:pic>
        <p:nvPicPr>
          <p:cNvPr id="195" name="Google Shape;195;p31"/>
          <p:cNvPicPr preferRelativeResize="0"/>
          <p:nvPr/>
        </p:nvPicPr>
        <p:blipFill>
          <a:blip r:embed="rId5">
            <a:alphaModFix/>
          </a:blip>
          <a:stretch>
            <a:fillRect/>
          </a:stretch>
        </p:blipFill>
        <p:spPr>
          <a:xfrm>
            <a:off x="6096460" y="642900"/>
            <a:ext cx="2776533" cy="1785825"/>
          </a:xfrm>
          <a:prstGeom prst="rect">
            <a:avLst/>
          </a:prstGeom>
          <a:noFill/>
          <a:ln>
            <a:noFill/>
          </a:ln>
        </p:spPr>
      </p:pic>
      <p:pic>
        <p:nvPicPr>
          <p:cNvPr id="196" name="Google Shape;196;p31"/>
          <p:cNvPicPr preferRelativeResize="0"/>
          <p:nvPr/>
        </p:nvPicPr>
        <p:blipFill>
          <a:blip r:embed="rId6">
            <a:alphaModFix/>
          </a:blip>
          <a:stretch>
            <a:fillRect/>
          </a:stretch>
        </p:blipFill>
        <p:spPr>
          <a:xfrm>
            <a:off x="1976350" y="178900"/>
            <a:ext cx="3547626" cy="2349375"/>
          </a:xfrm>
          <a:prstGeom prst="rect">
            <a:avLst/>
          </a:prstGeom>
          <a:noFill/>
          <a:ln>
            <a:noFill/>
          </a:ln>
        </p:spPr>
      </p:pic>
      <p:sp>
        <p:nvSpPr>
          <p:cNvPr id="197" name="Google Shape;197;p31"/>
          <p:cNvSpPr/>
          <p:nvPr/>
        </p:nvSpPr>
        <p:spPr>
          <a:xfrm rot="-5400000">
            <a:off x="7301675" y="3137750"/>
            <a:ext cx="1350300" cy="58200"/>
          </a:xfrm>
          <a:prstGeom prst="rightArrow">
            <a:avLst>
              <a:gd name="adj1" fmla="val 50000"/>
              <a:gd name="adj2" fmla="val 50000"/>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a:off x="4215900" y="3996825"/>
            <a:ext cx="855900" cy="42600"/>
          </a:xfrm>
          <a:prstGeom prst="rightArrow">
            <a:avLst>
              <a:gd name="adj1" fmla="val 50000"/>
              <a:gd name="adj2" fmla="val 50000"/>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1"/>
          <p:cNvSpPr/>
          <p:nvPr/>
        </p:nvSpPr>
        <p:spPr>
          <a:xfrm rot="-3370123">
            <a:off x="3829929" y="2976698"/>
            <a:ext cx="1350339" cy="58161"/>
          </a:xfrm>
          <a:prstGeom prst="rightArrow">
            <a:avLst>
              <a:gd name="adj1" fmla="val 50000"/>
              <a:gd name="adj2" fmla="val 50000"/>
            </a:avLst>
          </a:prstGeom>
          <a:solidFill>
            <a:srgbClr val="6FA8D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1"/>
          <p:cNvSpPr/>
          <p:nvPr/>
        </p:nvSpPr>
        <p:spPr>
          <a:xfrm rot="7398948">
            <a:off x="4010296" y="3182404"/>
            <a:ext cx="1350197" cy="57994"/>
          </a:xfrm>
          <a:prstGeom prst="rightArrow">
            <a:avLst>
              <a:gd name="adj1" fmla="val 50000"/>
              <a:gd name="adj2" fmla="val 50000"/>
            </a:avLst>
          </a:prstGeom>
          <a:solidFill>
            <a:srgbClr val="6FA8D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1242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Function of Proteins</a:t>
            </a:r>
            <a:endParaRPr/>
          </a:p>
        </p:txBody>
      </p:sp>
      <p:sp>
        <p:nvSpPr>
          <p:cNvPr id="73" name="Google Shape;73;p14"/>
          <p:cNvSpPr txBox="1">
            <a:spLocks noGrp="1"/>
          </p:cNvSpPr>
          <p:nvPr>
            <p:ph type="body" idx="1"/>
          </p:nvPr>
        </p:nvSpPr>
        <p:spPr>
          <a:xfrm>
            <a:off x="118525" y="1174200"/>
            <a:ext cx="52908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Proteins are class of macromolecules with a diverse range of functions:</a:t>
            </a:r>
            <a:endParaRPr/>
          </a:p>
          <a:p>
            <a:pPr marL="914400" lvl="1" indent="-317500" algn="l" rtl="0">
              <a:spcBef>
                <a:spcPts val="0"/>
              </a:spcBef>
              <a:spcAft>
                <a:spcPts val="0"/>
              </a:spcAft>
              <a:buSzPts val="1400"/>
              <a:buChar char="-"/>
            </a:pPr>
            <a:r>
              <a:rPr lang="en"/>
              <a:t>Aid in digestion of food </a:t>
            </a:r>
            <a:endParaRPr/>
          </a:p>
          <a:p>
            <a:pPr marL="914400" lvl="1" indent="-317500" algn="l" rtl="0">
              <a:spcBef>
                <a:spcPts val="0"/>
              </a:spcBef>
              <a:spcAft>
                <a:spcPts val="0"/>
              </a:spcAft>
              <a:buSzPts val="1400"/>
              <a:buChar char="-"/>
            </a:pPr>
            <a:r>
              <a:rPr lang="en"/>
              <a:t>Carry substances in the blood or lymph</a:t>
            </a:r>
            <a:endParaRPr/>
          </a:p>
          <a:p>
            <a:pPr marL="914400" lvl="1" indent="-317500" algn="l" rtl="0">
              <a:spcBef>
                <a:spcPts val="0"/>
              </a:spcBef>
              <a:spcAft>
                <a:spcPts val="0"/>
              </a:spcAft>
              <a:buSzPts val="1400"/>
              <a:buChar char="-"/>
            </a:pPr>
            <a:r>
              <a:rPr lang="en"/>
              <a:t>Construct different structures, like the cytoskeleton</a:t>
            </a:r>
            <a:endParaRPr/>
          </a:p>
          <a:p>
            <a:pPr marL="914400" lvl="1" indent="-317500" algn="l" rtl="0">
              <a:spcBef>
                <a:spcPts val="0"/>
              </a:spcBef>
              <a:spcAft>
                <a:spcPts val="0"/>
              </a:spcAft>
              <a:buSzPts val="1400"/>
              <a:buChar char="-"/>
            </a:pPr>
            <a:r>
              <a:rPr lang="en"/>
              <a:t>Coordinate activity of different body systems</a:t>
            </a:r>
            <a:endParaRPr/>
          </a:p>
          <a:p>
            <a:pPr marL="914400" lvl="1" indent="-317500" algn="l" rtl="0">
              <a:spcBef>
                <a:spcPts val="0"/>
              </a:spcBef>
              <a:spcAft>
                <a:spcPts val="0"/>
              </a:spcAft>
              <a:buSzPts val="1400"/>
              <a:buChar char="-"/>
            </a:pPr>
            <a:r>
              <a:rPr lang="en"/>
              <a:t>Protect the body from foreign pathogens</a:t>
            </a:r>
            <a:endParaRPr/>
          </a:p>
          <a:p>
            <a:pPr marL="914400" lvl="1" indent="-317500" algn="l" rtl="0">
              <a:spcBef>
                <a:spcPts val="0"/>
              </a:spcBef>
              <a:spcAft>
                <a:spcPts val="0"/>
              </a:spcAft>
              <a:buSzPts val="1400"/>
              <a:buChar char="-"/>
            </a:pPr>
            <a:r>
              <a:rPr lang="en"/>
              <a:t>Effect muscle contraction</a:t>
            </a:r>
            <a:endParaRPr/>
          </a:p>
        </p:txBody>
      </p:sp>
      <p:pic>
        <p:nvPicPr>
          <p:cNvPr id="74" name="Google Shape;74;p14"/>
          <p:cNvPicPr preferRelativeResize="0"/>
          <p:nvPr/>
        </p:nvPicPr>
        <p:blipFill>
          <a:blip r:embed="rId3">
            <a:alphaModFix/>
          </a:blip>
          <a:stretch>
            <a:fillRect/>
          </a:stretch>
        </p:blipFill>
        <p:spPr>
          <a:xfrm>
            <a:off x="5634599" y="666599"/>
            <a:ext cx="2877875" cy="3810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2588400" y="1973550"/>
            <a:ext cx="3967200" cy="119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a:t>Thank you! </a:t>
            </a:r>
            <a:endParaRPr sz="7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32450" y="229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Protein Structure</a:t>
            </a:r>
            <a:endParaRPr/>
          </a:p>
        </p:txBody>
      </p:sp>
      <p:sp>
        <p:nvSpPr>
          <p:cNvPr id="80" name="Google Shape;80;p15"/>
          <p:cNvSpPr txBox="1">
            <a:spLocks noGrp="1"/>
          </p:cNvSpPr>
          <p:nvPr>
            <p:ph type="body" idx="1"/>
          </p:nvPr>
        </p:nvSpPr>
        <p:spPr>
          <a:xfrm>
            <a:off x="601475" y="1136050"/>
            <a:ext cx="3347100" cy="31794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Char char="●"/>
            </a:pPr>
            <a:r>
              <a:rPr lang="en"/>
              <a:t>Linear string of amino acids</a:t>
            </a:r>
            <a:endParaRPr/>
          </a:p>
          <a:p>
            <a:pPr marL="914400" lvl="1" indent="-304800" algn="l" rtl="0">
              <a:lnSpc>
                <a:spcPct val="150000"/>
              </a:lnSpc>
              <a:spcBef>
                <a:spcPts val="0"/>
              </a:spcBef>
              <a:spcAft>
                <a:spcPts val="0"/>
              </a:spcAft>
              <a:buSzPts val="1200"/>
              <a:buChar char="○"/>
            </a:pPr>
            <a:r>
              <a:rPr lang="en"/>
              <a:t>20 different types</a:t>
            </a:r>
            <a:br>
              <a:rPr lang="en"/>
            </a:br>
            <a:endParaRPr/>
          </a:p>
          <a:p>
            <a:pPr marL="457200" lvl="0" indent="-304800" algn="l" rtl="0">
              <a:lnSpc>
                <a:spcPct val="150000"/>
              </a:lnSpc>
              <a:spcBef>
                <a:spcPts val="0"/>
              </a:spcBef>
              <a:spcAft>
                <a:spcPts val="0"/>
              </a:spcAft>
              <a:buSzPts val="1200"/>
              <a:buChar char="●"/>
            </a:pPr>
            <a:r>
              <a:rPr lang="en"/>
              <a:t>Amino Acid structure:</a:t>
            </a:r>
            <a:endParaRPr/>
          </a:p>
          <a:p>
            <a:pPr marL="914400" lvl="1" indent="-304800" algn="l" rtl="0">
              <a:lnSpc>
                <a:spcPct val="150000"/>
              </a:lnSpc>
              <a:spcBef>
                <a:spcPts val="0"/>
              </a:spcBef>
              <a:spcAft>
                <a:spcPts val="0"/>
              </a:spcAft>
              <a:buSzPts val="1200"/>
              <a:buChar char="○"/>
            </a:pPr>
            <a:r>
              <a:rPr lang="en"/>
              <a:t>Central Carbon</a:t>
            </a:r>
            <a:endParaRPr/>
          </a:p>
          <a:p>
            <a:pPr marL="914400" lvl="1" indent="-304800" algn="l" rtl="0">
              <a:lnSpc>
                <a:spcPct val="150000"/>
              </a:lnSpc>
              <a:spcBef>
                <a:spcPts val="0"/>
              </a:spcBef>
              <a:spcAft>
                <a:spcPts val="0"/>
              </a:spcAft>
              <a:buSzPts val="1200"/>
              <a:buChar char="○"/>
            </a:pPr>
            <a:r>
              <a:rPr lang="en"/>
              <a:t>Amino Group</a:t>
            </a:r>
            <a:endParaRPr/>
          </a:p>
          <a:p>
            <a:pPr marL="914400" lvl="1" indent="-304800" algn="l" rtl="0">
              <a:lnSpc>
                <a:spcPct val="150000"/>
              </a:lnSpc>
              <a:spcBef>
                <a:spcPts val="0"/>
              </a:spcBef>
              <a:spcAft>
                <a:spcPts val="0"/>
              </a:spcAft>
              <a:buSzPts val="1200"/>
              <a:buChar char="○"/>
            </a:pPr>
            <a:r>
              <a:rPr lang="en"/>
              <a:t>Carboxyl Group</a:t>
            </a:r>
            <a:endParaRPr/>
          </a:p>
          <a:p>
            <a:pPr marL="914400" lvl="1" indent="-304800" algn="l" rtl="0">
              <a:lnSpc>
                <a:spcPct val="150000"/>
              </a:lnSpc>
              <a:spcBef>
                <a:spcPts val="0"/>
              </a:spcBef>
              <a:spcAft>
                <a:spcPts val="0"/>
              </a:spcAft>
              <a:buSzPts val="1200"/>
              <a:buChar char="○"/>
            </a:pPr>
            <a:r>
              <a:rPr lang="en"/>
              <a:t>Hydrogen atom</a:t>
            </a:r>
            <a:endParaRPr/>
          </a:p>
          <a:p>
            <a:pPr marL="914400" lvl="1" indent="-304800" algn="l" rtl="0">
              <a:lnSpc>
                <a:spcPct val="150000"/>
              </a:lnSpc>
              <a:spcBef>
                <a:spcPts val="0"/>
              </a:spcBef>
              <a:spcAft>
                <a:spcPts val="0"/>
              </a:spcAft>
              <a:buSzPts val="1200"/>
              <a:buChar char="○"/>
            </a:pPr>
            <a:r>
              <a:rPr lang="en"/>
              <a:t>R-group/side chain</a:t>
            </a:r>
            <a:br>
              <a:rPr lang="en"/>
            </a:br>
            <a:endParaRPr/>
          </a:p>
          <a:p>
            <a:pPr marL="457200" lvl="0" indent="-304800" algn="l" rtl="0">
              <a:lnSpc>
                <a:spcPct val="150000"/>
              </a:lnSpc>
              <a:spcBef>
                <a:spcPts val="0"/>
              </a:spcBef>
              <a:spcAft>
                <a:spcPts val="0"/>
              </a:spcAft>
              <a:buSzPts val="1200"/>
              <a:buChar char="●"/>
            </a:pPr>
            <a:r>
              <a:rPr lang="en"/>
              <a:t>Amino acids linked by peptide bonds</a:t>
            </a:r>
            <a:endParaRPr/>
          </a:p>
        </p:txBody>
      </p:sp>
      <p:pic>
        <p:nvPicPr>
          <p:cNvPr id="81" name="Google Shape;81;p15"/>
          <p:cNvPicPr preferRelativeResize="0"/>
          <p:nvPr/>
        </p:nvPicPr>
        <p:blipFill>
          <a:blip r:embed="rId3">
            <a:alphaModFix/>
          </a:blip>
          <a:stretch>
            <a:fillRect/>
          </a:stretch>
        </p:blipFill>
        <p:spPr>
          <a:xfrm>
            <a:off x="5053475" y="434775"/>
            <a:ext cx="3121200" cy="1953379"/>
          </a:xfrm>
          <a:prstGeom prst="rect">
            <a:avLst/>
          </a:prstGeom>
          <a:noFill/>
          <a:ln>
            <a:noFill/>
          </a:ln>
        </p:spPr>
      </p:pic>
      <p:pic>
        <p:nvPicPr>
          <p:cNvPr id="82" name="Google Shape;82;p15"/>
          <p:cNvPicPr preferRelativeResize="0"/>
          <p:nvPr/>
        </p:nvPicPr>
        <p:blipFill>
          <a:blip r:embed="rId4">
            <a:alphaModFix/>
          </a:blip>
          <a:stretch>
            <a:fillRect/>
          </a:stretch>
        </p:blipFill>
        <p:spPr>
          <a:xfrm>
            <a:off x="5053475" y="2705225"/>
            <a:ext cx="3121200" cy="224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Protein Structure</a:t>
            </a:r>
            <a:endParaRPr/>
          </a:p>
        </p:txBody>
      </p:sp>
      <p:sp>
        <p:nvSpPr>
          <p:cNvPr id="88" name="Google Shape;88;p16"/>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protein has a 3-Dimensional Shape</a:t>
            </a:r>
            <a:endParaRPr/>
          </a:p>
          <a:p>
            <a:pPr marL="457200" lvl="0" indent="-317500" algn="l" rtl="0">
              <a:spcBef>
                <a:spcPts val="1600"/>
              </a:spcBef>
              <a:spcAft>
                <a:spcPts val="0"/>
              </a:spcAft>
              <a:buSzPts val="1400"/>
              <a:buChar char="●"/>
            </a:pPr>
            <a:r>
              <a:rPr lang="en"/>
              <a:t>Primary Structure</a:t>
            </a:r>
            <a:endParaRPr/>
          </a:p>
          <a:p>
            <a:pPr marL="914400" lvl="1" indent="-304800" algn="l" rtl="0">
              <a:spcBef>
                <a:spcPts val="0"/>
              </a:spcBef>
              <a:spcAft>
                <a:spcPts val="0"/>
              </a:spcAft>
              <a:buSzPts val="1200"/>
              <a:buChar char="○"/>
            </a:pPr>
            <a:r>
              <a:rPr lang="en"/>
              <a:t>Amino Acid Sequence</a:t>
            </a:r>
            <a:endParaRPr/>
          </a:p>
          <a:p>
            <a:pPr marL="457200" lvl="0" indent="-317500" algn="l" rtl="0">
              <a:spcBef>
                <a:spcPts val="0"/>
              </a:spcBef>
              <a:spcAft>
                <a:spcPts val="0"/>
              </a:spcAft>
              <a:buSzPts val="1400"/>
              <a:buChar char="●"/>
            </a:pPr>
            <a:r>
              <a:rPr lang="en"/>
              <a:t>Secondary Structure</a:t>
            </a:r>
            <a:endParaRPr/>
          </a:p>
          <a:p>
            <a:pPr marL="914400" lvl="1" indent="-304800" algn="l" rtl="0">
              <a:spcBef>
                <a:spcPts val="0"/>
              </a:spcBef>
              <a:spcAft>
                <a:spcPts val="0"/>
              </a:spcAft>
              <a:buSzPts val="1200"/>
              <a:buChar char="○"/>
            </a:pPr>
            <a:r>
              <a:rPr lang="en"/>
              <a:t>Alpha-helix</a:t>
            </a:r>
            <a:endParaRPr/>
          </a:p>
          <a:p>
            <a:pPr marL="914400" lvl="1" indent="-304800" algn="l" rtl="0">
              <a:spcBef>
                <a:spcPts val="0"/>
              </a:spcBef>
              <a:spcAft>
                <a:spcPts val="0"/>
              </a:spcAft>
              <a:buSzPts val="1200"/>
              <a:buChar char="○"/>
            </a:pPr>
            <a:r>
              <a:rPr lang="en"/>
              <a:t>Beta-pleated sheet</a:t>
            </a:r>
            <a:endParaRPr/>
          </a:p>
          <a:p>
            <a:pPr marL="457200" lvl="0" indent="-317500" algn="l" rtl="0">
              <a:spcBef>
                <a:spcPts val="0"/>
              </a:spcBef>
              <a:spcAft>
                <a:spcPts val="0"/>
              </a:spcAft>
              <a:buSzPts val="1400"/>
              <a:buChar char="●"/>
            </a:pPr>
            <a:r>
              <a:rPr lang="en"/>
              <a:t>Tertiary Structure</a:t>
            </a:r>
            <a:endParaRPr/>
          </a:p>
          <a:p>
            <a:pPr marL="914400" lvl="1" indent="-304800" algn="l" rtl="0">
              <a:spcBef>
                <a:spcPts val="0"/>
              </a:spcBef>
              <a:spcAft>
                <a:spcPts val="0"/>
              </a:spcAft>
              <a:buSzPts val="1200"/>
              <a:buChar char="○"/>
            </a:pPr>
            <a:r>
              <a:rPr lang="en"/>
              <a:t>Folded individual peptide</a:t>
            </a:r>
            <a:endParaRPr/>
          </a:p>
          <a:p>
            <a:pPr marL="457200" lvl="0" indent="-317500" algn="l" rtl="0">
              <a:spcBef>
                <a:spcPts val="0"/>
              </a:spcBef>
              <a:spcAft>
                <a:spcPts val="0"/>
              </a:spcAft>
              <a:buSzPts val="1400"/>
              <a:buChar char="●"/>
            </a:pPr>
            <a:r>
              <a:rPr lang="en"/>
              <a:t>Quaternary Structure</a:t>
            </a:r>
            <a:endParaRPr/>
          </a:p>
          <a:p>
            <a:pPr marL="914400" lvl="1" indent="-304800" algn="l" rtl="0">
              <a:spcBef>
                <a:spcPts val="0"/>
              </a:spcBef>
              <a:spcAft>
                <a:spcPts val="0"/>
              </a:spcAft>
              <a:buSzPts val="1200"/>
              <a:buChar char="○"/>
            </a:pPr>
            <a:r>
              <a:rPr lang="en"/>
              <a:t>Aggregation of two or more peptides</a:t>
            </a:r>
            <a:endParaRPr/>
          </a:p>
        </p:txBody>
      </p:sp>
      <p:sp>
        <p:nvSpPr>
          <p:cNvPr id="89" name="Google Shape;89;p16"/>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0" name="Google Shape;90;p16"/>
          <p:cNvPicPr preferRelativeResize="0"/>
          <p:nvPr/>
        </p:nvPicPr>
        <p:blipFill>
          <a:blip r:embed="rId3">
            <a:alphaModFix/>
          </a:blip>
          <a:stretch>
            <a:fillRect/>
          </a:stretch>
        </p:blipFill>
        <p:spPr>
          <a:xfrm>
            <a:off x="4262675" y="994163"/>
            <a:ext cx="4732750" cy="3155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Essential/Non-Essential Protein</a:t>
            </a:r>
            <a:endParaRPr sz="2400"/>
          </a:p>
        </p:txBody>
      </p:sp>
      <p:sp>
        <p:nvSpPr>
          <p:cNvPr id="96" name="Google Shape;96;p17"/>
          <p:cNvSpPr txBox="1">
            <a:spLocks noGrp="1"/>
          </p:cNvSpPr>
          <p:nvPr>
            <p:ph type="body" idx="1"/>
          </p:nvPr>
        </p:nvSpPr>
        <p:spPr>
          <a:xfrm>
            <a:off x="311700" y="998600"/>
            <a:ext cx="5047800" cy="3758400"/>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rgbClr val="444444"/>
              </a:buClr>
              <a:buSzPts val="1200"/>
              <a:buChar char="●"/>
            </a:pPr>
            <a:r>
              <a:rPr lang="en" sz="1200">
                <a:solidFill>
                  <a:srgbClr val="444444"/>
                </a:solidFill>
              </a:rPr>
              <a:t>Of the 20 different amino acids, 9 are classified as being </a:t>
            </a:r>
            <a:r>
              <a:rPr lang="en" sz="1200" b="1">
                <a:solidFill>
                  <a:srgbClr val="444444"/>
                </a:solidFill>
              </a:rPr>
              <a:t>essential</a:t>
            </a:r>
            <a:r>
              <a:rPr lang="en" sz="1200">
                <a:solidFill>
                  <a:srgbClr val="444444"/>
                </a:solidFill>
              </a:rPr>
              <a:t>. </a:t>
            </a:r>
            <a:endParaRPr sz="1200">
              <a:solidFill>
                <a:srgbClr val="444444"/>
              </a:solidFill>
            </a:endParaRPr>
          </a:p>
          <a:p>
            <a:pPr marL="914400" lvl="1" indent="-304800" algn="l" rtl="0">
              <a:lnSpc>
                <a:spcPct val="100000"/>
              </a:lnSpc>
              <a:spcBef>
                <a:spcPts val="0"/>
              </a:spcBef>
              <a:spcAft>
                <a:spcPts val="0"/>
              </a:spcAft>
              <a:buClr>
                <a:srgbClr val="444444"/>
              </a:buClr>
              <a:buSzPts val="1200"/>
              <a:buChar char="○"/>
            </a:pPr>
            <a:r>
              <a:rPr lang="en" sz="1200">
                <a:solidFill>
                  <a:srgbClr val="444444"/>
                </a:solidFill>
              </a:rPr>
              <a:t>“Essential” as they can’t be synthesized by the body and must be obtained through diet. </a:t>
            </a:r>
            <a:br>
              <a:rPr lang="en" sz="1200">
                <a:solidFill>
                  <a:srgbClr val="444444"/>
                </a:solidFill>
              </a:rPr>
            </a:br>
            <a:endParaRPr sz="1200">
              <a:solidFill>
                <a:srgbClr val="444444"/>
              </a:solidFill>
            </a:endParaRPr>
          </a:p>
          <a:p>
            <a:pPr marL="457200" lvl="0" indent="-304800" algn="l" rtl="0">
              <a:lnSpc>
                <a:spcPct val="100000"/>
              </a:lnSpc>
              <a:spcBef>
                <a:spcPts val="0"/>
              </a:spcBef>
              <a:spcAft>
                <a:spcPts val="0"/>
              </a:spcAft>
              <a:buClr>
                <a:srgbClr val="444444"/>
              </a:buClr>
              <a:buSzPts val="1200"/>
              <a:buChar char="●"/>
            </a:pPr>
            <a:r>
              <a:rPr lang="en" sz="1200" b="1">
                <a:solidFill>
                  <a:srgbClr val="444444"/>
                </a:solidFill>
              </a:rPr>
              <a:t>Non- Essential</a:t>
            </a:r>
            <a:r>
              <a:rPr lang="en" sz="1200">
                <a:solidFill>
                  <a:srgbClr val="444444"/>
                </a:solidFill>
              </a:rPr>
              <a:t> amino acids, in contrast, can be synthesized by most cells in the human body.</a:t>
            </a:r>
            <a:br>
              <a:rPr lang="en" sz="1200">
                <a:solidFill>
                  <a:srgbClr val="444444"/>
                </a:solidFill>
              </a:rPr>
            </a:br>
            <a:endParaRPr sz="1200">
              <a:solidFill>
                <a:srgbClr val="444444"/>
              </a:solidFill>
            </a:endParaRPr>
          </a:p>
          <a:p>
            <a:pPr marL="457200" lvl="0" indent="-304800" algn="l" rtl="0">
              <a:lnSpc>
                <a:spcPct val="100000"/>
              </a:lnSpc>
              <a:spcBef>
                <a:spcPts val="0"/>
              </a:spcBef>
              <a:spcAft>
                <a:spcPts val="0"/>
              </a:spcAft>
              <a:buClr>
                <a:srgbClr val="444444"/>
              </a:buClr>
              <a:buSzPts val="1200"/>
              <a:buChar char="●"/>
            </a:pPr>
            <a:r>
              <a:rPr lang="en" sz="1200">
                <a:solidFill>
                  <a:srgbClr val="444444"/>
                </a:solidFill>
              </a:rPr>
              <a:t>A third category, </a:t>
            </a:r>
            <a:r>
              <a:rPr lang="en" sz="1200" b="1">
                <a:solidFill>
                  <a:srgbClr val="444444"/>
                </a:solidFill>
              </a:rPr>
              <a:t>Conditionally Non- Essential</a:t>
            </a:r>
            <a:r>
              <a:rPr lang="en" sz="1200">
                <a:solidFill>
                  <a:srgbClr val="444444"/>
                </a:solidFill>
              </a:rPr>
              <a:t>, refers to 6 amino acids that may come across limitations in the rate that they synthesize. </a:t>
            </a:r>
            <a:endParaRPr sz="1200">
              <a:solidFill>
                <a:srgbClr val="444444"/>
              </a:solidFill>
            </a:endParaRPr>
          </a:p>
          <a:p>
            <a:pPr marL="914400" lvl="1" indent="-304800" algn="l" rtl="0">
              <a:lnSpc>
                <a:spcPct val="100000"/>
              </a:lnSpc>
              <a:spcBef>
                <a:spcPts val="0"/>
              </a:spcBef>
              <a:spcAft>
                <a:spcPts val="0"/>
              </a:spcAft>
              <a:buClr>
                <a:srgbClr val="444444"/>
              </a:buClr>
              <a:buSzPts val="1200"/>
              <a:buChar char="○"/>
            </a:pPr>
            <a:r>
              <a:rPr lang="en" sz="1200">
                <a:solidFill>
                  <a:srgbClr val="444444"/>
                </a:solidFill>
                <a:highlight>
                  <a:srgbClr val="FFFFFF"/>
                </a:highlight>
              </a:rPr>
              <a:t>Their limitation may occur during illness and stressful situations. </a:t>
            </a:r>
            <a:br>
              <a:rPr lang="en" sz="1200">
                <a:solidFill>
                  <a:srgbClr val="444444"/>
                </a:solidFill>
                <a:highlight>
                  <a:srgbClr val="FFFFFF"/>
                </a:highlight>
              </a:rPr>
            </a:br>
            <a:endParaRPr sz="1200">
              <a:solidFill>
                <a:srgbClr val="444444"/>
              </a:solidFill>
              <a:highlight>
                <a:srgbClr val="FFFFFF"/>
              </a:highlight>
            </a:endParaRPr>
          </a:p>
          <a:p>
            <a:pPr marL="914400" lvl="1" indent="-304800" algn="l" rtl="0">
              <a:lnSpc>
                <a:spcPct val="100000"/>
              </a:lnSpc>
              <a:spcBef>
                <a:spcPts val="0"/>
              </a:spcBef>
              <a:spcAft>
                <a:spcPts val="0"/>
              </a:spcAft>
              <a:buClr>
                <a:srgbClr val="444444"/>
              </a:buClr>
              <a:buSzPts val="1200"/>
              <a:buChar char="○"/>
            </a:pPr>
            <a:r>
              <a:rPr lang="en" sz="1200">
                <a:solidFill>
                  <a:srgbClr val="444444"/>
                </a:solidFill>
                <a:highlight>
                  <a:srgbClr val="FFFFFF"/>
                </a:highlight>
              </a:rPr>
              <a:t>It is also at the time of illness and stressful situation when the Conditional Non- Essential amino acids become essential for the body. </a:t>
            </a:r>
            <a:endParaRPr sz="1200">
              <a:solidFill>
                <a:srgbClr val="444444"/>
              </a:solidFill>
            </a:endParaRPr>
          </a:p>
          <a:p>
            <a:pPr marL="457200" lvl="0" indent="0" algn="l" rtl="0">
              <a:spcBef>
                <a:spcPts val="1600"/>
              </a:spcBef>
              <a:spcAft>
                <a:spcPts val="1600"/>
              </a:spcAft>
              <a:buNone/>
            </a:pPr>
            <a:endParaRPr/>
          </a:p>
        </p:txBody>
      </p:sp>
      <p:pic>
        <p:nvPicPr>
          <p:cNvPr id="97" name="Google Shape;97;p17"/>
          <p:cNvPicPr preferRelativeResize="0"/>
          <p:nvPr/>
        </p:nvPicPr>
        <p:blipFill>
          <a:blip r:embed="rId3">
            <a:alphaModFix/>
          </a:blip>
          <a:stretch>
            <a:fillRect/>
          </a:stretch>
        </p:blipFill>
        <p:spPr>
          <a:xfrm>
            <a:off x="5294775" y="1357700"/>
            <a:ext cx="3849225" cy="2607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Dietary Sources Of Proteins</a:t>
            </a:r>
            <a:endParaRPr/>
          </a:p>
        </p:txBody>
      </p:sp>
      <p:sp>
        <p:nvSpPr>
          <p:cNvPr id="103" name="Google Shape;103;p18"/>
          <p:cNvSpPr txBox="1">
            <a:spLocks noGrp="1"/>
          </p:cNvSpPr>
          <p:nvPr>
            <p:ph type="body" idx="1"/>
          </p:nvPr>
        </p:nvSpPr>
        <p:spPr>
          <a:xfrm>
            <a:off x="311700" y="1216825"/>
            <a:ext cx="5772000" cy="3494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Pairing proteins (such as beans with rice) and eating all the essential amino acids at one meal is not necessary. </a:t>
            </a:r>
            <a:br>
              <a:rPr lang="en" sz="1200"/>
            </a:br>
            <a:endParaRPr sz="1200"/>
          </a:p>
          <a:p>
            <a:pPr marL="457200" lvl="0" indent="-304800" algn="l" rtl="0">
              <a:spcBef>
                <a:spcPts val="0"/>
              </a:spcBef>
              <a:spcAft>
                <a:spcPts val="0"/>
              </a:spcAft>
              <a:buSzPts val="1200"/>
              <a:buChar char="●"/>
            </a:pPr>
            <a:r>
              <a:rPr lang="en" sz="1200"/>
              <a:t>It is more important to have a well rounded diet throughout the day. </a:t>
            </a:r>
            <a:endParaRPr sz="1200"/>
          </a:p>
          <a:p>
            <a:pPr marL="0" lvl="0" indent="0" algn="l" rtl="0">
              <a:spcBef>
                <a:spcPts val="1600"/>
              </a:spcBef>
              <a:spcAft>
                <a:spcPts val="0"/>
              </a:spcAft>
              <a:buNone/>
            </a:pPr>
            <a:r>
              <a:rPr lang="en" sz="1200"/>
              <a:t>All the essential amino acids can be obtained from the following food groups: </a:t>
            </a:r>
            <a:br>
              <a:rPr lang="en" sz="1200"/>
            </a:br>
            <a:r>
              <a:rPr lang="en" sz="1200"/>
              <a:t/>
            </a:r>
            <a:br>
              <a:rPr lang="en" sz="1200"/>
            </a:br>
            <a:r>
              <a:rPr lang="en" sz="1200"/>
              <a:t>	</a:t>
            </a:r>
            <a:r>
              <a:rPr lang="en" sz="1200" b="1"/>
              <a:t>Meat: </a:t>
            </a:r>
            <a:r>
              <a:rPr lang="en" sz="1200"/>
              <a:t>Red meat, beef,  turkey, chicken, poultry</a:t>
            </a:r>
            <a:br>
              <a:rPr lang="en" sz="1200"/>
            </a:br>
            <a:r>
              <a:rPr lang="en" sz="1200"/>
              <a:t>	</a:t>
            </a:r>
            <a:r>
              <a:rPr lang="en" sz="1200" b="1"/>
              <a:t>Fish: </a:t>
            </a:r>
            <a:r>
              <a:rPr lang="en" sz="1200"/>
              <a:t>Salmon, fish of all type</a:t>
            </a:r>
            <a:br>
              <a:rPr lang="en" sz="1200"/>
            </a:br>
            <a:r>
              <a:rPr lang="en" sz="1200"/>
              <a:t>	</a:t>
            </a:r>
            <a:r>
              <a:rPr lang="en" sz="1200" b="1"/>
              <a:t>Dairy: </a:t>
            </a:r>
            <a:r>
              <a:rPr lang="en" sz="1200"/>
              <a:t>cottage cheese, low fat cheese, greek yogurt </a:t>
            </a:r>
            <a:br>
              <a:rPr lang="en" sz="1200"/>
            </a:br>
            <a:r>
              <a:rPr lang="en" sz="1200"/>
              <a:t>	</a:t>
            </a:r>
            <a:r>
              <a:rPr lang="en" sz="1200" b="1"/>
              <a:t>Eggs: </a:t>
            </a:r>
            <a:r>
              <a:rPr lang="en" sz="1200"/>
              <a:t>One egg contains all 9 essential amino acids </a:t>
            </a:r>
            <a:br>
              <a:rPr lang="en" sz="1200"/>
            </a:br>
            <a:r>
              <a:rPr lang="en" sz="1200"/>
              <a:t>	</a:t>
            </a:r>
            <a:r>
              <a:rPr lang="en" sz="1200" b="1"/>
              <a:t>Beans: </a:t>
            </a:r>
            <a:r>
              <a:rPr lang="en" sz="1300">
                <a:solidFill>
                  <a:srgbClr val="565656"/>
                </a:solidFill>
                <a:highlight>
                  <a:srgbClr val="FFFFFF"/>
                </a:highlight>
                <a:latin typeface="Arial"/>
                <a:ea typeface="Arial"/>
                <a:cs typeface="Arial"/>
                <a:sym typeface="Arial"/>
              </a:rPr>
              <a:t>peas, chickpeas, lentils, soybeans, peanuts, edamame</a:t>
            </a:r>
            <a:r>
              <a:rPr lang="en" sz="1200" b="1"/>
              <a:t/>
            </a:r>
            <a:br>
              <a:rPr lang="en" sz="1200" b="1"/>
            </a:br>
            <a:r>
              <a:rPr lang="en" sz="1200" b="1"/>
              <a:t>	Grains: </a:t>
            </a:r>
            <a:r>
              <a:rPr lang="en" sz="1200"/>
              <a:t>Quinoa </a:t>
            </a:r>
            <a:r>
              <a:rPr lang="en" sz="1200" b="1"/>
              <a:t/>
            </a:r>
            <a:br>
              <a:rPr lang="en" sz="1200" b="1"/>
            </a:br>
            <a:r>
              <a:rPr lang="en" sz="1200" b="1"/>
              <a:t>	Nuts and Seeds: </a:t>
            </a:r>
            <a:r>
              <a:rPr lang="en" sz="1300">
                <a:solidFill>
                  <a:srgbClr val="565656"/>
                </a:solidFill>
                <a:highlight>
                  <a:srgbClr val="FFFFFF"/>
                </a:highlight>
                <a:latin typeface="Arial"/>
                <a:ea typeface="Arial"/>
                <a:cs typeface="Arial"/>
                <a:sym typeface="Arial"/>
              </a:rPr>
              <a:t>Almonds, walnuts, macadamia, cashews, pumpkin</a:t>
            </a:r>
            <a:r>
              <a:rPr lang="en" sz="1200"/>
              <a:t/>
            </a:r>
            <a:br>
              <a:rPr lang="en" sz="1200"/>
            </a:br>
            <a:r>
              <a:rPr lang="en" sz="1200"/>
              <a:t>	</a:t>
            </a:r>
            <a:br>
              <a:rPr lang="en" sz="1200"/>
            </a:br>
            <a:r>
              <a:rPr lang="en" sz="1200"/>
              <a:t> </a:t>
            </a:r>
            <a:endParaRPr sz="1200"/>
          </a:p>
          <a:p>
            <a:pPr marL="0" lvl="0" indent="0" algn="l" rtl="0">
              <a:spcBef>
                <a:spcPts val="1600"/>
              </a:spcBef>
              <a:spcAft>
                <a:spcPts val="1600"/>
              </a:spcAft>
              <a:buNone/>
            </a:pPr>
            <a:endParaRPr sz="1200"/>
          </a:p>
        </p:txBody>
      </p:sp>
      <p:pic>
        <p:nvPicPr>
          <p:cNvPr id="104" name="Google Shape;104;p18"/>
          <p:cNvPicPr preferRelativeResize="0"/>
          <p:nvPr/>
        </p:nvPicPr>
        <p:blipFill>
          <a:blip r:embed="rId3">
            <a:alphaModFix/>
          </a:blip>
          <a:stretch>
            <a:fillRect/>
          </a:stretch>
        </p:blipFill>
        <p:spPr>
          <a:xfrm>
            <a:off x="6161975" y="1022375"/>
            <a:ext cx="2842350" cy="2835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Protein Digestion </a:t>
            </a:r>
            <a:endParaRPr/>
          </a:p>
        </p:txBody>
      </p:sp>
      <p:sp>
        <p:nvSpPr>
          <p:cNvPr id="110" name="Google Shape;110;p19"/>
          <p:cNvSpPr txBox="1">
            <a:spLocks noGrp="1"/>
          </p:cNvSpPr>
          <p:nvPr>
            <p:ph type="body" idx="1"/>
          </p:nvPr>
        </p:nvSpPr>
        <p:spPr>
          <a:xfrm>
            <a:off x="41075" y="1266325"/>
            <a:ext cx="39732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2 types of protein digestions are there..</a:t>
            </a:r>
            <a:endParaRPr sz="1400"/>
          </a:p>
          <a:p>
            <a:pPr marL="762000" marR="304800" lvl="0" indent="-317500" algn="l" rtl="0">
              <a:spcBef>
                <a:spcPts val="1200"/>
              </a:spcBef>
              <a:spcAft>
                <a:spcPts val="0"/>
              </a:spcAft>
              <a:buClr>
                <a:schemeClr val="dk2"/>
              </a:buClr>
              <a:buSzPts val="1400"/>
              <a:buFont typeface="Open Sans"/>
              <a:buAutoNum type="arabicPeriod"/>
            </a:pPr>
            <a:r>
              <a:rPr lang="en" sz="1400"/>
              <a:t>Mechanical digestion which starts in the mouth and continues in the stomach and then small intestine.</a:t>
            </a:r>
            <a:endParaRPr sz="1400"/>
          </a:p>
          <a:p>
            <a:pPr marL="762000" marR="304800" lvl="0" indent="-317500" algn="l" rtl="0">
              <a:spcBef>
                <a:spcPts val="0"/>
              </a:spcBef>
              <a:spcAft>
                <a:spcPts val="0"/>
              </a:spcAft>
              <a:buClr>
                <a:schemeClr val="dk2"/>
              </a:buClr>
              <a:buSzPts val="1400"/>
              <a:buFont typeface="Open Sans"/>
              <a:buAutoNum type="arabicPeriod"/>
            </a:pPr>
            <a:r>
              <a:rPr lang="en" sz="1400"/>
              <a:t>Chemical digestion which begins in the stomach and ends in the small intestine and recycles amino acids to generate more protein.</a:t>
            </a:r>
            <a:endParaRPr sz="1400"/>
          </a:p>
          <a:p>
            <a:pPr marL="0" lvl="0" indent="0" algn="l" rtl="0">
              <a:spcBef>
                <a:spcPts val="2400"/>
              </a:spcBef>
              <a:spcAft>
                <a:spcPts val="1600"/>
              </a:spcAft>
              <a:buNone/>
            </a:pPr>
            <a:endParaRPr/>
          </a:p>
        </p:txBody>
      </p:sp>
      <p:pic>
        <p:nvPicPr>
          <p:cNvPr id="111" name="Google Shape;111;p19"/>
          <p:cNvPicPr preferRelativeResize="0"/>
          <p:nvPr/>
        </p:nvPicPr>
        <p:blipFill>
          <a:blip r:embed="rId3">
            <a:alphaModFix/>
          </a:blip>
          <a:stretch>
            <a:fillRect/>
          </a:stretch>
        </p:blipFill>
        <p:spPr>
          <a:xfrm>
            <a:off x="3952600" y="0"/>
            <a:ext cx="5191399" cy="4907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2093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Break Down of Proteins In Mouth and Salivary Glands*</a:t>
            </a:r>
            <a:endParaRPr/>
          </a:p>
        </p:txBody>
      </p:sp>
      <p:sp>
        <p:nvSpPr>
          <p:cNvPr id="117" name="Google Shape;117;p20"/>
          <p:cNvSpPr txBox="1">
            <a:spLocks noGrp="1"/>
          </p:cNvSpPr>
          <p:nvPr>
            <p:ph type="body" idx="1"/>
          </p:nvPr>
        </p:nvSpPr>
        <p:spPr>
          <a:xfrm>
            <a:off x="109175" y="1383175"/>
            <a:ext cx="8568300" cy="33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highlight>
                  <a:srgbClr val="FFFFFF"/>
                </a:highlight>
              </a:rPr>
              <a:t>No digestion of proteins in mouth</a:t>
            </a:r>
            <a:endParaRPr sz="1400">
              <a:highlight>
                <a:srgbClr val="FFFFFF"/>
              </a:highlight>
            </a:endParaRPr>
          </a:p>
          <a:p>
            <a:pPr marL="457200" lvl="0" indent="-317500" algn="l" rtl="0">
              <a:spcBef>
                <a:spcPts val="0"/>
              </a:spcBef>
              <a:spcAft>
                <a:spcPts val="0"/>
              </a:spcAft>
              <a:buSzPts val="1400"/>
              <a:buChar char="●"/>
            </a:pPr>
            <a:r>
              <a:rPr lang="en" sz="1400">
                <a:highlight>
                  <a:srgbClr val="FFFFFF"/>
                </a:highlight>
              </a:rPr>
              <a:t>The mouth is involved in the mechanical break down of food. The teeth begin the mechanical breakdown the large pieces into smaller pieces that can be swallowed. </a:t>
            </a:r>
            <a:endParaRPr sz="1400">
              <a:highlight>
                <a:srgbClr val="FFFFFF"/>
              </a:highlight>
            </a:endParaRPr>
          </a:p>
          <a:p>
            <a:pPr marL="457200" lvl="0" indent="-317500" algn="l" rtl="0">
              <a:spcBef>
                <a:spcPts val="0"/>
              </a:spcBef>
              <a:spcAft>
                <a:spcPts val="0"/>
              </a:spcAft>
              <a:buSzPts val="1400"/>
              <a:buChar char="●"/>
            </a:pPr>
            <a:r>
              <a:rPr lang="en" sz="1400">
                <a:highlight>
                  <a:srgbClr val="FFFFFF"/>
                </a:highlight>
              </a:rPr>
              <a:t>The salivary glands then provide some saliva (lubricate the food this helps in making food soule) to aid swallowing and the passage of the food through the esophagus. There are two enzymes in your saliva called amylase and lipase. But they mostly break down carbohydrates and fats. </a:t>
            </a:r>
            <a:endParaRPr sz="1400">
              <a:highlight>
                <a:srgbClr val="FFFFFF"/>
              </a:highlight>
            </a:endParaRPr>
          </a:p>
          <a:p>
            <a:pPr marL="457200" lvl="0" indent="-317500" algn="l" rtl="0">
              <a:spcBef>
                <a:spcPts val="0"/>
              </a:spcBef>
              <a:spcAft>
                <a:spcPts val="0"/>
              </a:spcAft>
              <a:buSzPts val="1400"/>
              <a:buChar char="●"/>
            </a:pPr>
            <a:r>
              <a:rPr lang="en" sz="1400">
                <a:highlight>
                  <a:srgbClr val="FFFFFF"/>
                </a:highlight>
              </a:rPr>
              <a:t>After mastication and chewing the food enters the stomach  </a:t>
            </a:r>
            <a:endParaRPr sz="1400">
              <a:highlight>
                <a:srgbClr val="FFFFFF"/>
              </a:highlight>
            </a:endParaRPr>
          </a:p>
          <a:p>
            <a:pPr marL="0" lvl="0" indent="0" algn="l" rtl="0">
              <a:spcBef>
                <a:spcPts val="1600"/>
              </a:spcBef>
              <a:spcAft>
                <a:spcPts val="1600"/>
              </a:spcAft>
              <a:buNone/>
            </a:pPr>
            <a:endParaRPr sz="1200">
              <a:solidFill>
                <a:srgbClr val="000000"/>
              </a:solidFill>
              <a:highlight>
                <a:srgbClr val="FFFFFF"/>
              </a:highlight>
              <a:latin typeface="Arial"/>
              <a:ea typeface="Arial"/>
              <a:cs typeface="Arial"/>
              <a:sym typeface="Arial"/>
            </a:endParaRPr>
          </a:p>
        </p:txBody>
      </p:sp>
      <p:pic>
        <p:nvPicPr>
          <p:cNvPr id="118" name="Google Shape;118;p20"/>
          <p:cNvPicPr preferRelativeResize="0"/>
          <p:nvPr/>
        </p:nvPicPr>
        <p:blipFill>
          <a:blip r:embed="rId3">
            <a:alphaModFix/>
          </a:blip>
          <a:stretch>
            <a:fillRect/>
          </a:stretch>
        </p:blipFill>
        <p:spPr>
          <a:xfrm>
            <a:off x="6611100" y="3322100"/>
            <a:ext cx="2381250" cy="167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272575" y="1614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Protein Digestion In Stomach: Start of protein Digestion</a:t>
            </a:r>
            <a:endParaRPr/>
          </a:p>
          <a:p>
            <a:pPr marL="0" lvl="0" indent="0" algn="l" rtl="0">
              <a:spcBef>
                <a:spcPts val="0"/>
              </a:spcBef>
              <a:spcAft>
                <a:spcPts val="0"/>
              </a:spcAft>
              <a:buNone/>
            </a:pPr>
            <a:endParaRPr/>
          </a:p>
        </p:txBody>
      </p:sp>
      <p:sp>
        <p:nvSpPr>
          <p:cNvPr id="124" name="Google Shape;124;p21"/>
          <p:cNvSpPr txBox="1">
            <a:spLocks noGrp="1"/>
          </p:cNvSpPr>
          <p:nvPr>
            <p:ph type="body" idx="1"/>
          </p:nvPr>
        </p:nvSpPr>
        <p:spPr>
          <a:xfrm>
            <a:off x="311700" y="1354325"/>
            <a:ext cx="8520600" cy="330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Digestion of protein start in stomach </a:t>
            </a:r>
            <a:endParaRPr sz="1400"/>
          </a:p>
          <a:p>
            <a:pPr marL="457200" lvl="0" indent="-317500" algn="l" rtl="0">
              <a:spcBef>
                <a:spcPts val="0"/>
              </a:spcBef>
              <a:spcAft>
                <a:spcPts val="0"/>
              </a:spcAft>
              <a:buSzPts val="1400"/>
              <a:buChar char="●"/>
            </a:pPr>
            <a:r>
              <a:rPr lang="en" sz="1400"/>
              <a:t>When proteins enters the stomach, it stimulates the secretion of the hormone gastrin</a:t>
            </a:r>
            <a:endParaRPr sz="1400"/>
          </a:p>
          <a:p>
            <a:pPr marL="457200" lvl="0" indent="-317500" algn="l" rtl="0">
              <a:spcBef>
                <a:spcPts val="0"/>
              </a:spcBef>
              <a:spcAft>
                <a:spcPts val="0"/>
              </a:spcAft>
              <a:buSzPts val="1400"/>
              <a:buChar char="●"/>
            </a:pPr>
            <a:r>
              <a:rPr lang="en" sz="1400"/>
              <a:t>This gatrin, stimulates the release of gastric juice which contain…</a:t>
            </a:r>
            <a:endParaRPr sz="1400"/>
          </a:p>
          <a:p>
            <a:pPr marL="914400" lvl="1" indent="-317500" algn="l" rtl="0">
              <a:spcBef>
                <a:spcPts val="0"/>
              </a:spcBef>
              <a:spcAft>
                <a:spcPts val="0"/>
              </a:spcAft>
              <a:buSzPts val="1400"/>
              <a:buChar char="○"/>
            </a:pPr>
            <a:r>
              <a:rPr lang="en"/>
              <a:t>Hydrochloric acid (HCL)</a:t>
            </a:r>
            <a:endParaRPr/>
          </a:p>
          <a:p>
            <a:pPr marL="914400" lvl="1" indent="-317500" algn="l" rtl="0">
              <a:spcBef>
                <a:spcPts val="0"/>
              </a:spcBef>
              <a:spcAft>
                <a:spcPts val="0"/>
              </a:spcAft>
              <a:buSzPts val="1400"/>
              <a:buChar char="○"/>
            </a:pPr>
            <a:r>
              <a:rPr lang="en"/>
              <a:t>Pepsinogen (zymogen)</a:t>
            </a:r>
            <a:endParaRPr/>
          </a:p>
          <a:p>
            <a:pPr marL="914400" lvl="1" indent="-317500" algn="l" rtl="0">
              <a:spcBef>
                <a:spcPts val="0"/>
              </a:spcBef>
              <a:spcAft>
                <a:spcPts val="0"/>
              </a:spcAft>
              <a:buSzPts val="1400"/>
              <a:buChar char="○"/>
            </a:pPr>
            <a:r>
              <a:rPr lang="en"/>
              <a:t>Renin ( In infants)</a:t>
            </a:r>
            <a:endParaRPr/>
          </a:p>
          <a:p>
            <a:pPr marL="0" lvl="0" indent="0" algn="l" rtl="0">
              <a:spcBef>
                <a:spcPts val="1600"/>
              </a:spcBef>
              <a:spcAft>
                <a:spcPts val="1600"/>
              </a:spcAft>
              <a:buNone/>
            </a:pPr>
            <a:r>
              <a:rPr lang="en" sz="1400"/>
              <a:t>The pH In gastric juice is 1.5-2.5  (very acidic)</a:t>
            </a:r>
            <a:endParaRPr sz="1400"/>
          </a:p>
        </p:txBody>
      </p:sp>
      <p:pic>
        <p:nvPicPr>
          <p:cNvPr id="125" name="Google Shape;125;p21"/>
          <p:cNvPicPr preferRelativeResize="0"/>
          <p:nvPr/>
        </p:nvPicPr>
        <p:blipFill>
          <a:blip r:embed="rId3">
            <a:alphaModFix/>
          </a:blip>
          <a:stretch>
            <a:fillRect/>
          </a:stretch>
        </p:blipFill>
        <p:spPr>
          <a:xfrm>
            <a:off x="3996450" y="3364075"/>
            <a:ext cx="5101824" cy="164710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A1B61307D4CC42ADF17B20384634A2" ma:contentTypeVersion="9" ma:contentTypeDescription="Create a new document." ma:contentTypeScope="" ma:versionID="6668e9a5fd8a1c25dda4d2c238c1212d">
  <xsd:schema xmlns:xsd="http://www.w3.org/2001/XMLSchema" xmlns:xs="http://www.w3.org/2001/XMLSchema" xmlns:p="http://schemas.microsoft.com/office/2006/metadata/properties" xmlns:ns2="9a7eb56d-290f-4457-ba54-b49b86d0c1ee" xmlns:ns3="f2d909b9-7b94-484a-8bcd-1e10f57e1e50" targetNamespace="http://schemas.microsoft.com/office/2006/metadata/properties" ma:root="true" ma:fieldsID="71b457dcc8d813a0d16b9d3f4cae9fe6" ns2:_="" ns3:_="">
    <xsd:import namespace="9a7eb56d-290f-4457-ba54-b49b86d0c1ee"/>
    <xsd:import namespace="f2d909b9-7b94-484a-8bcd-1e10f57e1e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eb56d-290f-4457-ba54-b49b86d0c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d909b9-7b94-484a-8bcd-1e10f57e1e5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AA32D9-6FC5-4A18-8CC4-E17EC277FA62}">
  <ds:schemaRefs>
    <ds:schemaRef ds:uri="http://purl.org/dc/dcmitype/"/>
    <ds:schemaRef ds:uri="http://schemas.microsoft.com/office/infopath/2007/PartnerControls"/>
    <ds:schemaRef ds:uri="9a7eb56d-290f-4457-ba54-b49b86d0c1e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f2d909b9-7b94-484a-8bcd-1e10f57e1e50"/>
    <ds:schemaRef ds:uri="http://www.w3.org/XML/1998/namespace"/>
  </ds:schemaRefs>
</ds:datastoreItem>
</file>

<file path=customXml/itemProps2.xml><?xml version="1.0" encoding="utf-8"?>
<ds:datastoreItem xmlns:ds="http://schemas.openxmlformats.org/officeDocument/2006/customXml" ds:itemID="{41BB5245-2750-4D6A-87CF-E7CFAF2E8C77}">
  <ds:schemaRefs>
    <ds:schemaRef ds:uri="http://schemas.microsoft.com/sharepoint/v3/contenttype/forms"/>
  </ds:schemaRefs>
</ds:datastoreItem>
</file>

<file path=customXml/itemProps3.xml><?xml version="1.0" encoding="utf-8"?>
<ds:datastoreItem xmlns:ds="http://schemas.openxmlformats.org/officeDocument/2006/customXml" ds:itemID="{B7FE69B8-DE5F-4980-974A-1FEF7258B8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7eb56d-290f-4457-ba54-b49b86d0c1ee"/>
    <ds:schemaRef ds:uri="f2d909b9-7b94-484a-8bcd-1e10f57e1e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1582</Words>
  <Application>Microsoft Office PowerPoint</Application>
  <PresentationFormat>On-screen Show (16:9)</PresentationFormat>
  <Paragraphs>159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Open Sans</vt:lpstr>
      <vt:lpstr>PT Sans Narrow</vt:lpstr>
      <vt:lpstr>Tropic</vt:lpstr>
      <vt:lpstr>Protein Digestion</vt:lpstr>
      <vt:lpstr>Function of Proteins</vt:lpstr>
      <vt:lpstr>Protein Structure</vt:lpstr>
      <vt:lpstr>Protein Structure</vt:lpstr>
      <vt:lpstr>Essential/Non-Essential Protein</vt:lpstr>
      <vt:lpstr>Dietary Sources Of Proteins</vt:lpstr>
      <vt:lpstr>Protein Digestion </vt:lpstr>
      <vt:lpstr>Break Down of Proteins In Mouth and Salivary Glands*</vt:lpstr>
      <vt:lpstr>Protein Digestion In Stomach: Start of protein Digestion </vt:lpstr>
      <vt:lpstr>Protein Digestion in In Stomach: Start of protein Digestion</vt:lpstr>
      <vt:lpstr>Break down of proteins in Pancreas and Small intestines</vt:lpstr>
      <vt:lpstr>Absorption of Peptides &amp; Amino Acids</vt:lpstr>
      <vt:lpstr>Protein Metabolism</vt:lpstr>
      <vt:lpstr>Ketogenic vs. Glucogenic Amino Acids </vt:lpstr>
      <vt:lpstr>Deamination</vt:lpstr>
      <vt:lpstr>Transamination</vt:lpstr>
      <vt:lpstr>Transamination</vt:lpstr>
      <vt:lpstr>Urea Cycle</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Digestion</dc:title>
  <dc:creator>paul</dc:creator>
  <cp:lastModifiedBy>paul wissmann</cp:lastModifiedBy>
  <cp:revision>1</cp:revision>
  <dcterms:modified xsi:type="dcterms:W3CDTF">2020-11-09T04:38:34Z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0x01010034A1B61307D4CC42ADF17B20384634A2</vt:lpwstr>
  </property>
  <property fmtid="{D5CDD505-2E9C-101B-9397-08002B2CF9AE}" pid="3" name="Order">
    <vt:r8>18017200</vt:r8>
  </property>
</Properties>
</file>