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76461071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76461071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76461071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76461071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76461071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976461071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76461071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76461071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76461071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976461071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06346645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06346645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06346645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06346645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06346645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606346645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606346645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606346645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7646107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7646107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06dd908f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06dd908f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76461071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7646107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06dd908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606dd908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06dd908f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06dd908f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76461071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76461071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97646107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97646107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76461071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76461071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Digestion of Sugars</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By: Hailey, Kevin, Marvin, and Rachel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Digestion (small intestine)</a:t>
            </a:r>
            <a:endParaRPr/>
          </a:p>
        </p:txBody>
      </p:sp>
      <p:sp>
        <p:nvSpPr>
          <p:cNvPr id="149" name="Google Shape;149;p22"/>
          <p:cNvSpPr txBox="1"/>
          <p:nvPr>
            <p:ph idx="1" type="body"/>
          </p:nvPr>
        </p:nvSpPr>
        <p:spPr>
          <a:xfrm>
            <a:off x="311700" y="1272525"/>
            <a:ext cx="5373600" cy="329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Glucose</a:t>
            </a:r>
            <a:r>
              <a:rPr lang="en" sz="1200"/>
              <a:t> and </a:t>
            </a:r>
            <a:r>
              <a:rPr lang="en" sz="1200"/>
              <a:t>galactose</a:t>
            </a:r>
            <a:r>
              <a:rPr lang="en" sz="1200"/>
              <a:t> is </a:t>
            </a:r>
            <a:r>
              <a:rPr lang="en" sz="1200"/>
              <a:t>absorbed</a:t>
            </a:r>
            <a:r>
              <a:rPr lang="en" sz="1200"/>
              <a:t> through active transport, </a:t>
            </a:r>
            <a:r>
              <a:rPr lang="en" sz="1200"/>
              <a:t>which</a:t>
            </a:r>
            <a:r>
              <a:rPr lang="en" sz="1200"/>
              <a:t> uses ATP energy. The Na+/K+ ATPase </a:t>
            </a:r>
            <a:r>
              <a:rPr lang="en" sz="1200"/>
              <a:t>found</a:t>
            </a:r>
            <a:r>
              <a:rPr lang="en" sz="1200"/>
              <a:t> on the basolateral side use the ATP to pump three sodium out and two </a:t>
            </a:r>
            <a:r>
              <a:rPr lang="en" sz="1200"/>
              <a:t>potassium into the cell. This creates an electrochemical gradient that with a lower concentration of sodium inside the cell.</a:t>
            </a:r>
            <a:endParaRPr sz="1200"/>
          </a:p>
          <a:p>
            <a:pPr indent="0" lvl="0" marL="0" rtl="0" algn="l">
              <a:spcBef>
                <a:spcPts val="1200"/>
              </a:spcBef>
              <a:spcAft>
                <a:spcPts val="0"/>
              </a:spcAft>
              <a:buNone/>
            </a:pPr>
            <a:r>
              <a:rPr lang="en" sz="1200"/>
              <a:t>SGLT1, a cotransporter protein found on the apical side of the moves sodium down against its electrochemical gradient into the cell, pulling glucose and galactose with it.</a:t>
            </a:r>
            <a:endParaRPr sz="1200"/>
          </a:p>
          <a:p>
            <a:pPr indent="0" lvl="0" marL="0" rtl="0" algn="l">
              <a:spcBef>
                <a:spcPts val="1200"/>
              </a:spcBef>
              <a:spcAft>
                <a:spcPts val="0"/>
              </a:spcAft>
              <a:buNone/>
            </a:pPr>
            <a:r>
              <a:rPr lang="en" sz="1200"/>
              <a:t>Fructose, glucose, and galactose, leave the cell via passive transport on the basolateral side and enter the blood and travel to the liver. </a:t>
            </a:r>
            <a:endParaRPr sz="1200"/>
          </a:p>
          <a:p>
            <a:pPr indent="0" lvl="0" marL="0" rtl="0" algn="l">
              <a:spcBef>
                <a:spcPts val="1200"/>
              </a:spcBef>
              <a:spcAft>
                <a:spcPts val="1200"/>
              </a:spcAft>
              <a:buNone/>
            </a:pPr>
            <a:r>
              <a:t/>
            </a:r>
            <a:endParaRPr sz="1000"/>
          </a:p>
        </p:txBody>
      </p:sp>
      <p:pic>
        <p:nvPicPr>
          <p:cNvPr id="150" name="Google Shape;150;p22"/>
          <p:cNvPicPr preferRelativeResize="0"/>
          <p:nvPr/>
        </p:nvPicPr>
        <p:blipFill>
          <a:blip r:embed="rId3">
            <a:alphaModFix/>
          </a:blip>
          <a:stretch>
            <a:fillRect/>
          </a:stretch>
        </p:blipFill>
        <p:spPr>
          <a:xfrm>
            <a:off x="5875850" y="1605175"/>
            <a:ext cx="3236524" cy="1798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65100" y="21415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Glucose into glycogen </a:t>
            </a:r>
            <a:endParaRPr/>
          </a:p>
          <a:p>
            <a:pPr indent="0" lvl="0" marL="0" rtl="0" algn="l">
              <a:spcBef>
                <a:spcPts val="0"/>
              </a:spcBef>
              <a:spcAft>
                <a:spcPts val="0"/>
              </a:spcAft>
              <a:buNone/>
            </a:pPr>
            <a:r>
              <a:rPr lang="en"/>
              <a:t>“Glycogenesis”</a:t>
            </a:r>
            <a:endParaRPr/>
          </a:p>
        </p:txBody>
      </p:sp>
      <p:sp>
        <p:nvSpPr>
          <p:cNvPr id="156" name="Google Shape;156;p23"/>
          <p:cNvSpPr txBox="1"/>
          <p:nvPr>
            <p:ph idx="1" type="body"/>
          </p:nvPr>
        </p:nvSpPr>
        <p:spPr>
          <a:xfrm>
            <a:off x="5271600" y="110525"/>
            <a:ext cx="3614100" cy="25455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n" sz="1350">
                <a:solidFill>
                  <a:srgbClr val="000000"/>
                </a:solidFill>
                <a:latin typeface="Arial"/>
                <a:ea typeface="Arial"/>
                <a:cs typeface="Arial"/>
                <a:sym typeface="Arial"/>
              </a:rPr>
              <a:t>Glucose is absorbed from the intestine and that causes our blood sugar to go up, in response to the high blood sugar level, the </a:t>
            </a:r>
            <a:r>
              <a:rPr b="1" lang="en" sz="1350">
                <a:solidFill>
                  <a:srgbClr val="000000"/>
                </a:solidFill>
                <a:latin typeface="Arial"/>
                <a:ea typeface="Arial"/>
                <a:cs typeface="Arial"/>
                <a:sym typeface="Arial"/>
              </a:rPr>
              <a:t>pancreas releases insulin</a:t>
            </a:r>
            <a:r>
              <a:rPr lang="en" sz="135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a:p>
            <a:pPr indent="0" lvl="0" marL="0" rtl="0" algn="l">
              <a:lnSpc>
                <a:spcPct val="105000"/>
              </a:lnSpc>
              <a:spcBef>
                <a:spcPts val="1200"/>
              </a:spcBef>
              <a:spcAft>
                <a:spcPts val="0"/>
              </a:spcAft>
              <a:buSzPts val="935"/>
              <a:buNone/>
            </a:pPr>
            <a:r>
              <a:rPr lang="en" sz="1350">
                <a:solidFill>
                  <a:srgbClr val="000000"/>
                </a:solidFill>
                <a:latin typeface="Arial"/>
                <a:ea typeface="Arial"/>
                <a:cs typeface="Arial"/>
                <a:sym typeface="Arial"/>
              </a:rPr>
              <a:t>Insulin </a:t>
            </a:r>
            <a:r>
              <a:rPr b="1" lang="en" sz="1350">
                <a:solidFill>
                  <a:srgbClr val="000000"/>
                </a:solidFill>
                <a:latin typeface="Arial"/>
                <a:ea typeface="Arial"/>
                <a:cs typeface="Arial"/>
                <a:sym typeface="Arial"/>
              </a:rPr>
              <a:t>acts on glucose transporters</a:t>
            </a:r>
            <a:r>
              <a:rPr lang="en" sz="1350">
                <a:solidFill>
                  <a:srgbClr val="000000"/>
                </a:solidFill>
                <a:latin typeface="Arial"/>
                <a:ea typeface="Arial"/>
                <a:cs typeface="Arial"/>
                <a:sym typeface="Arial"/>
              </a:rPr>
              <a:t> on the cell membrane, which are </a:t>
            </a:r>
            <a:r>
              <a:rPr b="1" lang="en" sz="1350">
                <a:solidFill>
                  <a:srgbClr val="000000"/>
                </a:solidFill>
                <a:latin typeface="Arial"/>
                <a:ea typeface="Arial"/>
                <a:cs typeface="Arial"/>
                <a:sym typeface="Arial"/>
              </a:rPr>
              <a:t>GLUTs</a:t>
            </a:r>
            <a:r>
              <a:rPr lang="en" sz="1350">
                <a:solidFill>
                  <a:srgbClr val="000000"/>
                </a:solidFill>
                <a:latin typeface="Arial"/>
                <a:ea typeface="Arial"/>
                <a:cs typeface="Arial"/>
                <a:sym typeface="Arial"/>
              </a:rPr>
              <a:t>. GLUTs make insulin to bring more glucose into all cells in our body. </a:t>
            </a:r>
            <a:endParaRPr sz="1350">
              <a:solidFill>
                <a:srgbClr val="000000"/>
              </a:solidFill>
              <a:latin typeface="Arial"/>
              <a:ea typeface="Arial"/>
              <a:cs typeface="Arial"/>
              <a:sym typeface="Arial"/>
            </a:endParaRPr>
          </a:p>
          <a:p>
            <a:pPr indent="0" lvl="0" marL="0" rtl="0" algn="l">
              <a:lnSpc>
                <a:spcPct val="105000"/>
              </a:lnSpc>
              <a:spcBef>
                <a:spcPts val="1200"/>
              </a:spcBef>
              <a:spcAft>
                <a:spcPts val="1200"/>
              </a:spcAft>
              <a:buSzPts val="935"/>
              <a:buNone/>
            </a:pPr>
            <a:r>
              <a:rPr lang="en" sz="1350">
                <a:solidFill>
                  <a:srgbClr val="000000"/>
                </a:solidFill>
                <a:latin typeface="Arial"/>
                <a:ea typeface="Arial"/>
                <a:cs typeface="Arial"/>
                <a:sym typeface="Arial"/>
              </a:rPr>
              <a:t>Inside the cell, an enzyme called</a:t>
            </a:r>
            <a:r>
              <a:rPr b="1" lang="en" sz="1350">
                <a:solidFill>
                  <a:srgbClr val="000000"/>
                </a:solidFill>
                <a:latin typeface="Arial"/>
                <a:ea typeface="Arial"/>
                <a:cs typeface="Arial"/>
                <a:sym typeface="Arial"/>
              </a:rPr>
              <a:t> hexokinase </a:t>
            </a:r>
            <a:r>
              <a:rPr lang="en" sz="1350">
                <a:solidFill>
                  <a:srgbClr val="000000"/>
                </a:solidFill>
                <a:latin typeface="Arial"/>
                <a:ea typeface="Arial"/>
                <a:cs typeface="Arial"/>
                <a:sym typeface="Arial"/>
              </a:rPr>
              <a:t>adds a phosphate group to six carbon creating </a:t>
            </a:r>
            <a:r>
              <a:rPr b="1" lang="en" sz="1350">
                <a:solidFill>
                  <a:srgbClr val="000000"/>
                </a:solidFill>
                <a:latin typeface="Arial"/>
                <a:ea typeface="Arial"/>
                <a:cs typeface="Arial"/>
                <a:sym typeface="Arial"/>
              </a:rPr>
              <a:t>glucose-6 phosphate.</a:t>
            </a:r>
            <a:r>
              <a:rPr lang="en" sz="1350">
                <a:solidFill>
                  <a:srgbClr val="000000"/>
                </a:solidFill>
                <a:latin typeface="Arial"/>
                <a:ea typeface="Arial"/>
                <a:cs typeface="Arial"/>
                <a:sym typeface="Arial"/>
              </a:rPr>
              <a:t> Which ends up being broken down during glycolysis making ATP as a byproduct. Overtime, ATP levels starts to rise and that inhibits certain enzymes in glycolysis. When that happens, the extra glucose 6 phosphate can be used to make glycogen. that usually takes place in the liver and muscle cells. </a:t>
            </a:r>
            <a:endParaRPr sz="2029"/>
          </a:p>
        </p:txBody>
      </p:sp>
      <p:pic>
        <p:nvPicPr>
          <p:cNvPr id="157" name="Google Shape;157;p23"/>
          <p:cNvPicPr preferRelativeResize="0"/>
          <p:nvPr/>
        </p:nvPicPr>
        <p:blipFill>
          <a:blip r:embed="rId3">
            <a:alphaModFix/>
          </a:blip>
          <a:stretch>
            <a:fillRect/>
          </a:stretch>
        </p:blipFill>
        <p:spPr>
          <a:xfrm>
            <a:off x="437075" y="1299000"/>
            <a:ext cx="4762500" cy="2982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Glucose into amino acids “Glucose-Alanine Cycle”</a:t>
            </a:r>
            <a:endParaRPr/>
          </a:p>
        </p:txBody>
      </p:sp>
      <p:pic>
        <p:nvPicPr>
          <p:cNvPr id="163" name="Google Shape;163;p24"/>
          <p:cNvPicPr preferRelativeResize="0"/>
          <p:nvPr/>
        </p:nvPicPr>
        <p:blipFill>
          <a:blip r:embed="rId3">
            <a:alphaModFix/>
          </a:blip>
          <a:stretch>
            <a:fillRect/>
          </a:stretch>
        </p:blipFill>
        <p:spPr>
          <a:xfrm>
            <a:off x="143500" y="904875"/>
            <a:ext cx="5715000" cy="3333750"/>
          </a:xfrm>
          <a:prstGeom prst="rect">
            <a:avLst/>
          </a:prstGeom>
          <a:noFill/>
          <a:ln>
            <a:noFill/>
          </a:ln>
        </p:spPr>
      </p:pic>
      <p:sp>
        <p:nvSpPr>
          <p:cNvPr id="164" name="Google Shape;164;p24"/>
          <p:cNvSpPr txBox="1"/>
          <p:nvPr/>
        </p:nvSpPr>
        <p:spPr>
          <a:xfrm>
            <a:off x="5858500" y="904875"/>
            <a:ext cx="3169200" cy="269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t>Unfortunately, our body doesn’t have mechanism to store excess amino acids in its form, so it breaks down into glucose or fat.</a:t>
            </a:r>
            <a:endParaRPr sz="1500"/>
          </a:p>
          <a:p>
            <a:pPr indent="0" lvl="0" marL="0" rtl="0" algn="l">
              <a:lnSpc>
                <a:spcPct val="115000"/>
              </a:lnSpc>
              <a:spcBef>
                <a:spcPts val="0"/>
              </a:spcBef>
              <a:spcAft>
                <a:spcPts val="0"/>
              </a:spcAft>
              <a:buNone/>
            </a:pPr>
            <a:r>
              <a:rPr lang="en" sz="1500"/>
              <a:t>Glucose is converted into pyruvate after glycolysis, and that pyruvate molecule is turned into alanine. and that alanine is transported into liver, and gets converted into glucose again. The converted glucose goes to muscle to provide energy for muscle contraction!</a:t>
            </a:r>
            <a:endParaRPr sz="1500"/>
          </a:p>
          <a:p>
            <a:pPr indent="0" lvl="0" marL="0" rtl="0" algn="l">
              <a:spcBef>
                <a:spcPts val="0"/>
              </a:spcBef>
              <a:spcAft>
                <a:spcPts val="0"/>
              </a:spcAft>
              <a:buNone/>
            </a:pPr>
            <a:r>
              <a:t/>
            </a:r>
            <a:endParaRPr sz="1800">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1663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Glucose into fat</a:t>
            </a:r>
            <a:endParaRPr/>
          </a:p>
          <a:p>
            <a:pPr indent="0" lvl="0" marL="0" rtl="0" algn="l">
              <a:spcBef>
                <a:spcPts val="0"/>
              </a:spcBef>
              <a:spcAft>
                <a:spcPts val="0"/>
              </a:spcAft>
              <a:buNone/>
            </a:pPr>
            <a:r>
              <a:rPr lang="en"/>
              <a:t>“Lipogenesis”</a:t>
            </a:r>
            <a:endParaRPr/>
          </a:p>
        </p:txBody>
      </p:sp>
      <p:sp>
        <p:nvSpPr>
          <p:cNvPr id="170" name="Google Shape;170;p25"/>
          <p:cNvSpPr txBox="1"/>
          <p:nvPr>
            <p:ph idx="1" type="body"/>
          </p:nvPr>
        </p:nvSpPr>
        <p:spPr>
          <a:xfrm>
            <a:off x="5861700" y="1229875"/>
            <a:ext cx="297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71" name="Google Shape;171;p25"/>
          <p:cNvSpPr txBox="1"/>
          <p:nvPr/>
        </p:nvSpPr>
        <p:spPr>
          <a:xfrm>
            <a:off x="3846500" y="379550"/>
            <a:ext cx="5306400" cy="435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highlight>
                  <a:schemeClr val="lt1"/>
                </a:highlight>
              </a:rPr>
              <a:t> there's high concentration of glucose in the blood, insulin triggers excess glucose to be turned into fat for energy storage.</a:t>
            </a:r>
            <a:endParaRPr sz="1300">
              <a:solidFill>
                <a:schemeClr val="dk2"/>
              </a:solidFill>
              <a:highlight>
                <a:schemeClr val="lt1"/>
              </a:highlight>
            </a:endParaRPr>
          </a:p>
          <a:p>
            <a:pPr indent="0" lvl="0" marL="0" rtl="0" algn="l">
              <a:lnSpc>
                <a:spcPct val="115000"/>
              </a:lnSpc>
              <a:spcBef>
                <a:spcPts val="0"/>
              </a:spcBef>
              <a:spcAft>
                <a:spcPts val="0"/>
              </a:spcAft>
              <a:buNone/>
            </a:pPr>
            <a:r>
              <a:t/>
            </a:r>
            <a:endParaRPr sz="1300">
              <a:solidFill>
                <a:schemeClr val="dk2"/>
              </a:solidFill>
              <a:highlight>
                <a:schemeClr val="lt1"/>
              </a:highlight>
            </a:endParaRPr>
          </a:p>
          <a:p>
            <a:pPr indent="0" lvl="0" marL="0" rtl="0" algn="l">
              <a:lnSpc>
                <a:spcPct val="115000"/>
              </a:lnSpc>
              <a:spcBef>
                <a:spcPts val="0"/>
              </a:spcBef>
              <a:spcAft>
                <a:spcPts val="0"/>
              </a:spcAft>
              <a:buNone/>
            </a:pPr>
            <a:r>
              <a:rPr lang="en" sz="1300">
                <a:solidFill>
                  <a:schemeClr val="dk2"/>
                </a:solidFill>
                <a:highlight>
                  <a:schemeClr val="lt1"/>
                </a:highlight>
              </a:rPr>
              <a:t>once glucose is transported to liver from blood, glucose is converted into glucose-6-phosphate which in the process insulin is used to produce glycogen thru the glycogenesis. but when the glycogen storage capacity</a:t>
            </a:r>
            <a:endParaRPr sz="1300">
              <a:solidFill>
                <a:schemeClr val="dk2"/>
              </a:solidFill>
              <a:highlight>
                <a:schemeClr val="lt1"/>
              </a:highlight>
            </a:endParaRPr>
          </a:p>
          <a:p>
            <a:pPr indent="0" lvl="0" marL="0" rtl="0" algn="l">
              <a:lnSpc>
                <a:spcPct val="115000"/>
              </a:lnSpc>
              <a:spcBef>
                <a:spcPts val="0"/>
              </a:spcBef>
              <a:spcAft>
                <a:spcPts val="0"/>
              </a:spcAft>
              <a:buNone/>
            </a:pPr>
            <a:r>
              <a:rPr lang="en" sz="1300">
                <a:solidFill>
                  <a:schemeClr val="dk2"/>
                </a:solidFill>
                <a:highlight>
                  <a:schemeClr val="lt1"/>
                </a:highlight>
              </a:rPr>
              <a:t>has been maxed out liver converts it into fatty acids via lipogenesis.</a:t>
            </a:r>
            <a:endParaRPr sz="1300">
              <a:solidFill>
                <a:schemeClr val="dk2"/>
              </a:solidFill>
              <a:highlight>
                <a:schemeClr val="lt1"/>
              </a:highlight>
            </a:endParaRPr>
          </a:p>
          <a:p>
            <a:pPr indent="0" lvl="0" marL="0" rtl="0" algn="l">
              <a:lnSpc>
                <a:spcPct val="115000"/>
              </a:lnSpc>
              <a:spcBef>
                <a:spcPts val="0"/>
              </a:spcBef>
              <a:spcAft>
                <a:spcPts val="0"/>
              </a:spcAft>
              <a:buNone/>
            </a:pPr>
            <a:r>
              <a:t/>
            </a:r>
            <a:endParaRPr sz="1300">
              <a:solidFill>
                <a:schemeClr val="dk2"/>
              </a:solidFill>
              <a:highlight>
                <a:schemeClr val="lt1"/>
              </a:highlight>
            </a:endParaRPr>
          </a:p>
          <a:p>
            <a:pPr indent="0" lvl="0" marL="0" rtl="0" algn="l">
              <a:lnSpc>
                <a:spcPct val="115000"/>
              </a:lnSpc>
              <a:spcBef>
                <a:spcPts val="0"/>
              </a:spcBef>
              <a:spcAft>
                <a:spcPts val="0"/>
              </a:spcAft>
              <a:buNone/>
            </a:pPr>
            <a:r>
              <a:rPr lang="en" sz="1300">
                <a:solidFill>
                  <a:schemeClr val="dk2"/>
                </a:solidFill>
                <a:highlight>
                  <a:schemeClr val="lt1"/>
                </a:highlight>
              </a:rPr>
              <a:t>any excess glucose is converted into acetyl-CoA, which acts as the input for lipogenesis and the formation of fatty acids, under the influence of insulin. fatty acids are combined with glycerol to form tri-acyl glycerols commonly abbreviated to tags. the liver usually stores only a small amount of fatty acids as tags, with the rest being transported to adipose tissue by special carrier proteins termed VLDL (very low density lipoprotein)</a:t>
            </a:r>
            <a:endParaRPr sz="1300">
              <a:solidFill>
                <a:schemeClr val="dk2"/>
              </a:solidFill>
              <a:highlight>
                <a:schemeClr val="lt1"/>
              </a:highlight>
            </a:endParaRPr>
          </a:p>
          <a:p>
            <a:pPr indent="0" lvl="0" marL="0" rtl="0" algn="l">
              <a:lnSpc>
                <a:spcPct val="115000"/>
              </a:lnSpc>
              <a:spcBef>
                <a:spcPts val="0"/>
              </a:spcBef>
              <a:spcAft>
                <a:spcPts val="0"/>
              </a:spcAft>
              <a:buNone/>
            </a:pPr>
            <a:r>
              <a:t/>
            </a:r>
            <a:endParaRPr sz="1200">
              <a:solidFill>
                <a:srgbClr val="F6F7FB"/>
              </a:solidFill>
              <a:highlight>
                <a:srgbClr val="0A092D"/>
              </a:highlight>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p:txBody>
      </p:sp>
      <p:pic>
        <p:nvPicPr>
          <p:cNvPr id="172" name="Google Shape;172;p25"/>
          <p:cNvPicPr preferRelativeResize="0"/>
          <p:nvPr/>
        </p:nvPicPr>
        <p:blipFill>
          <a:blip r:embed="rId3">
            <a:alphaModFix/>
          </a:blip>
          <a:stretch>
            <a:fillRect/>
          </a:stretch>
        </p:blipFill>
        <p:spPr>
          <a:xfrm>
            <a:off x="311700" y="1134525"/>
            <a:ext cx="3447200" cy="375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266950" y="18752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Glycogenolysis</a:t>
            </a:r>
            <a:endParaRPr/>
          </a:p>
        </p:txBody>
      </p:sp>
      <p:sp>
        <p:nvSpPr>
          <p:cNvPr id="178" name="Google Shape;178;p26"/>
          <p:cNvSpPr txBox="1"/>
          <p:nvPr>
            <p:ph idx="1" type="body"/>
          </p:nvPr>
        </p:nvSpPr>
        <p:spPr>
          <a:xfrm>
            <a:off x="311700" y="1229875"/>
            <a:ext cx="5179800" cy="3339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When the body does not have enough fat to convert into glucose it resorts to Glycogenolysis.</a:t>
            </a:r>
            <a:endParaRPr/>
          </a:p>
          <a:p>
            <a:pPr indent="0" lvl="0" marL="0" rtl="0" algn="l">
              <a:spcBef>
                <a:spcPts val="1200"/>
              </a:spcBef>
              <a:spcAft>
                <a:spcPts val="0"/>
              </a:spcAft>
              <a:buNone/>
            </a:pPr>
            <a:r>
              <a:rPr lang="en"/>
              <a:t>Glycogen is taken from the muscles and liver for glycogenolysis.</a:t>
            </a:r>
            <a:endParaRPr/>
          </a:p>
          <a:p>
            <a:pPr indent="0" lvl="0" marL="0" rtl="0" algn="l">
              <a:spcBef>
                <a:spcPts val="1200"/>
              </a:spcBef>
              <a:spcAft>
                <a:spcPts val="0"/>
              </a:spcAft>
              <a:buNone/>
            </a:pPr>
            <a:r>
              <a:rPr lang="en"/>
              <a:t>This is a process in which </a:t>
            </a:r>
            <a:r>
              <a:rPr lang="en"/>
              <a:t>glycogen</a:t>
            </a:r>
            <a:r>
              <a:rPr lang="en"/>
              <a:t> is broken down </a:t>
            </a:r>
            <a:r>
              <a:rPr lang="en"/>
              <a:t>into glucose which will be used as an energy source.</a:t>
            </a:r>
            <a:endParaRPr/>
          </a:p>
          <a:p>
            <a:pPr indent="0" lvl="0" marL="0" rtl="0" algn="l">
              <a:spcBef>
                <a:spcPts val="1200"/>
              </a:spcBef>
              <a:spcAft>
                <a:spcPts val="0"/>
              </a:spcAft>
              <a:buNone/>
            </a:pPr>
            <a:r>
              <a:rPr lang="en"/>
              <a:t>This process is regulated by two enzymes </a:t>
            </a:r>
            <a:r>
              <a:rPr lang="en" sz="1900">
                <a:solidFill>
                  <a:srgbClr val="444444"/>
                </a:solidFill>
                <a:highlight>
                  <a:srgbClr val="FFFFFF"/>
                </a:highlight>
              </a:rPr>
              <a:t>Glycogen phosphorylase and phosphorylase kinase</a:t>
            </a:r>
            <a:endParaRPr sz="1900"/>
          </a:p>
          <a:p>
            <a:pPr indent="0" lvl="0" marL="0" rtl="0" algn="l">
              <a:spcBef>
                <a:spcPts val="1200"/>
              </a:spcBef>
              <a:spcAft>
                <a:spcPts val="1200"/>
              </a:spcAft>
              <a:buNone/>
            </a:pPr>
            <a:r>
              <a:t/>
            </a:r>
            <a:endParaRPr/>
          </a:p>
        </p:txBody>
      </p:sp>
      <p:pic>
        <p:nvPicPr>
          <p:cNvPr id="179" name="Google Shape;179;p26"/>
          <p:cNvPicPr preferRelativeResize="0"/>
          <p:nvPr/>
        </p:nvPicPr>
        <p:blipFill>
          <a:blip r:embed="rId3">
            <a:alphaModFix/>
          </a:blip>
          <a:stretch>
            <a:fillRect/>
          </a:stretch>
        </p:blipFill>
        <p:spPr>
          <a:xfrm>
            <a:off x="5430024" y="386475"/>
            <a:ext cx="3517075" cy="333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Gluconeogenesis</a:t>
            </a:r>
            <a:endParaRPr/>
          </a:p>
        </p:txBody>
      </p:sp>
      <p:sp>
        <p:nvSpPr>
          <p:cNvPr id="185" name="Google Shape;185;p27"/>
          <p:cNvSpPr txBox="1"/>
          <p:nvPr>
            <p:ph idx="1" type="body"/>
          </p:nvPr>
        </p:nvSpPr>
        <p:spPr>
          <a:xfrm>
            <a:off x="311700" y="1229875"/>
            <a:ext cx="3933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the body </a:t>
            </a:r>
            <a:r>
              <a:rPr lang="en"/>
              <a:t>continues</a:t>
            </a:r>
            <a:r>
              <a:rPr lang="en"/>
              <a:t> to be in a </a:t>
            </a:r>
            <a:r>
              <a:rPr lang="en"/>
              <a:t>state</a:t>
            </a:r>
            <a:r>
              <a:rPr lang="en"/>
              <a:t> where glucose is not available it will resort to gluconeogenesis.</a:t>
            </a:r>
            <a:endParaRPr/>
          </a:p>
          <a:p>
            <a:pPr indent="0" lvl="0" marL="0" rtl="0" algn="l">
              <a:spcBef>
                <a:spcPts val="1200"/>
              </a:spcBef>
              <a:spcAft>
                <a:spcPts val="1200"/>
              </a:spcAft>
              <a:buNone/>
            </a:pPr>
            <a:r>
              <a:rPr lang="en"/>
              <a:t>In this process a glucose is produce from </a:t>
            </a:r>
            <a:r>
              <a:rPr lang="en"/>
              <a:t>noncarbohydrates</a:t>
            </a:r>
            <a:r>
              <a:rPr lang="en"/>
              <a:t> such as glycerol, </a:t>
            </a:r>
            <a:r>
              <a:rPr lang="en"/>
              <a:t>lactate, propionate and certain amino acids.  </a:t>
            </a:r>
            <a:endParaRPr/>
          </a:p>
        </p:txBody>
      </p:sp>
      <p:pic>
        <p:nvPicPr>
          <p:cNvPr id="186" name="Google Shape;186;p27"/>
          <p:cNvPicPr preferRelativeResize="0"/>
          <p:nvPr/>
        </p:nvPicPr>
        <p:blipFill>
          <a:blip r:embed="rId3">
            <a:alphaModFix/>
          </a:blip>
          <a:stretch>
            <a:fillRect/>
          </a:stretch>
        </p:blipFill>
        <p:spPr>
          <a:xfrm>
            <a:off x="4424700" y="1229875"/>
            <a:ext cx="3175675" cy="252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Energy</a:t>
            </a:r>
            <a:endParaRPr/>
          </a:p>
        </p:txBody>
      </p:sp>
      <p:sp>
        <p:nvSpPr>
          <p:cNvPr id="192" name="Google Shape;192;p28"/>
          <p:cNvSpPr txBox="1"/>
          <p:nvPr>
            <p:ph idx="1" type="body"/>
          </p:nvPr>
        </p:nvSpPr>
        <p:spPr>
          <a:xfrm>
            <a:off x="107050" y="1301050"/>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calorie is a unit of energy.</a:t>
            </a:r>
            <a:endParaRPr/>
          </a:p>
          <a:p>
            <a:pPr indent="0" lvl="0" marL="0" rtl="0" algn="l">
              <a:spcBef>
                <a:spcPts val="1200"/>
              </a:spcBef>
              <a:spcAft>
                <a:spcPts val="0"/>
              </a:spcAft>
              <a:buNone/>
            </a:pPr>
            <a:r>
              <a:rPr lang="en"/>
              <a:t>It is the equivalent of 4.184 Joules</a:t>
            </a:r>
            <a:endParaRPr/>
          </a:p>
          <a:p>
            <a:pPr indent="0" lvl="0" marL="0" rtl="0" algn="l">
              <a:spcBef>
                <a:spcPts val="1200"/>
              </a:spcBef>
              <a:spcAft>
                <a:spcPts val="0"/>
              </a:spcAft>
              <a:buNone/>
            </a:pPr>
            <a:r>
              <a:rPr lang="en"/>
              <a:t>A Kcal or kilocalorie is the </a:t>
            </a:r>
            <a:r>
              <a:rPr lang="en"/>
              <a:t>equivalent</a:t>
            </a:r>
            <a:r>
              <a:rPr lang="en"/>
              <a:t> of 1000 calories.</a:t>
            </a:r>
            <a:endParaRPr/>
          </a:p>
          <a:p>
            <a:pPr indent="0" lvl="0" marL="0" rtl="0" algn="l">
              <a:spcBef>
                <a:spcPts val="1200"/>
              </a:spcBef>
              <a:spcAft>
                <a:spcPts val="1200"/>
              </a:spcAft>
              <a:buNone/>
            </a:pPr>
            <a:r>
              <a:rPr lang="en"/>
              <a:t>Kilocalories are what we refer to as food calories.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Metabolic rate and BMI</a:t>
            </a:r>
            <a:endParaRPr/>
          </a:p>
        </p:txBody>
      </p:sp>
      <p:sp>
        <p:nvSpPr>
          <p:cNvPr id="198" name="Google Shape;198;p29"/>
          <p:cNvSpPr txBox="1"/>
          <p:nvPr>
            <p:ph idx="1" type="body"/>
          </p:nvPr>
        </p:nvSpPr>
        <p:spPr>
          <a:xfrm>
            <a:off x="392100" y="1188900"/>
            <a:ext cx="4179900" cy="3339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1600"/>
              <a:t>The basal metabolic system is equal to the minimum amount of calorie the body is burning in order to sustain life. </a:t>
            </a:r>
            <a:endParaRPr sz="1600"/>
          </a:p>
          <a:p>
            <a:pPr indent="0" lvl="0" marL="0" rtl="0" algn="l">
              <a:spcBef>
                <a:spcPts val="1200"/>
              </a:spcBef>
              <a:spcAft>
                <a:spcPts val="0"/>
              </a:spcAft>
              <a:buNone/>
            </a:pPr>
            <a:r>
              <a:rPr lang="en" sz="1600"/>
              <a:t>The basal metabolic rate </a:t>
            </a:r>
            <a:r>
              <a:rPr lang="en" sz="1600"/>
              <a:t>accounts</a:t>
            </a:r>
            <a:r>
              <a:rPr lang="en" sz="1600"/>
              <a:t> up to 70% calories burn in a day. </a:t>
            </a:r>
            <a:endParaRPr sz="1600"/>
          </a:p>
          <a:p>
            <a:pPr indent="0" lvl="0" marL="0" rtl="0" algn="l">
              <a:spcBef>
                <a:spcPts val="1200"/>
              </a:spcBef>
              <a:spcAft>
                <a:spcPts val="0"/>
              </a:spcAft>
              <a:buNone/>
            </a:pPr>
            <a:r>
              <a:rPr lang="en" sz="1600"/>
              <a:t>BMI stands for body mass Index.</a:t>
            </a:r>
            <a:endParaRPr sz="1600"/>
          </a:p>
          <a:p>
            <a:pPr indent="0" lvl="0" marL="0" rtl="0" algn="l">
              <a:spcBef>
                <a:spcPts val="1200"/>
              </a:spcBef>
              <a:spcAft>
                <a:spcPts val="0"/>
              </a:spcAft>
              <a:buNone/>
            </a:pPr>
            <a:r>
              <a:rPr lang="en" sz="1600"/>
              <a:t>BMI is</a:t>
            </a:r>
            <a:r>
              <a:rPr lang="en" sz="1600">
                <a:solidFill>
                  <a:srgbClr val="202124"/>
                </a:solidFill>
                <a:highlight>
                  <a:srgbClr val="FFFFFF"/>
                </a:highlight>
              </a:rPr>
              <a:t> </a:t>
            </a:r>
            <a:r>
              <a:rPr lang="en" sz="1600">
                <a:solidFill>
                  <a:srgbClr val="040C28"/>
                </a:solidFill>
              </a:rPr>
              <a:t>a person's weight in kilograms (or pounds) divided by the square of height in meters (or feet)</a:t>
            </a:r>
            <a:r>
              <a:rPr lang="en" sz="1600">
                <a:solidFill>
                  <a:srgbClr val="202124"/>
                </a:solidFill>
                <a:highlight>
                  <a:srgbClr val="FFFFFF"/>
                </a:highlight>
              </a:rPr>
              <a:t>.</a:t>
            </a:r>
            <a:endParaRPr sz="1600"/>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pic>
        <p:nvPicPr>
          <p:cNvPr id="199" name="Google Shape;199;p29"/>
          <p:cNvPicPr preferRelativeResize="0"/>
          <p:nvPr/>
        </p:nvPicPr>
        <p:blipFill>
          <a:blip r:embed="rId3">
            <a:alphaModFix/>
          </a:blip>
          <a:stretch>
            <a:fillRect/>
          </a:stretch>
        </p:blipFill>
        <p:spPr>
          <a:xfrm>
            <a:off x="5348325" y="90825"/>
            <a:ext cx="2604725" cy="1960025"/>
          </a:xfrm>
          <a:prstGeom prst="rect">
            <a:avLst/>
          </a:prstGeom>
          <a:noFill/>
          <a:ln>
            <a:noFill/>
          </a:ln>
        </p:spPr>
      </p:pic>
      <p:pic>
        <p:nvPicPr>
          <p:cNvPr id="200" name="Google Shape;200;p29"/>
          <p:cNvPicPr preferRelativeResize="0"/>
          <p:nvPr/>
        </p:nvPicPr>
        <p:blipFill>
          <a:blip r:embed="rId4">
            <a:alphaModFix/>
          </a:blip>
          <a:stretch>
            <a:fillRect/>
          </a:stretch>
        </p:blipFill>
        <p:spPr>
          <a:xfrm>
            <a:off x="5348325" y="2201925"/>
            <a:ext cx="2892746" cy="1521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Water Soluble vs fat soluble vitamins</a:t>
            </a:r>
            <a:endParaRPr/>
          </a:p>
        </p:txBody>
      </p:sp>
      <p:sp>
        <p:nvSpPr>
          <p:cNvPr id="206" name="Google Shape;206;p30"/>
          <p:cNvSpPr txBox="1"/>
          <p:nvPr>
            <p:ph idx="1" type="body"/>
          </p:nvPr>
        </p:nvSpPr>
        <p:spPr>
          <a:xfrm>
            <a:off x="311700" y="1203175"/>
            <a:ext cx="5326800" cy="3327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Vitamins are an important part of the diet as they help in multiple process </a:t>
            </a:r>
            <a:r>
              <a:rPr lang="en"/>
              <a:t>throughout</a:t>
            </a:r>
            <a:r>
              <a:rPr lang="en"/>
              <a:t> the body.</a:t>
            </a:r>
            <a:endParaRPr/>
          </a:p>
          <a:p>
            <a:pPr indent="0" lvl="0" marL="0" rtl="0" algn="l">
              <a:spcBef>
                <a:spcPts val="1200"/>
              </a:spcBef>
              <a:spcAft>
                <a:spcPts val="0"/>
              </a:spcAft>
              <a:buNone/>
            </a:pPr>
            <a:r>
              <a:rPr lang="en"/>
              <a:t>There two types of Vitamins, water soluble and fat </a:t>
            </a:r>
            <a:r>
              <a:rPr lang="en"/>
              <a:t>soluble.</a:t>
            </a:r>
            <a:endParaRPr/>
          </a:p>
          <a:p>
            <a:pPr indent="0" lvl="0" marL="0" rtl="0" algn="l">
              <a:spcBef>
                <a:spcPts val="1200"/>
              </a:spcBef>
              <a:spcAft>
                <a:spcPts val="0"/>
              </a:spcAft>
              <a:buNone/>
            </a:pPr>
            <a:r>
              <a:rPr lang="en"/>
              <a:t>Water soluble vitamins enter the bloodstream and are eventually discarded and must be frequently replenished.</a:t>
            </a:r>
            <a:endParaRPr/>
          </a:p>
          <a:p>
            <a:pPr indent="0" lvl="0" marL="0" rtl="0" algn="l">
              <a:spcBef>
                <a:spcPts val="1200"/>
              </a:spcBef>
              <a:spcAft>
                <a:spcPts val="1200"/>
              </a:spcAft>
              <a:buNone/>
            </a:pPr>
            <a:r>
              <a:rPr lang="en"/>
              <a:t>Fat soluble vitamins are stored in the body with fats and can last in the body for up tp 6 months.</a:t>
            </a:r>
            <a:endParaRPr/>
          </a:p>
        </p:txBody>
      </p:sp>
      <p:pic>
        <p:nvPicPr>
          <p:cNvPr id="207" name="Google Shape;207;p30"/>
          <p:cNvPicPr preferRelativeResize="0"/>
          <p:nvPr/>
        </p:nvPicPr>
        <p:blipFill>
          <a:blip r:embed="rId3">
            <a:alphaModFix/>
          </a:blip>
          <a:stretch>
            <a:fillRect/>
          </a:stretch>
        </p:blipFill>
        <p:spPr>
          <a:xfrm>
            <a:off x="5549800" y="1472750"/>
            <a:ext cx="3468500" cy="2346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Chemical</a:t>
            </a:r>
            <a:r>
              <a:rPr lang="en"/>
              <a:t> structures</a:t>
            </a:r>
            <a:endParaRPr/>
          </a:p>
        </p:txBody>
      </p:sp>
      <p:sp>
        <p:nvSpPr>
          <p:cNvPr id="92" name="Google Shape;92;p14"/>
          <p:cNvSpPr txBox="1"/>
          <p:nvPr>
            <p:ph idx="1" type="body"/>
          </p:nvPr>
        </p:nvSpPr>
        <p:spPr>
          <a:xfrm>
            <a:off x="311700" y="907675"/>
            <a:ext cx="4498200" cy="366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Carbohydrates contain carbon, hydrogen, and oxygen.</a:t>
            </a:r>
            <a:endParaRPr sz="1200"/>
          </a:p>
          <a:p>
            <a:pPr indent="0" lvl="0" marL="0" rtl="0" algn="l">
              <a:spcBef>
                <a:spcPts val="1200"/>
              </a:spcBef>
              <a:spcAft>
                <a:spcPts val="0"/>
              </a:spcAft>
              <a:buNone/>
            </a:pPr>
            <a:r>
              <a:rPr lang="en" sz="1200"/>
              <a:t>The general formula for a carbohydrate is CnH2nOn</a:t>
            </a:r>
            <a:endParaRPr sz="1200"/>
          </a:p>
          <a:p>
            <a:pPr indent="0" lvl="0" marL="0" rtl="0" algn="l">
              <a:spcBef>
                <a:spcPts val="1200"/>
              </a:spcBef>
              <a:spcAft>
                <a:spcPts val="0"/>
              </a:spcAft>
              <a:buNone/>
            </a:pPr>
            <a:r>
              <a:rPr lang="en" sz="1200"/>
              <a:t>Monosaccharides</a:t>
            </a:r>
            <a:r>
              <a:rPr lang="en" sz="1200"/>
              <a:t> are simple sugars, some examples are glucose, galactose, and fructose.</a:t>
            </a:r>
            <a:endParaRPr sz="1200"/>
          </a:p>
          <a:p>
            <a:pPr indent="0" lvl="0" marL="0" rtl="0" algn="l">
              <a:spcBef>
                <a:spcPts val="1200"/>
              </a:spcBef>
              <a:spcAft>
                <a:spcPts val="0"/>
              </a:spcAft>
              <a:buNone/>
            </a:pPr>
            <a:r>
              <a:rPr lang="en" sz="1200"/>
              <a:t>Disaccharides are formed when two monosaccharides are covalently bonded. </a:t>
            </a:r>
            <a:endParaRPr sz="1200"/>
          </a:p>
          <a:p>
            <a:pPr indent="0" lvl="0" marL="0" rtl="0" algn="l">
              <a:spcBef>
                <a:spcPts val="1200"/>
              </a:spcBef>
              <a:spcAft>
                <a:spcPts val="0"/>
              </a:spcAft>
              <a:buNone/>
            </a:pPr>
            <a:r>
              <a:rPr lang="en" sz="1200"/>
              <a:t>Polysaccharides are multiple monosaccharides that are joined together. One example is cellulose, which is a common polysaccharide composed of glucose. It has β-1,4 glycosidic linkages. </a:t>
            </a:r>
            <a:endParaRPr sz="1200"/>
          </a:p>
          <a:p>
            <a:pPr indent="0" lvl="0" marL="0" rtl="0" algn="l">
              <a:spcBef>
                <a:spcPts val="1200"/>
              </a:spcBef>
              <a:spcAft>
                <a:spcPts val="1200"/>
              </a:spcAft>
              <a:buNone/>
            </a:pPr>
            <a:r>
              <a:t/>
            </a:r>
            <a:endParaRPr sz="1200"/>
          </a:p>
        </p:txBody>
      </p:sp>
      <p:pic>
        <p:nvPicPr>
          <p:cNvPr id="93" name="Google Shape;93;p14"/>
          <p:cNvPicPr preferRelativeResize="0"/>
          <p:nvPr/>
        </p:nvPicPr>
        <p:blipFill>
          <a:blip r:embed="rId3">
            <a:alphaModFix/>
          </a:blip>
          <a:stretch>
            <a:fillRect/>
          </a:stretch>
        </p:blipFill>
        <p:spPr>
          <a:xfrm>
            <a:off x="4677001" y="237900"/>
            <a:ext cx="4394576" cy="3560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Disaccharides and their enzymes</a:t>
            </a:r>
            <a:endParaRPr/>
          </a:p>
        </p:txBody>
      </p:sp>
      <p:sp>
        <p:nvSpPr>
          <p:cNvPr id="99" name="Google Shape;99;p15"/>
          <p:cNvSpPr txBox="1"/>
          <p:nvPr>
            <p:ph idx="1" type="body"/>
          </p:nvPr>
        </p:nvSpPr>
        <p:spPr>
          <a:xfrm>
            <a:off x="311700" y="1201325"/>
            <a:ext cx="4439400" cy="3367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400"/>
              <a:t>There are three famous disaccharides. </a:t>
            </a:r>
            <a:endParaRPr sz="1400"/>
          </a:p>
          <a:p>
            <a:pPr indent="-317500" lvl="0" marL="457200" rtl="0" algn="l">
              <a:spcBef>
                <a:spcPts val="1200"/>
              </a:spcBef>
              <a:spcAft>
                <a:spcPts val="0"/>
              </a:spcAft>
              <a:buSzPts val="1400"/>
              <a:buAutoNum type="arabicPeriod"/>
            </a:pPr>
            <a:r>
              <a:rPr lang="en" sz="1400"/>
              <a:t>The first is sucrose, its corresponding enzyme is sucrase which hydrolyzes it into glucose and fructose. </a:t>
            </a:r>
            <a:endParaRPr sz="1400"/>
          </a:p>
          <a:p>
            <a:pPr indent="-317500" lvl="0" marL="457200" rtl="0" algn="l">
              <a:spcBef>
                <a:spcPts val="0"/>
              </a:spcBef>
              <a:spcAft>
                <a:spcPts val="0"/>
              </a:spcAft>
              <a:buSzPts val="1400"/>
              <a:buAutoNum type="arabicPeriod"/>
            </a:pPr>
            <a:r>
              <a:rPr lang="en" sz="1400"/>
              <a:t>The second one is lactose. The corresponding enzyme is lactase which catalyzes the hydrolysis of lactose into glucose and galactose.</a:t>
            </a:r>
            <a:endParaRPr sz="1400"/>
          </a:p>
          <a:p>
            <a:pPr indent="-317500" lvl="0" marL="457200" rtl="0" algn="l">
              <a:spcBef>
                <a:spcPts val="0"/>
              </a:spcBef>
              <a:spcAft>
                <a:spcPts val="0"/>
              </a:spcAft>
              <a:buSzPts val="1400"/>
              <a:buAutoNum type="arabicPeriod"/>
            </a:pPr>
            <a:r>
              <a:rPr lang="en" sz="1400"/>
              <a:t>The third one is maltose. It’s corresponding enzyme is maltase which catalyzes the hydrolysis of maltose into two molecules of glucose. </a:t>
            </a:r>
            <a:endParaRPr sz="1400"/>
          </a:p>
          <a:p>
            <a:pPr indent="0" lvl="0" marL="0" rtl="0" algn="l">
              <a:spcBef>
                <a:spcPts val="1200"/>
              </a:spcBef>
              <a:spcAft>
                <a:spcPts val="1200"/>
              </a:spcAft>
              <a:buNone/>
            </a:pPr>
            <a:r>
              <a:t/>
            </a:r>
            <a:endParaRPr/>
          </a:p>
        </p:txBody>
      </p:sp>
      <p:pic>
        <p:nvPicPr>
          <p:cNvPr id="100" name="Google Shape;100;p15"/>
          <p:cNvPicPr preferRelativeResize="0"/>
          <p:nvPr/>
        </p:nvPicPr>
        <p:blipFill>
          <a:blip r:embed="rId3">
            <a:alphaModFix/>
          </a:blip>
          <a:stretch>
            <a:fillRect/>
          </a:stretch>
        </p:blipFill>
        <p:spPr>
          <a:xfrm>
            <a:off x="5480825" y="0"/>
            <a:ext cx="3613750" cy="418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Functions of carbohydrates</a:t>
            </a:r>
            <a:endParaRPr/>
          </a:p>
        </p:txBody>
      </p:sp>
      <p:sp>
        <p:nvSpPr>
          <p:cNvPr id="106" name="Google Shape;106;p16"/>
          <p:cNvSpPr txBox="1"/>
          <p:nvPr>
            <p:ph idx="1" type="body"/>
          </p:nvPr>
        </p:nvSpPr>
        <p:spPr>
          <a:xfrm>
            <a:off x="311700" y="1229875"/>
            <a:ext cx="5419200" cy="3339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872"/>
              <a:t>Energy production: dietary glucose is used to make atp through cellular respiration. </a:t>
            </a:r>
            <a:r>
              <a:rPr lang="en" sz="1872"/>
              <a:t>Carbohydrates are broken down into ATP through glycolysis, Krebs cycle, and electron transport chain.</a:t>
            </a:r>
            <a:endParaRPr sz="1872"/>
          </a:p>
          <a:p>
            <a:pPr indent="0" lvl="0" marL="0" rtl="0" algn="l">
              <a:spcBef>
                <a:spcPts val="1200"/>
              </a:spcBef>
              <a:spcAft>
                <a:spcPts val="0"/>
              </a:spcAft>
              <a:buNone/>
            </a:pPr>
            <a:r>
              <a:t/>
            </a:r>
            <a:endParaRPr sz="1872"/>
          </a:p>
          <a:p>
            <a:pPr indent="0" lvl="0" marL="0" rtl="0" algn="l">
              <a:spcBef>
                <a:spcPts val="1200"/>
              </a:spcBef>
              <a:spcAft>
                <a:spcPts val="0"/>
              </a:spcAft>
              <a:buNone/>
            </a:pPr>
            <a:r>
              <a:rPr lang="en" sz="1872"/>
              <a:t>Energy storage: They are stored as glycogen in the liver and muscles, so that when energy is needed, they are able to be broken down easily into glucose. Glucose is converted to glycogen through glycogenesis.</a:t>
            </a:r>
            <a:endParaRPr sz="1872"/>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107" name="Google Shape;107;p16"/>
          <p:cNvPicPr preferRelativeResize="0"/>
          <p:nvPr/>
        </p:nvPicPr>
        <p:blipFill>
          <a:blip r:embed="rId3">
            <a:alphaModFix/>
          </a:blip>
          <a:stretch>
            <a:fillRect/>
          </a:stretch>
        </p:blipFill>
        <p:spPr>
          <a:xfrm>
            <a:off x="5861450" y="213575"/>
            <a:ext cx="3167001" cy="1759450"/>
          </a:xfrm>
          <a:prstGeom prst="rect">
            <a:avLst/>
          </a:prstGeom>
          <a:noFill/>
          <a:ln>
            <a:noFill/>
          </a:ln>
        </p:spPr>
      </p:pic>
      <p:pic>
        <p:nvPicPr>
          <p:cNvPr id="108" name="Google Shape;108;p16"/>
          <p:cNvPicPr preferRelativeResize="0"/>
          <p:nvPr/>
        </p:nvPicPr>
        <p:blipFill>
          <a:blip r:embed="rId4">
            <a:alphaModFix/>
          </a:blip>
          <a:stretch>
            <a:fillRect/>
          </a:stretch>
        </p:blipFill>
        <p:spPr>
          <a:xfrm>
            <a:off x="5668525" y="2073425"/>
            <a:ext cx="3463651" cy="158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idx="1" type="body"/>
          </p:nvPr>
        </p:nvSpPr>
        <p:spPr>
          <a:xfrm>
            <a:off x="311700" y="177975"/>
            <a:ext cx="2625000" cy="4390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Cellular Respiration:</a:t>
            </a:r>
            <a:endParaRPr/>
          </a:p>
          <a:p>
            <a:pPr indent="0" lvl="0" marL="0" rtl="0" algn="l">
              <a:spcBef>
                <a:spcPts val="1200"/>
              </a:spcBef>
              <a:spcAft>
                <a:spcPts val="0"/>
              </a:spcAft>
              <a:buNone/>
            </a:pPr>
            <a:r>
              <a:rPr lang="en" sz="1200"/>
              <a:t>Glycolysis: first stage of cellular respiration that takes place in the cytoplasm. It involves one molecule of glucose and ends with two molecules of pyruvate.</a:t>
            </a:r>
            <a:endParaRPr sz="1200"/>
          </a:p>
          <a:p>
            <a:pPr indent="0" lvl="0" marL="0" rtl="0" algn="l">
              <a:spcBef>
                <a:spcPts val="1200"/>
              </a:spcBef>
              <a:spcAft>
                <a:spcPts val="0"/>
              </a:spcAft>
              <a:buNone/>
            </a:pPr>
            <a:r>
              <a:rPr lang="en" sz="1200"/>
              <a:t>Krebs cycle: the second </a:t>
            </a:r>
            <a:r>
              <a:rPr lang="en" sz="1200"/>
              <a:t>phase</a:t>
            </a:r>
            <a:r>
              <a:rPr lang="en" sz="1200"/>
              <a:t> of cellular respiration takes place in the </a:t>
            </a:r>
            <a:r>
              <a:rPr lang="en" sz="1200"/>
              <a:t>mitochondria</a:t>
            </a:r>
            <a:r>
              <a:rPr lang="en" sz="1200"/>
              <a:t>. Acetyl-Coa, which can be derived from carbohydrates, produces energy in the form of ATP.</a:t>
            </a:r>
            <a:endParaRPr sz="1200"/>
          </a:p>
          <a:p>
            <a:pPr indent="0" lvl="0" marL="0" rtl="0" algn="l">
              <a:spcBef>
                <a:spcPts val="1200"/>
              </a:spcBef>
              <a:spcAft>
                <a:spcPts val="1200"/>
              </a:spcAft>
              <a:buNone/>
            </a:pPr>
            <a:r>
              <a:rPr lang="en" sz="1200"/>
              <a:t>Electron Transport Chain: third step, happens in the mitochondria. NADH and FADH2 carry electrons that will go through a chain of reactions. The electrons release energy which is used to pump H+ ions, creating an electrochemical gradient.</a:t>
            </a:r>
            <a:endParaRPr sz="1200"/>
          </a:p>
        </p:txBody>
      </p:sp>
      <p:pic>
        <p:nvPicPr>
          <p:cNvPr id="114" name="Google Shape;114;p17"/>
          <p:cNvPicPr preferRelativeResize="0"/>
          <p:nvPr/>
        </p:nvPicPr>
        <p:blipFill>
          <a:blip r:embed="rId3">
            <a:alphaModFix/>
          </a:blip>
          <a:stretch>
            <a:fillRect/>
          </a:stretch>
        </p:blipFill>
        <p:spPr>
          <a:xfrm>
            <a:off x="2873890" y="0"/>
            <a:ext cx="6226019"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18"/>
          <p:cNvPicPr preferRelativeResize="0"/>
          <p:nvPr/>
        </p:nvPicPr>
        <p:blipFill>
          <a:blip r:embed="rId3">
            <a:alphaModFix/>
          </a:blip>
          <a:stretch>
            <a:fillRect/>
          </a:stretch>
        </p:blipFill>
        <p:spPr>
          <a:xfrm>
            <a:off x="0" y="151275"/>
            <a:ext cx="9182426" cy="482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Digestion (mouth)</a:t>
            </a:r>
            <a:endParaRPr/>
          </a:p>
        </p:txBody>
      </p:sp>
      <p:sp>
        <p:nvSpPr>
          <p:cNvPr id="127" name="Google Shape;127;p19"/>
          <p:cNvSpPr txBox="1"/>
          <p:nvPr>
            <p:ph idx="1" type="body"/>
          </p:nvPr>
        </p:nvSpPr>
        <p:spPr>
          <a:xfrm>
            <a:off x="311700" y="1103450"/>
            <a:ext cx="4956300" cy="3465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Chemical vs Mechanical</a:t>
            </a:r>
            <a:endParaRPr/>
          </a:p>
          <a:p>
            <a:pPr indent="0" lvl="0" marL="0" rtl="0" algn="l">
              <a:spcBef>
                <a:spcPts val="1200"/>
              </a:spcBef>
              <a:spcAft>
                <a:spcPts val="0"/>
              </a:spcAft>
              <a:buNone/>
            </a:pPr>
            <a:r>
              <a:rPr lang="en" sz="1200"/>
              <a:t>Chemical digestion involves </a:t>
            </a:r>
            <a:r>
              <a:rPr lang="en" sz="1200"/>
              <a:t>specific</a:t>
            </a:r>
            <a:r>
              <a:rPr lang="en" sz="1200"/>
              <a:t> enzymes that help break down the complex carbohydrates into </a:t>
            </a:r>
            <a:r>
              <a:rPr lang="en" sz="1200"/>
              <a:t>simple</a:t>
            </a:r>
            <a:r>
              <a:rPr lang="en" sz="1200"/>
              <a:t> sugars</a:t>
            </a:r>
            <a:endParaRPr sz="1200"/>
          </a:p>
          <a:p>
            <a:pPr indent="0" lvl="0" marL="0" rtl="0" algn="l">
              <a:spcBef>
                <a:spcPts val="1200"/>
              </a:spcBef>
              <a:spcAft>
                <a:spcPts val="0"/>
              </a:spcAft>
              <a:buNone/>
            </a:pPr>
            <a:r>
              <a:rPr lang="en" sz="1200"/>
              <a:t>Mechanical digestion is physically chewing up the food with your mouth, </a:t>
            </a:r>
            <a:r>
              <a:rPr lang="en" sz="1200"/>
              <a:t>tongue, and teeth.</a:t>
            </a:r>
            <a:endParaRPr sz="1200"/>
          </a:p>
          <a:p>
            <a:pPr indent="0" lvl="0" marL="0" rtl="0" algn="l">
              <a:spcBef>
                <a:spcPts val="1200"/>
              </a:spcBef>
              <a:spcAft>
                <a:spcPts val="0"/>
              </a:spcAft>
              <a:buNone/>
            </a:pPr>
            <a:r>
              <a:rPr lang="en" sz="1200"/>
              <a:t>It all starts in the mouth with salivary amylase which breaks down starch into glycogen and maltose. </a:t>
            </a:r>
            <a:endParaRPr sz="1200"/>
          </a:p>
          <a:p>
            <a:pPr indent="0" lvl="0" marL="0" rtl="0" algn="l">
              <a:spcBef>
                <a:spcPts val="1200"/>
              </a:spcBef>
              <a:spcAft>
                <a:spcPts val="0"/>
              </a:spcAft>
              <a:buNone/>
            </a:pPr>
            <a:r>
              <a:rPr lang="en" sz="1200"/>
              <a:t>Role of salivary amylase is to digest and eliminate any sugars that are left in between meals to prevent gum disease and gingivitis. </a:t>
            </a:r>
            <a:endParaRPr sz="1200"/>
          </a:p>
          <a:p>
            <a:pPr indent="0" lvl="0" marL="0" rtl="0" algn="l">
              <a:spcBef>
                <a:spcPts val="1200"/>
              </a:spcBef>
              <a:spcAft>
                <a:spcPts val="0"/>
              </a:spcAft>
              <a:buNone/>
            </a:pPr>
            <a:r>
              <a:rPr lang="en" sz="1200"/>
              <a:t>Overall, mechanical digestion is the part where you chew your carbs into smaller pieces, and chemical digestion is when your salivary glands release amylase to break starch into simpler sugars.</a:t>
            </a:r>
            <a:endParaRPr sz="1200"/>
          </a:p>
          <a:p>
            <a:pPr indent="0" lvl="0" marL="0" rtl="0" algn="l">
              <a:spcBef>
                <a:spcPts val="1200"/>
              </a:spcBef>
              <a:spcAft>
                <a:spcPts val="1200"/>
              </a:spcAft>
              <a:buNone/>
            </a:pPr>
            <a:r>
              <a:t/>
            </a:r>
            <a:endParaRPr sz="1200"/>
          </a:p>
        </p:txBody>
      </p:sp>
      <p:pic>
        <p:nvPicPr>
          <p:cNvPr id="128" name="Google Shape;128;p19"/>
          <p:cNvPicPr preferRelativeResize="0"/>
          <p:nvPr/>
        </p:nvPicPr>
        <p:blipFill>
          <a:blip r:embed="rId3">
            <a:alphaModFix/>
          </a:blip>
          <a:stretch>
            <a:fillRect/>
          </a:stretch>
        </p:blipFill>
        <p:spPr>
          <a:xfrm>
            <a:off x="5874275" y="66750"/>
            <a:ext cx="3220423" cy="3820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Digestion</a:t>
            </a:r>
            <a:r>
              <a:rPr lang="en"/>
              <a:t> (esophagus to stomach)</a:t>
            </a:r>
            <a:endParaRPr/>
          </a:p>
        </p:txBody>
      </p:sp>
      <p:sp>
        <p:nvSpPr>
          <p:cNvPr id="134" name="Google Shape;134;p20"/>
          <p:cNvSpPr txBox="1"/>
          <p:nvPr>
            <p:ph idx="1" type="body"/>
          </p:nvPr>
        </p:nvSpPr>
        <p:spPr>
          <a:xfrm>
            <a:off x="311700" y="1290325"/>
            <a:ext cx="5632800" cy="3278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200"/>
              <a:t>The esophagus and </a:t>
            </a:r>
            <a:r>
              <a:rPr lang="en" sz="1200"/>
              <a:t>stomach does</a:t>
            </a:r>
            <a:r>
              <a:rPr lang="en" sz="1200"/>
              <a:t> not play a major role in digesting carbohydrates. The esophagus main function is to move the bolus down in wavelike </a:t>
            </a:r>
            <a:r>
              <a:rPr lang="en" sz="1200"/>
              <a:t>contractions</a:t>
            </a:r>
            <a:r>
              <a:rPr lang="en" sz="1200"/>
              <a:t> called peristalsis.</a:t>
            </a:r>
            <a:endParaRPr sz="1200"/>
          </a:p>
          <a:p>
            <a:pPr indent="0" lvl="0" marL="0" rtl="0" algn="l">
              <a:spcBef>
                <a:spcPts val="1200"/>
              </a:spcBef>
              <a:spcAft>
                <a:spcPts val="0"/>
              </a:spcAft>
              <a:buNone/>
            </a:pPr>
            <a:r>
              <a:rPr lang="en" sz="1200"/>
              <a:t>The lower esophageal sphincter allows the bolus to enter the stomach, and also prevents the nonkeratinized stratified squamous epithelial cells of the esophagus from being destroyed by the acidity of the stomach.</a:t>
            </a:r>
            <a:endParaRPr sz="1200"/>
          </a:p>
          <a:p>
            <a:pPr indent="0" lvl="0" marL="0" rtl="0" algn="l">
              <a:spcBef>
                <a:spcPts val="1200"/>
              </a:spcBef>
              <a:spcAft>
                <a:spcPts val="0"/>
              </a:spcAft>
              <a:buNone/>
            </a:pPr>
            <a:r>
              <a:rPr lang="en" sz="1200"/>
              <a:t>The stomach’s main functions in digestion are to turn the bolus into chyme by way of the gastric juices. </a:t>
            </a:r>
            <a:endParaRPr sz="1200"/>
          </a:p>
          <a:p>
            <a:pPr indent="0" lvl="0" marL="0" rtl="0" algn="l">
              <a:spcBef>
                <a:spcPts val="1200"/>
              </a:spcBef>
              <a:spcAft>
                <a:spcPts val="0"/>
              </a:spcAft>
              <a:buNone/>
            </a:pPr>
            <a:r>
              <a:rPr lang="en" sz="1200"/>
              <a:t>The pH of the stomach is 2.0, which is really acidic! This allows the food to be further broken down. The hcl does not chemically digest the food, the enzymes do all the digestion. HCl destroys the function of salivary amylase in the stomach.</a:t>
            </a:r>
            <a:endParaRPr sz="1200"/>
          </a:p>
          <a:p>
            <a:pPr indent="0" lvl="0" marL="0" rtl="0" algn="l">
              <a:spcBef>
                <a:spcPts val="1200"/>
              </a:spcBef>
              <a:spcAft>
                <a:spcPts val="1200"/>
              </a:spcAft>
              <a:buNone/>
            </a:pPr>
            <a:r>
              <a:t/>
            </a:r>
            <a:endParaRPr sz="1200"/>
          </a:p>
        </p:txBody>
      </p:sp>
      <p:pic>
        <p:nvPicPr>
          <p:cNvPr id="135" name="Google Shape;135;p20"/>
          <p:cNvPicPr preferRelativeResize="0"/>
          <p:nvPr/>
        </p:nvPicPr>
        <p:blipFill>
          <a:blip r:embed="rId3">
            <a:alphaModFix/>
          </a:blip>
          <a:stretch>
            <a:fillRect/>
          </a:stretch>
        </p:blipFill>
        <p:spPr>
          <a:xfrm>
            <a:off x="6150300" y="129050"/>
            <a:ext cx="2894699" cy="1936757"/>
          </a:xfrm>
          <a:prstGeom prst="rect">
            <a:avLst/>
          </a:prstGeom>
          <a:noFill/>
          <a:ln>
            <a:noFill/>
          </a:ln>
        </p:spPr>
      </p:pic>
      <p:pic>
        <p:nvPicPr>
          <p:cNvPr id="136" name="Google Shape;136;p20"/>
          <p:cNvPicPr preferRelativeResize="0"/>
          <p:nvPr/>
        </p:nvPicPr>
        <p:blipFill>
          <a:blip r:embed="rId4">
            <a:alphaModFix/>
          </a:blip>
          <a:stretch>
            <a:fillRect/>
          </a:stretch>
        </p:blipFill>
        <p:spPr>
          <a:xfrm>
            <a:off x="6150300" y="2013532"/>
            <a:ext cx="2894700" cy="2034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Digestion (small intestine)</a:t>
            </a:r>
            <a:endParaRPr/>
          </a:p>
        </p:txBody>
      </p:sp>
      <p:sp>
        <p:nvSpPr>
          <p:cNvPr id="142" name="Google Shape;142;p21"/>
          <p:cNvSpPr txBox="1"/>
          <p:nvPr>
            <p:ph idx="1" type="body"/>
          </p:nvPr>
        </p:nvSpPr>
        <p:spPr>
          <a:xfrm>
            <a:off x="311700" y="1229875"/>
            <a:ext cx="5709300" cy="3339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4400"/>
              <a:t>Once in the small intestine, pancreatic </a:t>
            </a:r>
            <a:r>
              <a:rPr lang="en" sz="4400"/>
              <a:t>amylase breaks down the polysaccharides into disaccharides. The most common disaccharides are maltose, sucrose, and lactose. These disaccharides are then broken down into monosaccharides by the digestive enzymes found at the brush border of the enterocytes (intestinal absorptive cells).</a:t>
            </a:r>
            <a:endParaRPr sz="4400"/>
          </a:p>
          <a:p>
            <a:pPr indent="-298450" lvl="0" marL="457200" rtl="0" algn="l">
              <a:spcBef>
                <a:spcPts val="1200"/>
              </a:spcBef>
              <a:spcAft>
                <a:spcPts val="0"/>
              </a:spcAft>
              <a:buSzPct val="100000"/>
              <a:buChar char="●"/>
            </a:pPr>
            <a:r>
              <a:rPr lang="en" sz="4400"/>
              <a:t>Sucrase, breaks down sucrose into the monosaccharides fructose and glucose.</a:t>
            </a:r>
            <a:endParaRPr sz="4400"/>
          </a:p>
          <a:p>
            <a:pPr indent="-298450" lvl="0" marL="457200" rtl="0" algn="l">
              <a:spcBef>
                <a:spcPts val="0"/>
              </a:spcBef>
              <a:spcAft>
                <a:spcPts val="0"/>
              </a:spcAft>
              <a:buSzPct val="100000"/>
              <a:buChar char="●"/>
            </a:pPr>
            <a:r>
              <a:rPr lang="en" sz="4400"/>
              <a:t>Maltase, breaks down maltose into two glucose monosaccharides.</a:t>
            </a:r>
            <a:endParaRPr sz="4400"/>
          </a:p>
          <a:p>
            <a:pPr indent="-298450" lvl="0" marL="457200" rtl="0" algn="l">
              <a:spcBef>
                <a:spcPts val="0"/>
              </a:spcBef>
              <a:spcAft>
                <a:spcPts val="0"/>
              </a:spcAft>
              <a:buSzPct val="100000"/>
              <a:buChar char="●"/>
            </a:pPr>
            <a:r>
              <a:rPr lang="en" sz="4400"/>
              <a:t>Lactase, breaks down lactose into the monosaccharides glucose and galactose.</a:t>
            </a:r>
            <a:endParaRPr sz="4400"/>
          </a:p>
          <a:p>
            <a:pPr indent="0" lvl="0" marL="0" rtl="0" algn="l">
              <a:spcBef>
                <a:spcPts val="1200"/>
              </a:spcBef>
              <a:spcAft>
                <a:spcPts val="0"/>
              </a:spcAft>
              <a:buNone/>
            </a:pPr>
            <a:r>
              <a:rPr lang="en" sz="4400"/>
              <a:t>The enterocytes can only absorb these sugars in their simplest form. Therefore, they absorb glucose, galactose, and fructose. </a:t>
            </a:r>
            <a:endParaRPr sz="4400"/>
          </a:p>
          <a:p>
            <a:pPr indent="0" lvl="0" marL="0" rtl="0" algn="l">
              <a:spcBef>
                <a:spcPts val="1200"/>
              </a:spcBef>
              <a:spcAft>
                <a:spcPts val="0"/>
              </a:spcAft>
              <a:buNone/>
            </a:pPr>
            <a:r>
              <a:rPr lang="en" sz="4400"/>
              <a:t>Absorption of </a:t>
            </a:r>
            <a:r>
              <a:rPr lang="en" sz="4400"/>
              <a:t>carbohydrates (sugars) </a:t>
            </a:r>
            <a:r>
              <a:rPr lang="en" sz="4400"/>
              <a:t>can happen in two different ways, </a:t>
            </a:r>
            <a:r>
              <a:rPr lang="en" sz="4400"/>
              <a:t>through</a:t>
            </a:r>
            <a:r>
              <a:rPr lang="en" sz="4400"/>
              <a:t> active transport (energy </a:t>
            </a:r>
            <a:r>
              <a:rPr lang="en" sz="4400"/>
              <a:t>dependent) and through facilitated diffusion (energy independent).</a:t>
            </a:r>
            <a:endParaRPr sz="4400"/>
          </a:p>
          <a:p>
            <a:pPr indent="0" lvl="0" marL="0" rtl="0" algn="l">
              <a:spcBef>
                <a:spcPts val="1200"/>
              </a:spcBef>
              <a:spcAft>
                <a:spcPts val="0"/>
              </a:spcAft>
              <a:buNone/>
            </a:pPr>
            <a:r>
              <a:rPr lang="en" sz="4400"/>
              <a:t>Fructose is absorbed through facilitated diffusion, it does not need ATP energy because fructose moves down its concentration gradient into the enterocytes with the help of the carrier protein GLUT-5. While inside a majority of the fructose is converted into glucose. </a:t>
            </a:r>
            <a:endParaRPr sz="44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143" name="Google Shape;143;p21"/>
          <p:cNvPicPr preferRelativeResize="0"/>
          <p:nvPr/>
        </p:nvPicPr>
        <p:blipFill>
          <a:blip r:embed="rId3">
            <a:alphaModFix/>
          </a:blip>
          <a:stretch>
            <a:fillRect/>
          </a:stretch>
        </p:blipFill>
        <p:spPr>
          <a:xfrm>
            <a:off x="6044200" y="1526225"/>
            <a:ext cx="3099800" cy="1915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