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EB Garamond" panose="020B0604020202020204" charset="0"/>
      <p:regular r:id="rId28"/>
      <p:bold r:id="rId29"/>
      <p:italic r:id="rId30"/>
      <p:boldItalic r:id="rId31"/>
    </p:embeddedFont>
    <p:embeddedFont>
      <p:font typeface="Proxima Nova"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830864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645736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mc/articles/PMC645736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iencedirect.com/topics/neuroscience/glucogenic-amino-aci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cbi.nlm.nih.gov/pmc/articles/PMC645736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9f085ca6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d9f085ca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da37e4da2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da37e4da2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9f085ca6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d9f085ca6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u="sng">
                <a:solidFill>
                  <a:srgbClr val="FF5252"/>
                </a:solidFill>
                <a:hlinkClick r:id="rId3">
                  <a:extLst>
                    <a:ext uri="{A12FA001-AC4F-418D-AE19-62706E023703}">
                      <ahyp:hlinkClr xmlns:ahyp="http://schemas.microsoft.com/office/drawing/2018/hyperlinkcolor" val="tx"/>
                    </a:ext>
                  </a:extLst>
                </a:hlinkClick>
              </a:rPr>
              <a:t>https://www.ncbi.nlm.nih.gov/pmc/articles/PMC8308647/</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d9f085ca6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d9f085ca6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https://www.ncbi.nlm.nih.gov/pmc/articles/PMC6457363/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9f085ca60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9f085ca6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https://www.ncbi.nlm.nih.gov/pmc/articles/PMC6457363/</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d9f085ca6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d9f085ca6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https://www.sciencedirect.com/topics/neuroscience/glucogenic-amino-acid</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9f085ca6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d9f085ca6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Mostly in the liver and muscle cells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d9f085ca6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d9f085ca6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d9f085ca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d9f085ca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d9f085ca6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d9f085ca6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ff51971b37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ff51971b3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d9f085ca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d9f085ca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d9f085ca6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d9f085ca6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9f085ca6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9f085ca6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9f085ca60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d9f085ca6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da37e4da2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da37e4da2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https://www.ncbi.nlm.nih.gov/pmc/articles/PMC6457363/</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da37e4da2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da37e4da2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ff51971b37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ff51971b3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ff5d11dd7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ff5d11dd7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ff5d11dd71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ff5d11dd71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ff5d11dd7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ff5d11dd7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f5d11dd71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f5d11dd71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ff5d11dd71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ff5d11dd71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f5d11dd71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ff5d11dd71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EB Garamond"/>
                <a:ea typeface="EB Garamond"/>
                <a:cs typeface="EB Garamond"/>
                <a:sym typeface="EB Garamond"/>
              </a:rPr>
              <a:t>SUGARS </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EB Garamond"/>
                <a:ea typeface="EB Garamond"/>
                <a:cs typeface="EB Garamond"/>
                <a:sym typeface="EB Garamond"/>
              </a:rPr>
              <a:t>By: Naomi Dooley &amp; Sharon Jimenez</a:t>
            </a:r>
            <a:endParaRPr>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Absorption of Carbohydrates</a:t>
            </a:r>
            <a:endParaRPr>
              <a:solidFill>
                <a:schemeClr val="lt1"/>
              </a:solidFill>
              <a:latin typeface="EB Garamond"/>
              <a:ea typeface="EB Garamond"/>
              <a:cs typeface="EB Garamond"/>
              <a:sym typeface="EB Garamond"/>
            </a:endParaRPr>
          </a:p>
        </p:txBody>
      </p:sp>
      <p:sp>
        <p:nvSpPr>
          <p:cNvPr id="125" name="Google Shape;125;p22"/>
          <p:cNvSpPr txBox="1">
            <a:spLocks noGrp="1"/>
          </p:cNvSpPr>
          <p:nvPr>
            <p:ph type="body" idx="1"/>
          </p:nvPr>
        </p:nvSpPr>
        <p:spPr>
          <a:xfrm>
            <a:off x="311700" y="1152475"/>
            <a:ext cx="33795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439">
                <a:solidFill>
                  <a:schemeClr val="lt1"/>
                </a:solidFill>
                <a:latin typeface="EB Garamond"/>
                <a:ea typeface="EB Garamond"/>
                <a:cs typeface="EB Garamond"/>
                <a:sym typeface="EB Garamond"/>
              </a:rPr>
              <a:t>Small intestine</a:t>
            </a:r>
            <a:endParaRPr sz="2439">
              <a:solidFill>
                <a:schemeClr val="lt1"/>
              </a:solidFill>
              <a:latin typeface="EB Garamond"/>
              <a:ea typeface="EB Garamond"/>
              <a:cs typeface="EB Garamond"/>
              <a:sym typeface="EB Garamond"/>
            </a:endParaRPr>
          </a:p>
          <a:p>
            <a:pPr marL="0" lvl="0" indent="0" algn="l" rtl="0">
              <a:spcBef>
                <a:spcPts val="1200"/>
              </a:spcBef>
              <a:spcAft>
                <a:spcPts val="0"/>
              </a:spcAft>
              <a:buNone/>
            </a:pPr>
            <a:r>
              <a:rPr lang="en">
                <a:solidFill>
                  <a:schemeClr val="lt1"/>
                </a:solidFill>
                <a:latin typeface="EB Garamond"/>
                <a:ea typeface="EB Garamond"/>
                <a:cs typeface="EB Garamond"/>
                <a:sym typeface="EB Garamond"/>
              </a:rPr>
              <a:t>After being digested by pancreatic amylase into smaller malitrose, maltose, and oligosaccharides, starch is further hydrolyzed to become individual monosaccharides. This process is executed by brush border enzymes found on microvilli in the small intestine.</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26" name="Google Shape;126;p22"/>
          <p:cNvPicPr preferRelativeResize="0"/>
          <p:nvPr/>
        </p:nvPicPr>
        <p:blipFill>
          <a:blip r:embed="rId3">
            <a:alphaModFix/>
          </a:blip>
          <a:stretch>
            <a:fillRect/>
          </a:stretch>
        </p:blipFill>
        <p:spPr>
          <a:xfrm>
            <a:off x="3843600" y="1017725"/>
            <a:ext cx="5147998" cy="36061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2" name="Google Shape;13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3" name="Google Shape;133;p23"/>
          <p:cNvPicPr preferRelativeResize="0"/>
          <p:nvPr/>
        </p:nvPicPr>
        <p:blipFill>
          <a:blip r:embed="rId3">
            <a:alphaModFix/>
          </a:blip>
          <a:stretch>
            <a:fillRect/>
          </a:stretch>
        </p:blipFill>
        <p:spPr>
          <a:xfrm>
            <a:off x="754375" y="920625"/>
            <a:ext cx="7635249" cy="3302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520">
                <a:solidFill>
                  <a:schemeClr val="lt1"/>
                </a:solidFill>
                <a:latin typeface="EB Garamond"/>
                <a:ea typeface="EB Garamond"/>
                <a:cs typeface="EB Garamond"/>
                <a:sym typeface="EB Garamond"/>
              </a:rPr>
              <a:t>Glucose and Galactose Absorption</a:t>
            </a:r>
            <a:endParaRPr sz="2520">
              <a:solidFill>
                <a:schemeClr val="lt1"/>
              </a:solidFill>
              <a:latin typeface="EB Garamond"/>
              <a:ea typeface="EB Garamond"/>
              <a:cs typeface="EB Garamond"/>
              <a:sym typeface="EB Garamond"/>
            </a:endParaRPr>
          </a:p>
        </p:txBody>
      </p:sp>
      <p:sp>
        <p:nvSpPr>
          <p:cNvPr id="139" name="Google Shape;139;p2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r>
              <a:rPr lang="en">
                <a:solidFill>
                  <a:schemeClr val="lt1"/>
                </a:solidFill>
                <a:latin typeface="EB Garamond"/>
                <a:ea typeface="EB Garamond"/>
                <a:cs typeface="EB Garamond"/>
                <a:sym typeface="EB Garamond"/>
              </a:rPr>
              <a:t>One individual monosaccharide molecule is transported across the brush border membrane along with an Na+ molecule into the epithelial cytoplasm on the apical side. The glucose will then exit through the basal side via facilitated diffusion utilizing GLUT transporters. The glucose will then be transported into the interstitial fluid, and into the capillary blood via the villus. This allows the glucose to enter the hepatic portal vein where it can travel to the liver</a:t>
            </a:r>
            <a:endParaRPr>
              <a:solidFill>
                <a:schemeClr val="lt1"/>
              </a:solidFill>
              <a:latin typeface="EB Garamond"/>
              <a:ea typeface="EB Garamond"/>
              <a:cs typeface="EB Garamond"/>
              <a:sym typeface="EB Garamond"/>
            </a:endParaRPr>
          </a:p>
        </p:txBody>
      </p:sp>
      <p:pic>
        <p:nvPicPr>
          <p:cNvPr id="140" name="Google Shape;140;p24"/>
          <p:cNvPicPr preferRelativeResize="0"/>
          <p:nvPr/>
        </p:nvPicPr>
        <p:blipFill>
          <a:blip r:embed="rId3">
            <a:alphaModFix/>
          </a:blip>
          <a:stretch>
            <a:fillRect/>
          </a:stretch>
        </p:blipFill>
        <p:spPr>
          <a:xfrm>
            <a:off x="4572000" y="1152475"/>
            <a:ext cx="4572000" cy="34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Fructose Absorption</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p>
        </p:txBody>
      </p:sp>
      <p:sp>
        <p:nvSpPr>
          <p:cNvPr id="146" name="Google Shape;146;p25"/>
          <p:cNvSpPr txBox="1">
            <a:spLocks noGrp="1"/>
          </p:cNvSpPr>
          <p:nvPr>
            <p:ph type="body" idx="1"/>
          </p:nvPr>
        </p:nvSpPr>
        <p:spPr>
          <a:xfrm>
            <a:off x="311700" y="1152475"/>
            <a:ext cx="294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GLUT5 allows for facilitated diffusion of fructose across the apical membrane. On the basal side GLUT2 facilitates the diffusion of fructose out of the cell and into the blood.</a:t>
            </a: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r>
              <a:rPr lang="en">
                <a:solidFill>
                  <a:schemeClr val="lt1"/>
                </a:solidFill>
                <a:latin typeface="EB Garamond"/>
                <a:ea typeface="EB Garamond"/>
                <a:cs typeface="EB Garamond"/>
                <a:sym typeface="EB Garamond"/>
              </a:rPr>
              <a:t>KHK phosphorylates fructose via ATP conversion to ADP. This phosphorylated fructose will activate the increased transcription of GLUT 5.</a:t>
            </a:r>
            <a:endParaRPr>
              <a:solidFill>
                <a:schemeClr val="lt1"/>
              </a:solidFill>
              <a:latin typeface="EB Garamond"/>
              <a:ea typeface="EB Garamond"/>
              <a:cs typeface="EB Garamond"/>
              <a:sym typeface="EB Garamond"/>
            </a:endParaRPr>
          </a:p>
        </p:txBody>
      </p:sp>
      <p:pic>
        <p:nvPicPr>
          <p:cNvPr id="147" name="Google Shape;147;p25"/>
          <p:cNvPicPr preferRelativeResize="0"/>
          <p:nvPr/>
        </p:nvPicPr>
        <p:blipFill>
          <a:blip r:embed="rId3">
            <a:alphaModFix/>
          </a:blip>
          <a:stretch>
            <a:fillRect/>
          </a:stretch>
        </p:blipFill>
        <p:spPr>
          <a:xfrm>
            <a:off x="3252150" y="1113384"/>
            <a:ext cx="5580150" cy="3494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Gluconeogenesis</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p>
        </p:txBody>
      </p:sp>
      <p:sp>
        <p:nvSpPr>
          <p:cNvPr id="153" name="Google Shape;153;p26"/>
          <p:cNvSpPr txBox="1">
            <a:spLocks noGrp="1"/>
          </p:cNvSpPr>
          <p:nvPr>
            <p:ph type="body" idx="1"/>
          </p:nvPr>
        </p:nvSpPr>
        <p:spPr>
          <a:xfrm>
            <a:off x="311700" y="1152475"/>
            <a:ext cx="40809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
                <a:solidFill>
                  <a:schemeClr val="lt1"/>
                </a:solidFill>
                <a:latin typeface="EB Garamond"/>
                <a:ea typeface="EB Garamond"/>
                <a:cs typeface="EB Garamond"/>
                <a:sym typeface="EB Garamond"/>
              </a:rPr>
              <a:t>In conditions of sustained low glucose levels, the body will begin to utilize an array of other non-carbohydrate molecular sources in order to maintain appropriate energy levels</a:t>
            </a:r>
            <a:endParaRPr>
              <a:solidFill>
                <a:schemeClr val="lt1"/>
              </a:solidFill>
              <a:latin typeface="EB Garamond"/>
              <a:ea typeface="EB Garamond"/>
              <a:cs typeface="EB Garamond"/>
              <a:sym typeface="EB Garamond"/>
            </a:endParaRPr>
          </a:p>
        </p:txBody>
      </p:sp>
      <p:pic>
        <p:nvPicPr>
          <p:cNvPr id="154" name="Google Shape;154;p26"/>
          <p:cNvPicPr preferRelativeResize="0"/>
          <p:nvPr/>
        </p:nvPicPr>
        <p:blipFill>
          <a:blip r:embed="rId3">
            <a:alphaModFix/>
          </a:blip>
          <a:stretch>
            <a:fillRect/>
          </a:stretch>
        </p:blipFill>
        <p:spPr>
          <a:xfrm>
            <a:off x="4572000" y="950188"/>
            <a:ext cx="4404474"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6166875" y="1384725"/>
            <a:ext cx="2932200" cy="166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Glucose-Alanine Cycle</a:t>
            </a:r>
            <a:endParaRPr>
              <a:latin typeface="EB Garamond"/>
              <a:ea typeface="EB Garamond"/>
              <a:cs typeface="EB Garamond"/>
              <a:sym typeface="EB Garamond"/>
            </a:endParaRPr>
          </a:p>
        </p:txBody>
      </p:sp>
      <p:sp>
        <p:nvSpPr>
          <p:cNvPr id="160" name="Google Shape;160;p27"/>
          <p:cNvSpPr txBox="1">
            <a:spLocks noGrp="1"/>
          </p:cNvSpPr>
          <p:nvPr>
            <p:ph type="body" idx="1"/>
          </p:nvPr>
        </p:nvSpPr>
        <p:spPr>
          <a:xfrm>
            <a:off x="311700" y="3521225"/>
            <a:ext cx="8520600" cy="1171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a:solidFill>
                  <a:schemeClr val="lt1"/>
                </a:solidFill>
                <a:latin typeface="EB Garamond"/>
                <a:ea typeface="EB Garamond"/>
                <a:cs typeface="EB Garamond"/>
                <a:sym typeface="EB Garamond"/>
              </a:rPr>
              <a:t>In circumstances of high amino acid content, protein breakdown will begin to occur. Because alanine is found in high percentage in most proteins, when proteins breakdown, alanine is released in high quantity into the bloodstream and taken up by the liver where it reacts with alanine transaminase to form pyruvate.</a:t>
            </a:r>
            <a:endParaRPr>
              <a:solidFill>
                <a:schemeClr val="lt1"/>
              </a:solidFill>
              <a:latin typeface="EB Garamond"/>
              <a:ea typeface="EB Garamond"/>
              <a:cs typeface="EB Garamond"/>
              <a:sym typeface="EB Garamond"/>
            </a:endParaRPr>
          </a:p>
        </p:txBody>
      </p:sp>
      <p:pic>
        <p:nvPicPr>
          <p:cNvPr id="161" name="Google Shape;161;p27"/>
          <p:cNvPicPr preferRelativeResize="0"/>
          <p:nvPr/>
        </p:nvPicPr>
        <p:blipFill>
          <a:blip r:embed="rId3">
            <a:alphaModFix/>
          </a:blip>
          <a:stretch>
            <a:fillRect/>
          </a:stretch>
        </p:blipFill>
        <p:spPr>
          <a:xfrm>
            <a:off x="311700" y="418925"/>
            <a:ext cx="5776726" cy="297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494225" y="445025"/>
            <a:ext cx="5338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Glycogenesis</a:t>
            </a:r>
            <a:endParaRPr>
              <a:solidFill>
                <a:schemeClr val="lt1"/>
              </a:solidFill>
              <a:latin typeface="EB Garamond"/>
              <a:ea typeface="EB Garamond"/>
              <a:cs typeface="EB Garamond"/>
              <a:sym typeface="EB Garamond"/>
            </a:endParaRPr>
          </a:p>
        </p:txBody>
      </p:sp>
      <p:sp>
        <p:nvSpPr>
          <p:cNvPr id="167" name="Google Shape;167;p28"/>
          <p:cNvSpPr txBox="1">
            <a:spLocks noGrp="1"/>
          </p:cNvSpPr>
          <p:nvPr>
            <p:ph type="body" idx="1"/>
          </p:nvPr>
        </p:nvSpPr>
        <p:spPr>
          <a:xfrm>
            <a:off x="3494100" y="1152475"/>
            <a:ext cx="5338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When a meal high in carbohydrates is consumed, glucose will raise the blood sugar via the mechanisms previously described. When this occurs, insulin will be released. Insulin will act on the GLUT proteins to allow for the facilitated diffusion of glucose across the membrane.</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r>
              <a:rPr lang="en">
                <a:solidFill>
                  <a:schemeClr val="lt1"/>
                </a:solidFill>
                <a:latin typeface="EB Garamond"/>
                <a:ea typeface="EB Garamond"/>
                <a:cs typeface="EB Garamond"/>
                <a:sym typeface="EB Garamond"/>
              </a:rPr>
              <a:t>Once insulin is introduced into the system, the pathway of normal glycolysis gets diverted into the glycogenesis pathway seen here.  </a:t>
            </a:r>
            <a:endParaRPr>
              <a:solidFill>
                <a:schemeClr val="lt1"/>
              </a:solidFill>
              <a:latin typeface="EB Garamond"/>
              <a:ea typeface="EB Garamond"/>
              <a:cs typeface="EB Garamond"/>
              <a:sym typeface="EB Garamond"/>
            </a:endParaRPr>
          </a:p>
        </p:txBody>
      </p:sp>
      <p:pic>
        <p:nvPicPr>
          <p:cNvPr id="168" name="Google Shape;168;p28"/>
          <p:cNvPicPr preferRelativeResize="0"/>
          <p:nvPr/>
        </p:nvPicPr>
        <p:blipFill>
          <a:blip r:embed="rId3">
            <a:alphaModFix/>
          </a:blip>
          <a:stretch>
            <a:fillRect/>
          </a:stretch>
        </p:blipFill>
        <p:spPr>
          <a:xfrm>
            <a:off x="166350" y="227850"/>
            <a:ext cx="3165801" cy="4522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540175" y="445025"/>
            <a:ext cx="4292100" cy="70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Lipogenesis</a:t>
            </a:r>
            <a:endParaRPr>
              <a:solidFill>
                <a:schemeClr val="lt1"/>
              </a:solidFill>
              <a:latin typeface="EB Garamond"/>
              <a:ea typeface="EB Garamond"/>
              <a:cs typeface="EB Garamond"/>
              <a:sym typeface="EB Garamond"/>
            </a:endParaRPr>
          </a:p>
        </p:txBody>
      </p:sp>
      <p:sp>
        <p:nvSpPr>
          <p:cNvPr id="174" name="Google Shape;174;p29"/>
          <p:cNvSpPr txBox="1">
            <a:spLocks noGrp="1"/>
          </p:cNvSpPr>
          <p:nvPr>
            <p:ph type="body" idx="1"/>
          </p:nvPr>
        </p:nvSpPr>
        <p:spPr>
          <a:xfrm>
            <a:off x="4540175" y="1152475"/>
            <a:ext cx="4292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Once glycogen storage is at it’s maximum the process of lipogenesis will occur.</a:t>
            </a: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r>
              <a:rPr lang="en">
                <a:solidFill>
                  <a:schemeClr val="lt1"/>
                </a:solidFill>
                <a:latin typeface="EB Garamond"/>
                <a:ea typeface="EB Garamond"/>
                <a:cs typeface="EB Garamond"/>
                <a:sym typeface="EB Garamond"/>
              </a:rPr>
              <a:t>This process starts with normal a glycolysis reaction ending in pyruvate. Furthermore pyruvate will undergo its conversion step to produce Acetyl CoA, the starting material for fatty acid synthesis. </a:t>
            </a:r>
            <a:endParaRPr>
              <a:solidFill>
                <a:schemeClr val="lt1"/>
              </a:solidFill>
              <a:latin typeface="EB Garamond"/>
              <a:ea typeface="EB Garamond"/>
              <a:cs typeface="EB Garamond"/>
              <a:sym typeface="EB Garamond"/>
            </a:endParaRPr>
          </a:p>
        </p:txBody>
      </p:sp>
      <p:pic>
        <p:nvPicPr>
          <p:cNvPr id="175" name="Google Shape;175;p29"/>
          <p:cNvPicPr preferRelativeResize="0"/>
          <p:nvPr/>
        </p:nvPicPr>
        <p:blipFill>
          <a:blip r:embed="rId3">
            <a:alphaModFix/>
          </a:blip>
          <a:stretch>
            <a:fillRect/>
          </a:stretch>
        </p:blipFill>
        <p:spPr>
          <a:xfrm>
            <a:off x="186102" y="381825"/>
            <a:ext cx="4292126" cy="4282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551775" y="201463"/>
            <a:ext cx="296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Glycogenolysis</a:t>
            </a:r>
            <a:endParaRPr>
              <a:solidFill>
                <a:schemeClr val="lt1"/>
              </a:solidFill>
              <a:latin typeface="EB Garamond"/>
              <a:ea typeface="EB Garamond"/>
              <a:cs typeface="EB Garamond"/>
              <a:sym typeface="EB Garamond"/>
            </a:endParaRPr>
          </a:p>
        </p:txBody>
      </p:sp>
      <p:sp>
        <p:nvSpPr>
          <p:cNvPr id="181" name="Google Shape;181;p30"/>
          <p:cNvSpPr txBox="1">
            <a:spLocks noGrp="1"/>
          </p:cNvSpPr>
          <p:nvPr>
            <p:ph type="body" idx="1"/>
          </p:nvPr>
        </p:nvSpPr>
        <p:spPr>
          <a:xfrm>
            <a:off x="439575" y="774175"/>
            <a:ext cx="3616200" cy="4181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Under conditions of low fat storage we undergo the process of glycogenolysis. </a:t>
            </a: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r>
              <a:rPr lang="en">
                <a:solidFill>
                  <a:schemeClr val="lt1"/>
                </a:solidFill>
                <a:latin typeface="EB Garamond"/>
                <a:ea typeface="EB Garamond"/>
                <a:cs typeface="EB Garamond"/>
                <a:sym typeface="EB Garamond"/>
              </a:rPr>
              <a:t>During this process, glycogen storage units are taken from the liver and muscles and broken down to create glucose for the body to utilize.</a:t>
            </a:r>
            <a:endParaRPr>
              <a:solidFill>
                <a:schemeClr val="lt1"/>
              </a:solidFill>
              <a:latin typeface="EB Garamond"/>
              <a:ea typeface="EB Garamond"/>
              <a:cs typeface="EB Garamond"/>
              <a:sym typeface="EB Garamond"/>
            </a:endParaRPr>
          </a:p>
        </p:txBody>
      </p:sp>
      <p:pic>
        <p:nvPicPr>
          <p:cNvPr id="182" name="Google Shape;182;p30"/>
          <p:cNvPicPr preferRelativeResize="0"/>
          <p:nvPr/>
        </p:nvPicPr>
        <p:blipFill>
          <a:blip r:embed="rId3">
            <a:alphaModFix/>
          </a:blip>
          <a:stretch>
            <a:fillRect/>
          </a:stretch>
        </p:blipFill>
        <p:spPr>
          <a:xfrm>
            <a:off x="4174550" y="152400"/>
            <a:ext cx="4822549" cy="4578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EB Garamond"/>
                <a:ea typeface="EB Garamond"/>
                <a:cs typeface="EB Garamond"/>
                <a:sym typeface="EB Garamond"/>
              </a:rPr>
              <a:t>Carbohydrates and Nutrition</a:t>
            </a:r>
            <a:endParaRPr>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337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Chemical Structure </a:t>
            </a:r>
            <a:endParaRPr>
              <a:solidFill>
                <a:schemeClr val="lt1"/>
              </a:solidFill>
              <a:latin typeface="EB Garamond"/>
              <a:ea typeface="EB Garamond"/>
              <a:cs typeface="EB Garamond"/>
              <a:sym typeface="EB Garamond"/>
            </a:endParaRPr>
          </a:p>
        </p:txBody>
      </p:sp>
      <p:sp>
        <p:nvSpPr>
          <p:cNvPr id="66" name="Google Shape;66;p14"/>
          <p:cNvSpPr txBox="1">
            <a:spLocks noGrp="1"/>
          </p:cNvSpPr>
          <p:nvPr>
            <p:ph type="body" idx="1"/>
          </p:nvPr>
        </p:nvSpPr>
        <p:spPr>
          <a:xfrm>
            <a:off x="311700" y="906400"/>
            <a:ext cx="8520600" cy="3416400"/>
          </a:xfrm>
          <a:prstGeom prst="rect">
            <a:avLst/>
          </a:prstGeom>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0"/>
              </a:spcAft>
              <a:buNone/>
            </a:pPr>
            <a:r>
              <a:rPr lang="en" sz="4500">
                <a:solidFill>
                  <a:schemeClr val="lt1"/>
                </a:solidFill>
                <a:latin typeface="EB Garamond"/>
                <a:ea typeface="EB Garamond"/>
                <a:cs typeface="EB Garamond"/>
                <a:sym typeface="EB Garamond"/>
              </a:rPr>
              <a:t> Sugar</a:t>
            </a:r>
            <a:r>
              <a:rPr lang="en" sz="4500">
                <a:solidFill>
                  <a:schemeClr val="lt2"/>
                </a:solidFill>
                <a:latin typeface="EB Garamond"/>
                <a:ea typeface="EB Garamond"/>
                <a:cs typeface="EB Garamond"/>
                <a:sym typeface="EB Garamond"/>
              </a:rPr>
              <a:t> </a:t>
            </a:r>
            <a:r>
              <a:rPr lang="en" sz="4500">
                <a:solidFill>
                  <a:schemeClr val="lt1"/>
                </a:solidFill>
                <a:latin typeface="EB Garamond"/>
                <a:ea typeface="EB Garamond"/>
                <a:cs typeface="EB Garamond"/>
                <a:sym typeface="EB Garamond"/>
              </a:rPr>
              <a:t>is a group of </a:t>
            </a:r>
            <a:r>
              <a:rPr lang="en" sz="4500" b="1">
                <a:solidFill>
                  <a:schemeClr val="lt1"/>
                </a:solidFill>
                <a:latin typeface="EB Garamond"/>
                <a:ea typeface="EB Garamond"/>
                <a:cs typeface="EB Garamond"/>
                <a:sym typeface="EB Garamond"/>
              </a:rPr>
              <a:t>Carbohydrates</a:t>
            </a:r>
            <a:r>
              <a:rPr lang="en" sz="4500">
                <a:solidFill>
                  <a:schemeClr val="lt2"/>
                </a:solidFill>
                <a:latin typeface="EB Garamond"/>
                <a:ea typeface="EB Garamond"/>
                <a:cs typeface="EB Garamond"/>
                <a:sym typeface="EB Garamond"/>
              </a:rPr>
              <a:t> </a:t>
            </a:r>
            <a:endParaRPr sz="4500">
              <a:solidFill>
                <a:schemeClr val="lt1"/>
              </a:solidFill>
              <a:latin typeface="EB Garamond"/>
              <a:ea typeface="EB Garamond"/>
              <a:cs typeface="EB Garamond"/>
              <a:sym typeface="EB Garamond"/>
            </a:endParaRPr>
          </a:p>
          <a:p>
            <a:pPr marL="457200" lvl="0" indent="-321468" algn="l" rtl="0">
              <a:lnSpc>
                <a:spcPct val="115000"/>
              </a:lnSpc>
              <a:spcBef>
                <a:spcPts val="1200"/>
              </a:spcBef>
              <a:spcAft>
                <a:spcPts val="0"/>
              </a:spcAft>
              <a:buClr>
                <a:schemeClr val="lt1"/>
              </a:buClr>
              <a:buSzPct val="100000"/>
              <a:buFont typeface="EB Garamond"/>
              <a:buChar char="●"/>
            </a:pPr>
            <a:r>
              <a:rPr lang="en" sz="4500">
                <a:solidFill>
                  <a:schemeClr val="lt1"/>
                </a:solidFill>
                <a:latin typeface="EB Garamond"/>
                <a:ea typeface="EB Garamond"/>
                <a:cs typeface="EB Garamond"/>
                <a:sym typeface="EB Garamond"/>
              </a:rPr>
              <a:t>Bread, sweets, fruits, starches (from plants) in our body</a:t>
            </a:r>
            <a:endParaRPr sz="4500">
              <a:solidFill>
                <a:schemeClr val="lt1"/>
              </a:solidFill>
              <a:latin typeface="EB Garamond"/>
              <a:ea typeface="EB Garamond"/>
              <a:cs typeface="EB Garamond"/>
              <a:sym typeface="EB Garamond"/>
            </a:endParaRPr>
          </a:p>
          <a:p>
            <a:pPr marL="457200" lvl="0" indent="-321468" algn="l" rtl="0">
              <a:lnSpc>
                <a:spcPct val="115000"/>
              </a:lnSpc>
              <a:spcBef>
                <a:spcPts val="0"/>
              </a:spcBef>
              <a:spcAft>
                <a:spcPts val="0"/>
              </a:spcAft>
              <a:buClr>
                <a:schemeClr val="lt1"/>
              </a:buClr>
              <a:buSzPct val="100000"/>
              <a:buFont typeface="EB Garamond"/>
              <a:buChar char="●"/>
            </a:pPr>
            <a:r>
              <a:rPr lang="en" sz="4500">
                <a:solidFill>
                  <a:schemeClr val="lt1"/>
                </a:solidFill>
                <a:latin typeface="EB Garamond"/>
                <a:ea typeface="EB Garamond"/>
                <a:cs typeface="EB Garamond"/>
                <a:sym typeface="EB Garamond"/>
              </a:rPr>
              <a:t>Organic molecules that contain </a:t>
            </a:r>
            <a:r>
              <a:rPr lang="en" sz="4500" b="1">
                <a:solidFill>
                  <a:schemeClr val="lt1"/>
                </a:solidFill>
                <a:latin typeface="EB Garamond"/>
                <a:ea typeface="EB Garamond"/>
                <a:cs typeface="EB Garamond"/>
                <a:sym typeface="EB Garamond"/>
              </a:rPr>
              <a:t>carbon</a:t>
            </a:r>
            <a:r>
              <a:rPr lang="en" sz="4500">
                <a:solidFill>
                  <a:schemeClr val="lt1"/>
                </a:solidFill>
                <a:latin typeface="EB Garamond"/>
                <a:ea typeface="EB Garamond"/>
                <a:cs typeface="EB Garamond"/>
                <a:sym typeface="EB Garamond"/>
              </a:rPr>
              <a:t>, </a:t>
            </a:r>
            <a:r>
              <a:rPr lang="en" sz="4500" b="1">
                <a:solidFill>
                  <a:schemeClr val="lt1"/>
                </a:solidFill>
                <a:latin typeface="EB Garamond"/>
                <a:ea typeface="EB Garamond"/>
                <a:cs typeface="EB Garamond"/>
                <a:sym typeface="EB Garamond"/>
              </a:rPr>
              <a:t>hydrogen</a:t>
            </a:r>
            <a:r>
              <a:rPr lang="en" sz="4500">
                <a:solidFill>
                  <a:schemeClr val="lt1"/>
                </a:solidFill>
                <a:latin typeface="EB Garamond"/>
                <a:ea typeface="EB Garamond"/>
                <a:cs typeface="EB Garamond"/>
                <a:sym typeface="EB Garamond"/>
              </a:rPr>
              <a:t>, &amp; </a:t>
            </a:r>
            <a:r>
              <a:rPr lang="en" sz="4500" b="1">
                <a:solidFill>
                  <a:schemeClr val="lt1"/>
                </a:solidFill>
                <a:latin typeface="EB Garamond"/>
                <a:ea typeface="EB Garamond"/>
                <a:cs typeface="EB Garamond"/>
                <a:sym typeface="EB Garamond"/>
              </a:rPr>
              <a:t>oxygen </a:t>
            </a:r>
            <a:r>
              <a:rPr lang="en" sz="4500">
                <a:solidFill>
                  <a:schemeClr val="lt1"/>
                </a:solidFill>
                <a:latin typeface="EB Garamond"/>
                <a:ea typeface="EB Garamond"/>
                <a:cs typeface="EB Garamond"/>
                <a:sym typeface="EB Garamond"/>
              </a:rPr>
              <a:t>in a 1:2:1 ratio </a:t>
            </a:r>
            <a:endParaRPr sz="4500">
              <a:solidFill>
                <a:schemeClr val="lt1"/>
              </a:solidFill>
              <a:latin typeface="EB Garamond"/>
              <a:ea typeface="EB Garamond"/>
              <a:cs typeface="EB Garamond"/>
              <a:sym typeface="EB Garamond"/>
            </a:endParaRPr>
          </a:p>
          <a:p>
            <a:pPr marL="0" lvl="0" indent="0" algn="l" rtl="0">
              <a:lnSpc>
                <a:spcPct val="115000"/>
              </a:lnSpc>
              <a:spcBef>
                <a:spcPts val="1200"/>
              </a:spcBef>
              <a:spcAft>
                <a:spcPts val="0"/>
              </a:spcAft>
              <a:buNone/>
            </a:pPr>
            <a:r>
              <a:rPr lang="en" sz="4500">
                <a:solidFill>
                  <a:schemeClr val="lt1"/>
                </a:solidFill>
                <a:latin typeface="EB Garamond"/>
                <a:ea typeface="EB Garamond"/>
                <a:cs typeface="EB Garamond"/>
                <a:sym typeface="EB Garamond"/>
              </a:rPr>
              <a:t> General Formula: CₙH₂ₙOₙ-</a:t>
            </a:r>
            <a:endParaRPr sz="4500">
              <a:solidFill>
                <a:schemeClr val="lt1"/>
              </a:solidFill>
              <a:latin typeface="EB Garamond"/>
              <a:ea typeface="EB Garamond"/>
              <a:cs typeface="EB Garamond"/>
              <a:sym typeface="EB Garamond"/>
            </a:endParaRPr>
          </a:p>
          <a:p>
            <a:pPr marL="0" lvl="0" indent="0" algn="l" rtl="0">
              <a:lnSpc>
                <a:spcPct val="115000"/>
              </a:lnSpc>
              <a:spcBef>
                <a:spcPts val="1200"/>
              </a:spcBef>
              <a:spcAft>
                <a:spcPts val="0"/>
              </a:spcAft>
              <a:buNone/>
            </a:pPr>
            <a:r>
              <a:rPr lang="en" sz="4500">
                <a:solidFill>
                  <a:schemeClr val="lt1"/>
                </a:solidFill>
                <a:latin typeface="EB Garamond"/>
                <a:ea typeface="EB Garamond"/>
                <a:cs typeface="EB Garamond"/>
                <a:sym typeface="EB Garamond"/>
              </a:rPr>
              <a:t>⇨ Monosaccharides are  simple sugars - ex: glucose, fructose, galactose</a:t>
            </a:r>
            <a:endParaRPr sz="4500">
              <a:solidFill>
                <a:schemeClr val="lt1"/>
              </a:solidFill>
              <a:latin typeface="EB Garamond"/>
              <a:ea typeface="EB Garamond"/>
              <a:cs typeface="EB Garamond"/>
              <a:sym typeface="EB Garamond"/>
            </a:endParaRPr>
          </a:p>
          <a:p>
            <a:pPr marL="0" lvl="0" indent="0" algn="l" rtl="0">
              <a:lnSpc>
                <a:spcPct val="115000"/>
              </a:lnSpc>
              <a:spcBef>
                <a:spcPts val="1200"/>
              </a:spcBef>
              <a:spcAft>
                <a:spcPts val="0"/>
              </a:spcAft>
              <a:buNone/>
            </a:pPr>
            <a:r>
              <a:rPr lang="en" sz="4500">
                <a:solidFill>
                  <a:schemeClr val="lt1"/>
                </a:solidFill>
                <a:latin typeface="EB Garamond"/>
                <a:ea typeface="EB Garamond"/>
                <a:cs typeface="EB Garamond"/>
                <a:sym typeface="EB Garamond"/>
              </a:rPr>
              <a:t>⇨ Disaccharide are  two monosaccharides joined by a covalent bond - ex: sucrose, maltose, lactose</a:t>
            </a:r>
            <a:endParaRPr sz="4500">
              <a:solidFill>
                <a:schemeClr val="lt1"/>
              </a:solidFill>
              <a:latin typeface="EB Garamond"/>
              <a:ea typeface="EB Garamond"/>
              <a:cs typeface="EB Garamond"/>
              <a:sym typeface="EB Garamond"/>
            </a:endParaRPr>
          </a:p>
          <a:p>
            <a:pPr marL="0" lvl="0" indent="0" algn="l" rtl="0">
              <a:lnSpc>
                <a:spcPct val="115000"/>
              </a:lnSpc>
              <a:spcBef>
                <a:spcPts val="1200"/>
              </a:spcBef>
              <a:spcAft>
                <a:spcPts val="0"/>
              </a:spcAft>
              <a:buNone/>
            </a:pPr>
            <a:r>
              <a:rPr lang="en" sz="4500">
                <a:solidFill>
                  <a:schemeClr val="lt1"/>
                </a:solidFill>
                <a:latin typeface="EB Garamond"/>
                <a:ea typeface="EB Garamond"/>
                <a:cs typeface="EB Garamond"/>
                <a:sym typeface="EB Garamond"/>
              </a:rPr>
              <a:t>⇨ Polysaccharide are several monosaccharides joined together - ex: cellulose</a:t>
            </a:r>
            <a:endParaRPr sz="4500">
              <a:solidFill>
                <a:schemeClr val="lt1"/>
              </a:solidFill>
              <a:latin typeface="EB Garamond"/>
              <a:ea typeface="EB Garamond"/>
              <a:cs typeface="EB Garamond"/>
              <a:sym typeface="EB Garamond"/>
            </a:endParaRPr>
          </a:p>
          <a:p>
            <a:pPr marL="0" lvl="0" indent="0" algn="l" rtl="0">
              <a:lnSpc>
                <a:spcPct val="115000"/>
              </a:lnSpc>
              <a:spcBef>
                <a:spcPts val="1200"/>
              </a:spcBef>
              <a:spcAft>
                <a:spcPts val="0"/>
              </a:spcAft>
              <a:buNone/>
            </a:pPr>
            <a:endParaRPr sz="1500">
              <a:solidFill>
                <a:schemeClr val="lt1"/>
              </a:solidFill>
              <a:latin typeface="EB Garamond"/>
              <a:ea typeface="EB Garamond"/>
              <a:cs typeface="EB Garamond"/>
              <a:sym typeface="EB Garamond"/>
            </a:endParaRPr>
          </a:p>
          <a:p>
            <a:pPr marL="0" lvl="0" indent="0" algn="l" rtl="0">
              <a:lnSpc>
                <a:spcPct val="115000"/>
              </a:lnSpc>
              <a:spcBef>
                <a:spcPts val="1200"/>
              </a:spcBef>
              <a:spcAft>
                <a:spcPts val="0"/>
              </a:spcAft>
              <a:buNone/>
            </a:pPr>
            <a:endParaRPr sz="1500">
              <a:solidFill>
                <a:schemeClr val="lt1"/>
              </a:solidFill>
              <a:latin typeface="EB Garamond"/>
              <a:ea typeface="EB Garamond"/>
              <a:cs typeface="EB Garamond"/>
              <a:sym typeface="EB Garamond"/>
            </a:endParaRPr>
          </a:p>
          <a:p>
            <a:pPr marL="0" lvl="0" indent="0" algn="l" rtl="0">
              <a:lnSpc>
                <a:spcPct val="115000"/>
              </a:lnSpc>
              <a:spcBef>
                <a:spcPts val="1200"/>
              </a:spcBef>
              <a:spcAft>
                <a:spcPts val="0"/>
              </a:spcAft>
              <a:buNone/>
            </a:pPr>
            <a:endParaRPr sz="1500">
              <a:solidFill>
                <a:schemeClr val="lt1"/>
              </a:solidFill>
              <a:latin typeface="EB Garamond"/>
              <a:ea typeface="EB Garamond"/>
              <a:cs typeface="EB Garamond"/>
              <a:sym typeface="EB Garamond"/>
            </a:endParaRPr>
          </a:p>
          <a:p>
            <a:pPr marL="457200" lvl="0" indent="0" algn="l" rtl="0">
              <a:lnSpc>
                <a:spcPct val="115000"/>
              </a:lnSpc>
              <a:spcBef>
                <a:spcPts val="1200"/>
              </a:spcBef>
              <a:spcAft>
                <a:spcPts val="1200"/>
              </a:spcAft>
              <a:buNone/>
            </a:pPr>
            <a:endParaRPr sz="1500">
              <a:solidFill>
                <a:schemeClr val="lt1"/>
              </a:solidFill>
              <a:latin typeface="EB Garamond"/>
              <a:ea typeface="EB Garamond"/>
              <a:cs typeface="EB Garamond"/>
              <a:sym typeface="EB Garamond"/>
            </a:endParaRPr>
          </a:p>
        </p:txBody>
      </p:sp>
      <p:pic>
        <p:nvPicPr>
          <p:cNvPr id="67" name="Google Shape;67;p14"/>
          <p:cNvPicPr preferRelativeResize="0"/>
          <p:nvPr/>
        </p:nvPicPr>
        <p:blipFill>
          <a:blip r:embed="rId3">
            <a:alphaModFix/>
          </a:blip>
          <a:stretch>
            <a:fillRect/>
          </a:stretch>
        </p:blipFill>
        <p:spPr>
          <a:xfrm>
            <a:off x="1514125" y="3460675"/>
            <a:ext cx="1235776" cy="1337699"/>
          </a:xfrm>
          <a:prstGeom prst="rect">
            <a:avLst/>
          </a:prstGeom>
          <a:noFill/>
          <a:ln>
            <a:noFill/>
          </a:ln>
        </p:spPr>
      </p:pic>
      <p:pic>
        <p:nvPicPr>
          <p:cNvPr id="68" name="Google Shape;68;p14"/>
          <p:cNvPicPr preferRelativeResize="0"/>
          <p:nvPr/>
        </p:nvPicPr>
        <p:blipFill>
          <a:blip r:embed="rId4">
            <a:alphaModFix/>
          </a:blip>
          <a:stretch>
            <a:fillRect/>
          </a:stretch>
        </p:blipFill>
        <p:spPr>
          <a:xfrm>
            <a:off x="3172950" y="3307325"/>
            <a:ext cx="2338700" cy="1644400"/>
          </a:xfrm>
          <a:prstGeom prst="rect">
            <a:avLst/>
          </a:prstGeom>
          <a:noFill/>
          <a:ln>
            <a:noFill/>
          </a:ln>
        </p:spPr>
      </p:pic>
      <p:pic>
        <p:nvPicPr>
          <p:cNvPr id="69" name="Google Shape;69;p14"/>
          <p:cNvPicPr preferRelativeResize="0"/>
          <p:nvPr/>
        </p:nvPicPr>
        <p:blipFill>
          <a:blip r:embed="rId5">
            <a:alphaModFix/>
          </a:blip>
          <a:stretch>
            <a:fillRect/>
          </a:stretch>
        </p:blipFill>
        <p:spPr>
          <a:xfrm>
            <a:off x="5934700" y="3526425"/>
            <a:ext cx="2608000" cy="120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551775" y="201463"/>
            <a:ext cx="296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Calories</a:t>
            </a:r>
            <a:endParaRPr>
              <a:solidFill>
                <a:schemeClr val="lt1"/>
              </a:solidFill>
              <a:latin typeface="EB Garamond"/>
              <a:ea typeface="EB Garamond"/>
              <a:cs typeface="EB Garamond"/>
              <a:sym typeface="EB Garamond"/>
            </a:endParaRPr>
          </a:p>
        </p:txBody>
      </p:sp>
      <p:sp>
        <p:nvSpPr>
          <p:cNvPr id="193" name="Google Shape;193;p32"/>
          <p:cNvSpPr txBox="1">
            <a:spLocks noGrp="1"/>
          </p:cNvSpPr>
          <p:nvPr>
            <p:ph type="body" idx="1"/>
          </p:nvPr>
        </p:nvSpPr>
        <p:spPr>
          <a:xfrm>
            <a:off x="439575" y="774175"/>
            <a:ext cx="3616200" cy="4181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A measurement of the amount of energy in a food or drink</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r>
              <a:rPr lang="en">
                <a:solidFill>
                  <a:schemeClr val="lt1"/>
                </a:solidFill>
                <a:latin typeface="EB Garamond"/>
                <a:ea typeface="EB Garamond"/>
                <a:cs typeface="EB Garamond"/>
                <a:sym typeface="EB Garamond"/>
              </a:rPr>
              <a:t>1 Kcal = 1000 calories = 1484 Joules (J)</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r>
              <a:rPr lang="en">
                <a:solidFill>
                  <a:schemeClr val="lt1"/>
                </a:solidFill>
                <a:latin typeface="EB Garamond"/>
                <a:ea typeface="EB Garamond"/>
                <a:cs typeface="EB Garamond"/>
                <a:sym typeface="EB Garamond"/>
              </a:rPr>
              <a:t>1g of carbohydrate = 4 calories</a:t>
            </a: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endParaRPr>
              <a:solidFill>
                <a:schemeClr val="lt1"/>
              </a:solidFill>
              <a:latin typeface="EB Garamond"/>
              <a:ea typeface="EB Garamond"/>
              <a:cs typeface="EB Garamond"/>
              <a:sym typeface="EB Garamond"/>
            </a:endParaRPr>
          </a:p>
        </p:txBody>
      </p:sp>
      <p:pic>
        <p:nvPicPr>
          <p:cNvPr id="194" name="Google Shape;194;p32"/>
          <p:cNvPicPr preferRelativeResize="0"/>
          <p:nvPr/>
        </p:nvPicPr>
        <p:blipFill>
          <a:blip r:embed="rId3">
            <a:alphaModFix/>
          </a:blip>
          <a:stretch>
            <a:fillRect/>
          </a:stretch>
        </p:blipFill>
        <p:spPr>
          <a:xfrm>
            <a:off x="5668100" y="152400"/>
            <a:ext cx="2539801"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551775" y="201463"/>
            <a:ext cx="296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Basal Metabolic Rate</a:t>
            </a:r>
            <a:endParaRPr>
              <a:solidFill>
                <a:schemeClr val="lt1"/>
              </a:solidFill>
              <a:latin typeface="EB Garamond"/>
              <a:ea typeface="EB Garamond"/>
              <a:cs typeface="EB Garamond"/>
              <a:sym typeface="EB Garamond"/>
            </a:endParaRPr>
          </a:p>
        </p:txBody>
      </p:sp>
      <p:sp>
        <p:nvSpPr>
          <p:cNvPr id="200" name="Google Shape;200;p33"/>
          <p:cNvSpPr txBox="1">
            <a:spLocks noGrp="1"/>
          </p:cNvSpPr>
          <p:nvPr>
            <p:ph type="body" idx="1"/>
          </p:nvPr>
        </p:nvSpPr>
        <p:spPr>
          <a:xfrm>
            <a:off x="439575" y="774175"/>
            <a:ext cx="3616200" cy="4181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The amount of calories you burn when you are performing basic life functions</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r>
              <a:rPr lang="en">
                <a:solidFill>
                  <a:schemeClr val="lt1"/>
                </a:solidFill>
                <a:latin typeface="EB Garamond"/>
                <a:ea typeface="EB Garamond"/>
                <a:cs typeface="EB Garamond"/>
                <a:sym typeface="EB Garamond"/>
              </a:rPr>
              <a:t>Measurement based on weight, height, age, and sex</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r>
              <a:rPr lang="en">
                <a:solidFill>
                  <a:schemeClr val="lt1"/>
                </a:solidFill>
                <a:latin typeface="EB Garamond"/>
                <a:ea typeface="EB Garamond"/>
                <a:cs typeface="EB Garamond"/>
                <a:sym typeface="EB Garamond"/>
              </a:rPr>
              <a:t>Typically higher in men than in women</a:t>
            </a:r>
            <a:endParaRPr>
              <a:solidFill>
                <a:schemeClr val="lt1"/>
              </a:solidFill>
              <a:latin typeface="EB Garamond"/>
              <a:ea typeface="EB Garamond"/>
              <a:cs typeface="EB Garamond"/>
              <a:sym typeface="EB Garamond"/>
            </a:endParaRPr>
          </a:p>
        </p:txBody>
      </p:sp>
      <p:pic>
        <p:nvPicPr>
          <p:cNvPr id="201" name="Google Shape;201;p33"/>
          <p:cNvPicPr preferRelativeResize="0"/>
          <p:nvPr/>
        </p:nvPicPr>
        <p:blipFill>
          <a:blip r:embed="rId3">
            <a:alphaModFix/>
          </a:blip>
          <a:stretch>
            <a:fillRect/>
          </a:stretch>
        </p:blipFill>
        <p:spPr>
          <a:xfrm>
            <a:off x="4055775" y="100400"/>
            <a:ext cx="4783424" cy="31877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551775" y="201475"/>
            <a:ext cx="402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Body Mass Index (BMI)</a:t>
            </a:r>
            <a:endParaRPr>
              <a:solidFill>
                <a:schemeClr val="lt1"/>
              </a:solidFill>
              <a:latin typeface="EB Garamond"/>
              <a:ea typeface="EB Garamond"/>
              <a:cs typeface="EB Garamond"/>
              <a:sym typeface="EB Garamond"/>
            </a:endParaRPr>
          </a:p>
        </p:txBody>
      </p:sp>
      <p:sp>
        <p:nvSpPr>
          <p:cNvPr id="207" name="Google Shape;207;p34"/>
          <p:cNvSpPr txBox="1">
            <a:spLocks noGrp="1"/>
          </p:cNvSpPr>
          <p:nvPr>
            <p:ph type="body" idx="1"/>
          </p:nvPr>
        </p:nvSpPr>
        <p:spPr>
          <a:xfrm>
            <a:off x="4185675" y="2844550"/>
            <a:ext cx="4783500" cy="1954200"/>
          </a:xfrm>
          <a:prstGeom prst="rect">
            <a:avLst/>
          </a:prstGeom>
        </p:spPr>
        <p:txBody>
          <a:bodyPr spcFirstLastPara="1" wrap="square" lIns="91425" tIns="91425" rIns="91425" bIns="91425" anchor="ctr" anchorCtr="0">
            <a:normAutofit lnSpcReduction="2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A measure of weight adjusted for height.</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r>
              <a:rPr lang="en">
                <a:solidFill>
                  <a:schemeClr val="lt1"/>
                </a:solidFill>
                <a:latin typeface="EB Garamond"/>
                <a:ea typeface="EB Garamond"/>
                <a:cs typeface="EB Garamond"/>
                <a:sym typeface="EB Garamond"/>
              </a:rPr>
              <a:t>Not an entirely accurate metric considering it cannot take into consideration the muscle content of weight</a:t>
            </a: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endParaRPr>
              <a:solidFill>
                <a:schemeClr val="lt1"/>
              </a:solidFill>
              <a:latin typeface="EB Garamond"/>
              <a:ea typeface="EB Garamond"/>
              <a:cs typeface="EB Garamond"/>
              <a:sym typeface="EB Garamond"/>
            </a:endParaRPr>
          </a:p>
        </p:txBody>
      </p:sp>
      <p:pic>
        <p:nvPicPr>
          <p:cNvPr id="208" name="Google Shape;208;p34"/>
          <p:cNvPicPr preferRelativeResize="0"/>
          <p:nvPr/>
        </p:nvPicPr>
        <p:blipFill>
          <a:blip r:embed="rId3">
            <a:alphaModFix/>
          </a:blip>
          <a:stretch>
            <a:fillRect/>
          </a:stretch>
        </p:blipFill>
        <p:spPr>
          <a:xfrm>
            <a:off x="4185700" y="201475"/>
            <a:ext cx="4783425" cy="2511298"/>
          </a:xfrm>
          <a:prstGeom prst="rect">
            <a:avLst/>
          </a:prstGeom>
          <a:noFill/>
          <a:ln>
            <a:noFill/>
          </a:ln>
        </p:spPr>
      </p:pic>
      <p:pic>
        <p:nvPicPr>
          <p:cNvPr id="209" name="Google Shape;209;p34"/>
          <p:cNvPicPr preferRelativeResize="0"/>
          <p:nvPr/>
        </p:nvPicPr>
        <p:blipFill>
          <a:blip r:embed="rId4">
            <a:alphaModFix/>
          </a:blip>
          <a:stretch>
            <a:fillRect/>
          </a:stretch>
        </p:blipFill>
        <p:spPr>
          <a:xfrm>
            <a:off x="715525" y="1004201"/>
            <a:ext cx="3272350" cy="3135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551775" y="201475"/>
            <a:ext cx="77265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500">
                <a:solidFill>
                  <a:schemeClr val="lt1"/>
                </a:solidFill>
                <a:latin typeface="EB Garamond"/>
                <a:ea typeface="EB Garamond"/>
                <a:cs typeface="EB Garamond"/>
                <a:sym typeface="EB Garamond"/>
              </a:rPr>
              <a:t>Vitamins</a:t>
            </a:r>
            <a:endParaRPr sz="2500">
              <a:solidFill>
                <a:schemeClr val="lt1"/>
              </a:solidFill>
              <a:latin typeface="EB Garamond"/>
              <a:ea typeface="EB Garamond"/>
              <a:cs typeface="EB Garamond"/>
              <a:sym typeface="EB Garamond"/>
            </a:endParaRPr>
          </a:p>
        </p:txBody>
      </p:sp>
      <p:sp>
        <p:nvSpPr>
          <p:cNvPr id="215" name="Google Shape;215;p35"/>
          <p:cNvSpPr txBox="1">
            <a:spLocks noGrp="1"/>
          </p:cNvSpPr>
          <p:nvPr>
            <p:ph type="body" idx="1"/>
          </p:nvPr>
        </p:nvSpPr>
        <p:spPr>
          <a:xfrm>
            <a:off x="708750" y="935400"/>
            <a:ext cx="3863400" cy="247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Fat Soluble:</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endParaRPr>
              <a:solidFill>
                <a:schemeClr val="lt1"/>
              </a:solidFill>
              <a:latin typeface="EB Garamond"/>
              <a:ea typeface="EB Garamond"/>
              <a:cs typeface="EB Garamond"/>
              <a:sym typeface="EB Garamond"/>
            </a:endParaRPr>
          </a:p>
          <a:p>
            <a:pPr marL="457200" lvl="0" indent="-342900" algn="l" rtl="0">
              <a:spcBef>
                <a:spcPts val="120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Vitamin A</a:t>
            </a:r>
            <a:endParaRPr>
              <a:solidFill>
                <a:schemeClr val="lt1"/>
              </a:solidFill>
              <a:latin typeface="EB Garamond"/>
              <a:ea typeface="EB Garamond"/>
              <a:cs typeface="EB Garamond"/>
              <a:sym typeface="EB Garamond"/>
            </a:endParaRPr>
          </a:p>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Vitamin K</a:t>
            </a:r>
            <a:endParaRPr>
              <a:solidFill>
                <a:schemeClr val="lt1"/>
              </a:solidFill>
              <a:latin typeface="EB Garamond"/>
              <a:ea typeface="EB Garamond"/>
              <a:cs typeface="EB Garamond"/>
              <a:sym typeface="EB Garamond"/>
            </a:endParaRPr>
          </a:p>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Vitamin E</a:t>
            </a:r>
            <a:endParaRPr>
              <a:solidFill>
                <a:schemeClr val="lt1"/>
              </a:solidFill>
              <a:latin typeface="EB Garamond"/>
              <a:ea typeface="EB Garamond"/>
              <a:cs typeface="EB Garamond"/>
              <a:sym typeface="EB Garamond"/>
            </a:endParaRPr>
          </a:p>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Vitamin D</a:t>
            </a:r>
            <a:endParaRPr>
              <a:solidFill>
                <a:schemeClr val="lt1"/>
              </a:solidFill>
              <a:latin typeface="EB Garamond"/>
              <a:ea typeface="EB Garamond"/>
              <a:cs typeface="EB Garamond"/>
              <a:sym typeface="EB Garamond"/>
            </a:endParaRPr>
          </a:p>
        </p:txBody>
      </p:sp>
      <p:sp>
        <p:nvSpPr>
          <p:cNvPr id="216" name="Google Shape;216;p35"/>
          <p:cNvSpPr txBox="1">
            <a:spLocks noGrp="1"/>
          </p:cNvSpPr>
          <p:nvPr>
            <p:ph type="body" idx="1"/>
          </p:nvPr>
        </p:nvSpPr>
        <p:spPr>
          <a:xfrm>
            <a:off x="4854325" y="935400"/>
            <a:ext cx="3863400" cy="3852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Water Soluble:</a:t>
            </a:r>
            <a:endParaRPr>
              <a:solidFill>
                <a:schemeClr val="lt1"/>
              </a:solidFill>
              <a:latin typeface="EB Garamond"/>
              <a:ea typeface="EB Garamond"/>
              <a:cs typeface="EB Garamond"/>
              <a:sym typeface="EB Garamond"/>
            </a:endParaRPr>
          </a:p>
          <a:p>
            <a:pPr marL="0" lvl="0" indent="0" algn="l" rtl="0">
              <a:spcBef>
                <a:spcPts val="1200"/>
              </a:spcBef>
              <a:spcAft>
                <a:spcPts val="0"/>
              </a:spcAft>
              <a:buNone/>
            </a:pPr>
            <a:endParaRPr>
              <a:solidFill>
                <a:schemeClr val="lt1"/>
              </a:solidFill>
              <a:latin typeface="EB Garamond"/>
              <a:ea typeface="EB Garamond"/>
              <a:cs typeface="EB Garamond"/>
              <a:sym typeface="EB Garamond"/>
            </a:endParaRPr>
          </a:p>
          <a:p>
            <a:pPr marL="457200" lvl="0" indent="-342900" algn="l" rtl="0">
              <a:spcBef>
                <a:spcPts val="120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Vitamin B Group</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 B1</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B2</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B3</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B5</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B6</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B7</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B9</a:t>
            </a:r>
            <a:endParaRPr>
              <a:solidFill>
                <a:schemeClr val="lt1"/>
              </a:solidFill>
              <a:latin typeface="EB Garamond"/>
              <a:ea typeface="EB Garamond"/>
              <a:cs typeface="EB Garamond"/>
              <a:sym typeface="EB Garamond"/>
            </a:endParaRPr>
          </a:p>
          <a:p>
            <a:pPr marL="914400" lvl="1"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B12</a:t>
            </a:r>
            <a:endParaRPr>
              <a:solidFill>
                <a:schemeClr val="lt1"/>
              </a:solidFill>
              <a:latin typeface="EB Garamond"/>
              <a:ea typeface="EB Garamond"/>
              <a:cs typeface="EB Garamond"/>
              <a:sym typeface="EB Garamond"/>
            </a:endParaRPr>
          </a:p>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Vitamin C</a:t>
            </a:r>
            <a:endParaRPr>
              <a:solidFill>
                <a:schemeClr val="lt1"/>
              </a:solidFill>
              <a:latin typeface="EB Garamond"/>
              <a:ea typeface="EB Garamond"/>
              <a:cs typeface="EB Garamond"/>
              <a:sym typeface="EB Garamond"/>
            </a:endParaRPr>
          </a:p>
          <a:p>
            <a:pPr marL="0" lvl="0" indent="0" algn="l" rtl="0">
              <a:spcBef>
                <a:spcPts val="1200"/>
              </a:spcBef>
              <a:spcAft>
                <a:spcPts val="1200"/>
              </a:spcAft>
              <a:buNone/>
            </a:pPr>
            <a:endParaRPr>
              <a:solidFill>
                <a:schemeClr val="lt1"/>
              </a:solidFill>
              <a:latin typeface="EB Garamond"/>
              <a:ea typeface="EB Garamond"/>
              <a:cs typeface="EB Garamond"/>
              <a:sym typeface="EB Garamond"/>
            </a:endParaRPr>
          </a:p>
        </p:txBody>
      </p:sp>
      <p:pic>
        <p:nvPicPr>
          <p:cNvPr id="217" name="Google Shape;217;p35"/>
          <p:cNvPicPr preferRelativeResize="0"/>
          <p:nvPr/>
        </p:nvPicPr>
        <p:blipFill>
          <a:blip r:embed="rId3">
            <a:alphaModFix/>
          </a:blip>
          <a:stretch>
            <a:fillRect/>
          </a:stretch>
        </p:blipFill>
        <p:spPr>
          <a:xfrm>
            <a:off x="2416950" y="2374075"/>
            <a:ext cx="2437375" cy="2525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Summary</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p>
        </p:txBody>
      </p:sp>
      <p:sp>
        <p:nvSpPr>
          <p:cNvPr id="223" name="Google Shape;223;p36"/>
          <p:cNvSpPr txBox="1">
            <a:spLocks noGrp="1"/>
          </p:cNvSpPr>
          <p:nvPr>
            <p:ph type="body" idx="1"/>
          </p:nvPr>
        </p:nvSpPr>
        <p:spPr>
          <a:xfrm>
            <a:off x="311700" y="1100775"/>
            <a:ext cx="8116500" cy="34680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Carbohydrates are sugars that provide us with energy</a:t>
            </a:r>
            <a:endParaRPr>
              <a:solidFill>
                <a:schemeClr val="lt1"/>
              </a:solidFill>
              <a:latin typeface="EB Garamond"/>
              <a:ea typeface="EB Garamond"/>
              <a:cs typeface="EB Garamond"/>
              <a:sym typeface="EB Garamond"/>
            </a:endParaRPr>
          </a:p>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Broken down from larger polysaccharide structures via hydrolysis reactions</a:t>
            </a:r>
            <a:endParaRPr>
              <a:solidFill>
                <a:schemeClr val="lt1"/>
              </a:solidFill>
              <a:latin typeface="EB Garamond"/>
              <a:ea typeface="EB Garamond"/>
              <a:cs typeface="EB Garamond"/>
              <a:sym typeface="EB Garamond"/>
            </a:endParaRPr>
          </a:p>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 Absorbed in the small intestine</a:t>
            </a:r>
            <a:endParaRPr>
              <a:solidFill>
                <a:schemeClr val="lt1"/>
              </a:solidFill>
              <a:latin typeface="EB Garamond"/>
              <a:ea typeface="EB Garamond"/>
              <a:cs typeface="EB Garamond"/>
              <a:sym typeface="EB Garamond"/>
            </a:endParaRPr>
          </a:p>
          <a:p>
            <a:pPr marL="457200" lvl="0" indent="-342900" algn="l" rtl="0">
              <a:spcBef>
                <a:spcPts val="0"/>
              </a:spcBef>
              <a:spcAft>
                <a:spcPts val="0"/>
              </a:spcAft>
              <a:buClr>
                <a:schemeClr val="lt1"/>
              </a:buClr>
              <a:buSzPts val="1800"/>
              <a:buFont typeface="EB Garamond"/>
              <a:buChar char="❖"/>
            </a:pPr>
            <a:r>
              <a:rPr lang="en">
                <a:solidFill>
                  <a:schemeClr val="lt1"/>
                </a:solidFill>
                <a:latin typeface="EB Garamond"/>
                <a:ea typeface="EB Garamond"/>
                <a:cs typeface="EB Garamond"/>
                <a:sym typeface="EB Garamond"/>
              </a:rPr>
              <a:t>Can be synthesized from other biomolecules</a:t>
            </a:r>
            <a:endParaRPr>
              <a:solidFill>
                <a:schemeClr val="lt1"/>
              </a:solidFill>
              <a:latin typeface="EB Garamond"/>
              <a:ea typeface="EB Garamond"/>
              <a:cs typeface="EB Garamond"/>
              <a:sym typeface="EB 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EB Garamond"/>
                <a:ea typeface="EB Garamond"/>
                <a:cs typeface="EB Garamond"/>
                <a:sym typeface="EB Garamond"/>
              </a:rPr>
              <a:t>The End</a:t>
            </a:r>
            <a:endParaRPr>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What makes Glucose important?</a:t>
            </a:r>
            <a:endParaRPr>
              <a:solidFill>
                <a:schemeClr val="lt1"/>
              </a:solidFill>
              <a:latin typeface="EB Garamond"/>
              <a:ea typeface="EB Garamond"/>
              <a:cs typeface="EB Garamond"/>
              <a:sym typeface="EB Garamond"/>
            </a:endParaRPr>
          </a:p>
        </p:txBody>
      </p:sp>
      <p:pic>
        <p:nvPicPr>
          <p:cNvPr id="75" name="Google Shape;75;p15"/>
          <p:cNvPicPr preferRelativeResize="0"/>
          <p:nvPr/>
        </p:nvPicPr>
        <p:blipFill>
          <a:blip r:embed="rId3">
            <a:alphaModFix/>
          </a:blip>
          <a:stretch>
            <a:fillRect/>
          </a:stretch>
        </p:blipFill>
        <p:spPr>
          <a:xfrm>
            <a:off x="5865975" y="1537900"/>
            <a:ext cx="2812525" cy="2645551"/>
          </a:xfrm>
          <a:prstGeom prst="rect">
            <a:avLst/>
          </a:prstGeom>
          <a:noFill/>
          <a:ln>
            <a:noFill/>
          </a:ln>
        </p:spPr>
      </p:pic>
      <p:sp>
        <p:nvSpPr>
          <p:cNvPr id="76" name="Google Shape;76;p15"/>
          <p:cNvSpPr txBox="1"/>
          <p:nvPr/>
        </p:nvSpPr>
        <p:spPr>
          <a:xfrm>
            <a:off x="311700" y="1779625"/>
            <a:ext cx="5536200" cy="21621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Source of energy </a:t>
            </a:r>
            <a:endParaRPr sz="1500">
              <a:solidFill>
                <a:schemeClr val="lt1"/>
              </a:solidFill>
              <a:latin typeface="EB Garamond"/>
              <a:ea typeface="EB Garamond"/>
              <a:cs typeface="EB Garamond"/>
              <a:sym typeface="EB Garamond"/>
            </a:endParaRPr>
          </a:p>
          <a:p>
            <a:pPr marL="0" lvl="0" indent="0" algn="l" rtl="0">
              <a:spcBef>
                <a:spcPts val="0"/>
              </a:spcBef>
              <a:spcAft>
                <a:spcPts val="0"/>
              </a:spcAft>
              <a:buNone/>
            </a:pPr>
            <a:endParaRPr sz="1500">
              <a:solidFill>
                <a:schemeClr val="lt1"/>
              </a:solidFill>
              <a:latin typeface="EB Garamond"/>
              <a:ea typeface="EB Garamond"/>
              <a:cs typeface="EB Garamond"/>
              <a:sym typeface="EB Garamond"/>
            </a:endParaRPr>
          </a:p>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Essential for brain function (ATP) - thinking, memory, teaching</a:t>
            </a:r>
            <a:endParaRPr sz="1500">
              <a:solidFill>
                <a:schemeClr val="lt1"/>
              </a:solidFill>
              <a:latin typeface="EB Garamond"/>
              <a:ea typeface="EB Garamond"/>
              <a:cs typeface="EB Garamond"/>
              <a:sym typeface="EB Garamond"/>
            </a:endParaRPr>
          </a:p>
          <a:p>
            <a:pPr marL="0" lvl="0" indent="0" algn="l" rtl="0">
              <a:spcBef>
                <a:spcPts val="0"/>
              </a:spcBef>
              <a:spcAft>
                <a:spcPts val="0"/>
              </a:spcAft>
              <a:buNone/>
            </a:pPr>
            <a:endParaRPr sz="1500">
              <a:solidFill>
                <a:schemeClr val="lt1"/>
              </a:solidFill>
              <a:latin typeface="EB Garamond"/>
              <a:ea typeface="EB Garamond"/>
              <a:cs typeface="EB Garamond"/>
              <a:sym typeface="EB Garamond"/>
            </a:endParaRPr>
          </a:p>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Converted into glycogen for storage of energy</a:t>
            </a:r>
            <a:endParaRPr sz="1500">
              <a:solidFill>
                <a:schemeClr val="lt1"/>
              </a:solidFill>
              <a:latin typeface="EB Garamond"/>
              <a:ea typeface="EB Garamond"/>
              <a:cs typeface="EB Garamond"/>
              <a:sym typeface="EB Garamond"/>
            </a:endParaRPr>
          </a:p>
          <a:p>
            <a:pPr marL="0" lvl="0" indent="0" algn="l" rtl="0">
              <a:spcBef>
                <a:spcPts val="0"/>
              </a:spcBef>
              <a:spcAft>
                <a:spcPts val="0"/>
              </a:spcAft>
              <a:buNone/>
            </a:pPr>
            <a:endParaRPr sz="1500">
              <a:solidFill>
                <a:schemeClr val="lt1"/>
              </a:solidFill>
              <a:latin typeface="EB Garamond"/>
              <a:ea typeface="EB Garamond"/>
              <a:cs typeface="EB Garamond"/>
              <a:sym typeface="EB Garamond"/>
            </a:endParaRPr>
          </a:p>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Treats low blood sugar; helps maintain blood sugar level </a:t>
            </a:r>
            <a:endParaRPr sz="1500">
              <a:solidFill>
                <a:schemeClr val="lt1"/>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Formation &amp; Dissociation of Carbohydrates</a:t>
            </a:r>
            <a:endParaRPr>
              <a:solidFill>
                <a:schemeClr val="lt1"/>
              </a:solidFill>
              <a:latin typeface="EB Garamond"/>
              <a:ea typeface="EB Garamond"/>
              <a:cs typeface="EB Garamond"/>
              <a:sym typeface="EB Garamond"/>
            </a:endParaRPr>
          </a:p>
        </p:txBody>
      </p:sp>
      <p:pic>
        <p:nvPicPr>
          <p:cNvPr id="82" name="Google Shape;82;p16"/>
          <p:cNvPicPr preferRelativeResize="0"/>
          <p:nvPr/>
        </p:nvPicPr>
        <p:blipFill>
          <a:blip r:embed="rId3">
            <a:alphaModFix/>
          </a:blip>
          <a:stretch>
            <a:fillRect/>
          </a:stretch>
        </p:blipFill>
        <p:spPr>
          <a:xfrm>
            <a:off x="311700" y="1152475"/>
            <a:ext cx="3883275" cy="1231550"/>
          </a:xfrm>
          <a:prstGeom prst="rect">
            <a:avLst/>
          </a:prstGeom>
          <a:noFill/>
          <a:ln>
            <a:noFill/>
          </a:ln>
        </p:spPr>
      </p:pic>
      <p:pic>
        <p:nvPicPr>
          <p:cNvPr id="83" name="Google Shape;83;p16"/>
          <p:cNvPicPr preferRelativeResize="0"/>
          <p:nvPr/>
        </p:nvPicPr>
        <p:blipFill>
          <a:blip r:embed="rId4">
            <a:alphaModFix/>
          </a:blip>
          <a:stretch>
            <a:fillRect/>
          </a:stretch>
        </p:blipFill>
        <p:spPr>
          <a:xfrm>
            <a:off x="311688" y="2954050"/>
            <a:ext cx="3971988" cy="1231551"/>
          </a:xfrm>
          <a:prstGeom prst="rect">
            <a:avLst/>
          </a:prstGeom>
          <a:noFill/>
          <a:ln>
            <a:noFill/>
          </a:ln>
        </p:spPr>
      </p:pic>
      <p:sp>
        <p:nvSpPr>
          <p:cNvPr id="84" name="Google Shape;84;p16"/>
          <p:cNvSpPr txBox="1"/>
          <p:nvPr/>
        </p:nvSpPr>
        <p:spPr>
          <a:xfrm>
            <a:off x="4448775" y="1158400"/>
            <a:ext cx="4473300" cy="3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EB Garamond"/>
                <a:ea typeface="EB Garamond"/>
                <a:cs typeface="EB Garamond"/>
                <a:sym typeface="EB Garamond"/>
              </a:rPr>
              <a:t>In the formation of disaccharides and polysaccharides, monosaccharides are covalently bonded together by a reaction called </a:t>
            </a:r>
            <a:r>
              <a:rPr lang="en" b="1">
                <a:solidFill>
                  <a:schemeClr val="lt1"/>
                </a:solidFill>
                <a:latin typeface="EB Garamond"/>
                <a:ea typeface="EB Garamond"/>
                <a:cs typeface="EB Garamond"/>
                <a:sym typeface="EB Garamond"/>
              </a:rPr>
              <a:t>Dehydration Synthesis</a:t>
            </a:r>
            <a:endParaRPr b="1">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A hydrogen atom is removed from one molecule and a hydroxyl group is removed from another, pulling out water (dehydrates) from the two molecules.</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0" lvl="0" indent="0" algn="l" rtl="0">
              <a:spcBef>
                <a:spcPts val="0"/>
              </a:spcBef>
              <a:spcAft>
                <a:spcPts val="0"/>
              </a:spcAft>
              <a:buNone/>
            </a:pPr>
            <a:r>
              <a:rPr lang="en">
                <a:solidFill>
                  <a:schemeClr val="lt1"/>
                </a:solidFill>
                <a:latin typeface="EB Garamond"/>
                <a:ea typeface="EB Garamond"/>
                <a:cs typeface="EB Garamond"/>
                <a:sym typeface="EB Garamond"/>
              </a:rPr>
              <a:t>When disaccharides or polysaccharides are consumed, the covalent bonds that join monosaccharides to form disaccharides and polysaccharides must be broken. This occurs by </a:t>
            </a:r>
            <a:r>
              <a:rPr lang="en" b="1">
                <a:solidFill>
                  <a:schemeClr val="lt1"/>
                </a:solidFill>
                <a:latin typeface="EB Garamond"/>
                <a:ea typeface="EB Garamond"/>
                <a:cs typeface="EB Garamond"/>
                <a:sym typeface="EB Garamond"/>
              </a:rPr>
              <a:t>Hydrolysis</a:t>
            </a:r>
            <a:r>
              <a:rPr lang="en">
                <a:solidFill>
                  <a:schemeClr val="lt1"/>
                </a:solidFill>
                <a:latin typeface="EB Garamond"/>
                <a:ea typeface="EB Garamond"/>
                <a:cs typeface="EB Garamond"/>
                <a:sym typeface="EB Garamond"/>
              </a:rPr>
              <a:t>  </a:t>
            </a: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Breaks bonds between monosaccharides by adding water to split the molecule</a:t>
            </a:r>
            <a:endParaRPr>
              <a:solidFill>
                <a:schemeClr val="lt1"/>
              </a:solidFill>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Functions of Carbohydrates</a:t>
            </a:r>
            <a:endParaRPr>
              <a:solidFill>
                <a:schemeClr val="lt1"/>
              </a:solidFill>
              <a:latin typeface="EB Garamond"/>
              <a:ea typeface="EB Garamond"/>
              <a:cs typeface="EB Garamond"/>
              <a:sym typeface="EB Garamond"/>
            </a:endParaRPr>
          </a:p>
        </p:txBody>
      </p:sp>
      <p:pic>
        <p:nvPicPr>
          <p:cNvPr id="90" name="Google Shape;90;p17"/>
          <p:cNvPicPr preferRelativeResize="0"/>
          <p:nvPr/>
        </p:nvPicPr>
        <p:blipFill>
          <a:blip r:embed="rId3">
            <a:alphaModFix/>
          </a:blip>
          <a:stretch>
            <a:fillRect/>
          </a:stretch>
        </p:blipFill>
        <p:spPr>
          <a:xfrm>
            <a:off x="5495000" y="1654750"/>
            <a:ext cx="3337300" cy="2411825"/>
          </a:xfrm>
          <a:prstGeom prst="rect">
            <a:avLst/>
          </a:prstGeom>
          <a:noFill/>
          <a:ln>
            <a:noFill/>
          </a:ln>
        </p:spPr>
      </p:pic>
      <p:sp>
        <p:nvSpPr>
          <p:cNvPr id="91" name="Google Shape;91;p17"/>
          <p:cNvSpPr txBox="1"/>
          <p:nvPr/>
        </p:nvSpPr>
        <p:spPr>
          <a:xfrm>
            <a:off x="311700" y="1017725"/>
            <a:ext cx="4844400" cy="3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EB Garamond"/>
                <a:ea typeface="EB Garamond"/>
                <a:cs typeface="EB Garamond"/>
                <a:sym typeface="EB Garamond"/>
              </a:rPr>
              <a:t>Production of Energy</a:t>
            </a:r>
            <a:endParaRPr b="1">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Most carbohydrates in food consumed are broken down into glucose entering the bloodstream. Glucose then travels cells which then produces adenosine triphosphate (ATP) through a series of complex processes called cellular respiration.</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0" lvl="0" indent="0" algn="l" rtl="0">
              <a:spcBef>
                <a:spcPts val="0"/>
              </a:spcBef>
              <a:spcAft>
                <a:spcPts val="0"/>
              </a:spcAft>
              <a:buNone/>
            </a:pPr>
            <a:r>
              <a:rPr lang="en" b="1">
                <a:solidFill>
                  <a:schemeClr val="lt1"/>
                </a:solidFill>
                <a:latin typeface="EB Garamond"/>
                <a:ea typeface="EB Garamond"/>
                <a:cs typeface="EB Garamond"/>
                <a:sym typeface="EB Garamond"/>
              </a:rPr>
              <a:t>Provide Stored Energy</a:t>
            </a:r>
            <a:endParaRPr b="1">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Stored form of glucose - </a:t>
            </a:r>
            <a:r>
              <a:rPr lang="en" i="1">
                <a:solidFill>
                  <a:schemeClr val="lt1"/>
                </a:solidFill>
                <a:latin typeface="EB Garamond"/>
                <a:ea typeface="EB Garamond"/>
                <a:cs typeface="EB Garamond"/>
                <a:sym typeface="EB Garamond"/>
              </a:rPr>
              <a:t>glycogen</a:t>
            </a:r>
            <a:r>
              <a:rPr lang="en">
                <a:solidFill>
                  <a:schemeClr val="lt1"/>
                </a:solidFill>
                <a:latin typeface="EB Garamond"/>
                <a:ea typeface="EB Garamond"/>
                <a:cs typeface="EB Garamond"/>
                <a:sym typeface="EB Garamond"/>
              </a:rPr>
              <a:t>; found in muscle/liver</a:t>
            </a: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Stored glucose can be released into blood to provide energy throughout the body/maintain blood sugar levels</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0" lvl="0" indent="0" algn="l" rtl="0">
              <a:spcBef>
                <a:spcPts val="0"/>
              </a:spcBef>
              <a:spcAft>
                <a:spcPts val="0"/>
              </a:spcAft>
              <a:buNone/>
            </a:pPr>
            <a:r>
              <a:rPr lang="en" b="1">
                <a:solidFill>
                  <a:schemeClr val="lt1"/>
                </a:solidFill>
                <a:latin typeface="EB Garamond"/>
                <a:ea typeface="EB Garamond"/>
                <a:cs typeface="EB Garamond"/>
                <a:sym typeface="EB Garamond"/>
              </a:rPr>
              <a:t>Helps Preserve Muscle </a:t>
            </a:r>
            <a:endParaRPr b="1">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When glucose from carbohydrates is low, muscle is broken down into AA and transformed into glucose to produce energy</a:t>
            </a:r>
            <a:endParaRPr>
              <a:solidFill>
                <a:schemeClr val="lt1"/>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Digestion of Carbohydrates in Mouth</a:t>
            </a:r>
            <a:endParaRPr>
              <a:solidFill>
                <a:schemeClr val="lt1"/>
              </a:solidFill>
              <a:latin typeface="EB Garamond"/>
              <a:ea typeface="EB Garamond"/>
              <a:cs typeface="EB Garamond"/>
              <a:sym typeface="EB Garamond"/>
            </a:endParaRPr>
          </a:p>
        </p:txBody>
      </p:sp>
      <p:pic>
        <p:nvPicPr>
          <p:cNvPr id="97" name="Google Shape;97;p18"/>
          <p:cNvPicPr preferRelativeResize="0"/>
          <p:nvPr/>
        </p:nvPicPr>
        <p:blipFill>
          <a:blip r:embed="rId3">
            <a:alphaModFix/>
          </a:blip>
          <a:stretch>
            <a:fillRect/>
          </a:stretch>
        </p:blipFill>
        <p:spPr>
          <a:xfrm>
            <a:off x="5746286" y="1279551"/>
            <a:ext cx="3086013" cy="3280300"/>
          </a:xfrm>
          <a:prstGeom prst="rect">
            <a:avLst/>
          </a:prstGeom>
          <a:noFill/>
          <a:ln>
            <a:noFill/>
          </a:ln>
        </p:spPr>
      </p:pic>
      <p:sp>
        <p:nvSpPr>
          <p:cNvPr id="98" name="Google Shape;98;p18"/>
          <p:cNvSpPr txBox="1"/>
          <p:nvPr/>
        </p:nvSpPr>
        <p:spPr>
          <a:xfrm>
            <a:off x="241775" y="1094650"/>
            <a:ext cx="5407200" cy="36501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Mastication breaks down carbohydrate food into smaller pieces</a:t>
            </a:r>
            <a:endParaRPr sz="1500">
              <a:solidFill>
                <a:schemeClr val="lt1"/>
              </a:solidFill>
              <a:latin typeface="EB Garamond"/>
              <a:ea typeface="EB Garamond"/>
              <a:cs typeface="EB Garamond"/>
              <a:sym typeface="EB Garamond"/>
            </a:endParaRPr>
          </a:p>
          <a:p>
            <a:pPr marL="0" lvl="0" indent="0" algn="l" rtl="0">
              <a:spcBef>
                <a:spcPts val="0"/>
              </a:spcBef>
              <a:spcAft>
                <a:spcPts val="0"/>
              </a:spcAft>
              <a:buNone/>
            </a:pPr>
            <a:endParaRPr sz="1500">
              <a:solidFill>
                <a:schemeClr val="lt1"/>
              </a:solidFill>
              <a:latin typeface="EB Garamond"/>
              <a:ea typeface="EB Garamond"/>
              <a:cs typeface="EB Garamond"/>
              <a:sym typeface="EB Garamond"/>
            </a:endParaRPr>
          </a:p>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Salivary glands produce saliva which contains the enzyme ‘amylase’ that coats the food </a:t>
            </a:r>
            <a:endParaRPr sz="1500">
              <a:solidFill>
                <a:schemeClr val="lt1"/>
              </a:solidFill>
              <a:latin typeface="EB Garamond"/>
              <a:ea typeface="EB Garamond"/>
              <a:cs typeface="EB Garamond"/>
              <a:sym typeface="EB Garamond"/>
            </a:endParaRPr>
          </a:p>
          <a:p>
            <a:pPr marL="457200" lvl="0" indent="0" algn="l" rtl="0">
              <a:spcBef>
                <a:spcPts val="0"/>
              </a:spcBef>
              <a:spcAft>
                <a:spcPts val="0"/>
              </a:spcAft>
              <a:buNone/>
            </a:pPr>
            <a:endParaRPr sz="1500">
              <a:solidFill>
                <a:schemeClr val="lt1"/>
              </a:solidFill>
              <a:latin typeface="EB Garamond"/>
              <a:ea typeface="EB Garamond"/>
              <a:cs typeface="EB Garamond"/>
              <a:sym typeface="EB Garamond"/>
            </a:endParaRPr>
          </a:p>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Enzyme breaks down amylose and amylopectin into smaller pieces of glucose called dextrins and maltose</a:t>
            </a:r>
            <a:endParaRPr sz="1500">
              <a:solidFill>
                <a:schemeClr val="lt1"/>
              </a:solidFill>
              <a:latin typeface="EB Garamond"/>
              <a:ea typeface="EB Garamond"/>
              <a:cs typeface="EB Garamond"/>
              <a:sym typeface="EB Garamond"/>
            </a:endParaRPr>
          </a:p>
          <a:p>
            <a:pPr marL="457200" lvl="0" indent="0" algn="l" rtl="0">
              <a:spcBef>
                <a:spcPts val="0"/>
              </a:spcBef>
              <a:spcAft>
                <a:spcPts val="0"/>
              </a:spcAft>
              <a:buNone/>
            </a:pPr>
            <a:endParaRPr sz="1500">
              <a:solidFill>
                <a:schemeClr val="lt1"/>
              </a:solidFill>
              <a:latin typeface="EB Garamond"/>
              <a:ea typeface="EB Garamond"/>
              <a:cs typeface="EB Garamond"/>
              <a:sym typeface="EB Garamond"/>
            </a:endParaRPr>
          </a:p>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Increased concentration of maltose in oral cavity results in chemical/mechanical breakdown of starches which causes a more sweetful taste</a:t>
            </a:r>
            <a:endParaRPr sz="1500">
              <a:solidFill>
                <a:schemeClr val="lt1"/>
              </a:solidFill>
              <a:latin typeface="EB Garamond"/>
              <a:ea typeface="EB Garamond"/>
              <a:cs typeface="EB Garamond"/>
              <a:sym typeface="EB Garamond"/>
            </a:endParaRPr>
          </a:p>
          <a:p>
            <a:pPr marL="0" lvl="0" indent="0" algn="l" rtl="0">
              <a:spcBef>
                <a:spcPts val="0"/>
              </a:spcBef>
              <a:spcAft>
                <a:spcPts val="0"/>
              </a:spcAft>
              <a:buNone/>
            </a:pPr>
            <a:endParaRPr sz="1500">
              <a:solidFill>
                <a:schemeClr val="lt1"/>
              </a:solidFill>
              <a:latin typeface="EB Garamond"/>
              <a:ea typeface="EB Garamond"/>
              <a:cs typeface="EB Garamond"/>
              <a:sym typeface="EB Garamond"/>
            </a:endParaRPr>
          </a:p>
          <a:p>
            <a:pPr marL="457200" lvl="0" indent="-323850" algn="l" rtl="0">
              <a:spcBef>
                <a:spcPts val="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Only 5% of starches are broken down  </a:t>
            </a:r>
            <a:endParaRPr sz="1500">
              <a:solidFill>
                <a:schemeClr val="lt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Digestion in Esophagus &amp; Stomach</a:t>
            </a:r>
            <a:endParaRPr>
              <a:solidFill>
                <a:schemeClr val="lt1"/>
              </a:solidFill>
              <a:latin typeface="EB Garamond"/>
              <a:ea typeface="EB Garamond"/>
              <a:cs typeface="EB Garamond"/>
              <a:sym typeface="EB Garamond"/>
            </a:endParaRPr>
          </a:p>
        </p:txBody>
      </p:sp>
      <p:pic>
        <p:nvPicPr>
          <p:cNvPr id="104" name="Google Shape;104;p19"/>
          <p:cNvPicPr preferRelativeResize="0"/>
          <p:nvPr/>
        </p:nvPicPr>
        <p:blipFill>
          <a:blip r:embed="rId3">
            <a:alphaModFix/>
          </a:blip>
          <a:stretch>
            <a:fillRect/>
          </a:stretch>
        </p:blipFill>
        <p:spPr>
          <a:xfrm>
            <a:off x="174375" y="1695050"/>
            <a:ext cx="4468400" cy="2511650"/>
          </a:xfrm>
          <a:prstGeom prst="rect">
            <a:avLst/>
          </a:prstGeom>
          <a:noFill/>
          <a:ln>
            <a:noFill/>
          </a:ln>
        </p:spPr>
      </p:pic>
      <p:sp>
        <p:nvSpPr>
          <p:cNvPr id="105" name="Google Shape;105;p19"/>
          <p:cNvSpPr txBox="1"/>
          <p:nvPr/>
        </p:nvSpPr>
        <p:spPr>
          <a:xfrm>
            <a:off x="4879725" y="1164975"/>
            <a:ext cx="4077300" cy="35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Swallowed food is pushed from the oral cavity to the anal end of the esophagus by a wavelike muscular contraction called </a:t>
            </a:r>
            <a:r>
              <a:rPr lang="en" b="1">
                <a:solidFill>
                  <a:schemeClr val="lt1"/>
                </a:solidFill>
                <a:latin typeface="EB Garamond"/>
                <a:ea typeface="EB Garamond"/>
                <a:cs typeface="EB Garamond"/>
                <a:sym typeface="EB Garamond"/>
              </a:rPr>
              <a:t>peristalsis</a:t>
            </a:r>
            <a:endParaRPr b="1">
              <a:solidFill>
                <a:schemeClr val="lt1"/>
              </a:solidFill>
              <a:latin typeface="EB Garamond"/>
              <a:ea typeface="EB Garamond"/>
              <a:cs typeface="EB Garamond"/>
              <a:sym typeface="EB Garamond"/>
            </a:endParaRPr>
          </a:p>
          <a:p>
            <a:pPr marL="0" lvl="0" indent="0" algn="l" rtl="0">
              <a:spcBef>
                <a:spcPts val="0"/>
              </a:spcBef>
              <a:spcAft>
                <a:spcPts val="0"/>
              </a:spcAft>
              <a:buNone/>
            </a:pPr>
            <a:endParaRPr b="1">
              <a:solidFill>
                <a:schemeClr val="lt1"/>
              </a:solidFill>
              <a:latin typeface="EB Garamond"/>
              <a:ea typeface="EB Garamond"/>
              <a:cs typeface="EB Garamond"/>
              <a:sym typeface="EB Garamond"/>
            </a:endParaRPr>
          </a:p>
          <a:p>
            <a:pPr marL="0" lvl="0" indent="0" algn="l" rtl="0">
              <a:spcBef>
                <a:spcPts val="0"/>
              </a:spcBef>
              <a:spcAft>
                <a:spcPts val="0"/>
              </a:spcAft>
              <a:buNone/>
            </a:pPr>
            <a:endParaRPr b="1">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Contractions of stomach churn the chyme therefore mixing food with gastric secretions. </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b="1">
              <a:solidFill>
                <a:schemeClr val="lt1"/>
              </a:solidFill>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Digestion in Small Intestine </a:t>
            </a:r>
            <a:endParaRPr>
              <a:solidFill>
                <a:schemeClr val="lt1"/>
              </a:solidFill>
              <a:latin typeface="EB Garamond"/>
              <a:ea typeface="EB Garamond"/>
              <a:cs typeface="EB Garamond"/>
              <a:sym typeface="EB Garamond"/>
            </a:endParaRPr>
          </a:p>
        </p:txBody>
      </p:sp>
      <p:pic>
        <p:nvPicPr>
          <p:cNvPr id="111" name="Google Shape;111;p20"/>
          <p:cNvPicPr preferRelativeResize="0"/>
          <p:nvPr/>
        </p:nvPicPr>
        <p:blipFill>
          <a:blip r:embed="rId3">
            <a:alphaModFix/>
          </a:blip>
          <a:stretch>
            <a:fillRect/>
          </a:stretch>
        </p:blipFill>
        <p:spPr>
          <a:xfrm>
            <a:off x="4921325" y="1549650"/>
            <a:ext cx="3910973" cy="2639150"/>
          </a:xfrm>
          <a:prstGeom prst="rect">
            <a:avLst/>
          </a:prstGeom>
          <a:noFill/>
          <a:ln>
            <a:noFill/>
          </a:ln>
          <a:effectLst>
            <a:outerShdw blurRad="57150" dist="19050" dir="5400000" algn="bl" rotWithShape="0">
              <a:srgbClr val="000000">
                <a:alpha val="50000"/>
              </a:srgbClr>
            </a:outerShdw>
          </a:effectLst>
        </p:spPr>
      </p:pic>
      <p:sp>
        <p:nvSpPr>
          <p:cNvPr id="112" name="Google Shape;112;p20"/>
          <p:cNvSpPr txBox="1"/>
          <p:nvPr/>
        </p:nvSpPr>
        <p:spPr>
          <a:xfrm>
            <a:off x="311700" y="1193125"/>
            <a:ext cx="4374300" cy="3352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Food entering the chyme into the small intestine releases pancreatic juice containing ‘pancreatic amylase’ - breaks down sugar into starches </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Brush border enzymes are embedded within the plasma membrane of microvilli; active sites of these enzymes help complete the digestion of food </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Peristalsis - causes force of food to move toward anal end</a:t>
            </a:r>
            <a:endParaRPr>
              <a:solidFill>
                <a:schemeClr val="lt1"/>
              </a:solidFill>
              <a:latin typeface="EB Garamond"/>
              <a:ea typeface="EB Garamond"/>
              <a:cs typeface="EB Garamond"/>
              <a:sym typeface="EB Garamond"/>
            </a:endParaRPr>
          </a:p>
          <a:p>
            <a:pPr marL="457200" lvl="0" indent="0" algn="l" rtl="0">
              <a:spcBef>
                <a:spcPts val="0"/>
              </a:spcBef>
              <a:spcAft>
                <a:spcPts val="0"/>
              </a:spcAft>
              <a:buNone/>
            </a:pP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Segmentation - muscular constrictions of lumen; mixes chyme more thoroughly; occurs frequently in proximal end than distal end causing pressure difference to allow the movement of chyme</a:t>
            </a:r>
            <a:endParaRPr>
              <a:solidFill>
                <a:schemeClr val="lt1"/>
              </a:solidFill>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EB Garamond"/>
                <a:ea typeface="EB Garamond"/>
                <a:cs typeface="EB Garamond"/>
                <a:sym typeface="EB Garamond"/>
              </a:rPr>
              <a:t>Digestion in Large Intestine</a:t>
            </a:r>
            <a:endParaRPr>
              <a:solidFill>
                <a:schemeClr val="lt1"/>
              </a:solidFill>
              <a:latin typeface="EB Garamond"/>
              <a:ea typeface="EB Garamond"/>
              <a:cs typeface="EB Garamond"/>
              <a:sym typeface="EB Garamond"/>
            </a:endParaRPr>
          </a:p>
        </p:txBody>
      </p:sp>
      <p:pic>
        <p:nvPicPr>
          <p:cNvPr id="118" name="Google Shape;118;p21"/>
          <p:cNvPicPr preferRelativeResize="0"/>
          <p:nvPr/>
        </p:nvPicPr>
        <p:blipFill>
          <a:blip r:embed="rId3">
            <a:alphaModFix/>
          </a:blip>
          <a:stretch>
            <a:fillRect/>
          </a:stretch>
        </p:blipFill>
        <p:spPr>
          <a:xfrm>
            <a:off x="270747" y="1555575"/>
            <a:ext cx="4301250" cy="2867500"/>
          </a:xfrm>
          <a:prstGeom prst="rect">
            <a:avLst/>
          </a:prstGeom>
          <a:noFill/>
          <a:ln>
            <a:noFill/>
          </a:ln>
        </p:spPr>
      </p:pic>
      <p:sp>
        <p:nvSpPr>
          <p:cNvPr id="119" name="Google Shape;119;p21"/>
          <p:cNvSpPr txBox="1"/>
          <p:nvPr/>
        </p:nvSpPr>
        <p:spPr>
          <a:xfrm>
            <a:off x="4769825" y="1219925"/>
            <a:ext cx="4062600" cy="3538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Chyme from small intestine enters the cecum;waste products digest water and are excreted through the anal canal </a:t>
            </a:r>
            <a:endParaRPr>
              <a:solidFill>
                <a:schemeClr val="lt1"/>
              </a:solidFill>
              <a:latin typeface="EB Garamond"/>
              <a:ea typeface="EB Garamond"/>
              <a:cs typeface="EB Garamond"/>
              <a:sym typeface="EB Garamond"/>
            </a:endParaRPr>
          </a:p>
          <a:p>
            <a:pPr marL="0" lvl="0" indent="0" algn="l" rtl="0">
              <a:spcBef>
                <a:spcPts val="0"/>
              </a:spcBef>
              <a:spcAft>
                <a:spcPts val="0"/>
              </a:spcAft>
              <a:buNone/>
            </a:pP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Bacteria ferments sugars into short-chain fatty acids - used by bacteria to produce energy/absorbed in cells of colon </a:t>
            </a:r>
            <a:endParaRPr>
              <a:solidFill>
                <a:schemeClr val="lt1"/>
              </a:solidFill>
              <a:latin typeface="EB Garamond"/>
              <a:ea typeface="EB Garamond"/>
              <a:cs typeface="EB Garamond"/>
              <a:sym typeface="EB Garamond"/>
            </a:endParaRPr>
          </a:p>
          <a:p>
            <a:pPr marL="457200" lvl="0" indent="0" algn="l" rtl="0">
              <a:spcBef>
                <a:spcPts val="0"/>
              </a:spcBef>
              <a:spcAft>
                <a:spcPts val="0"/>
              </a:spcAft>
              <a:buNone/>
            </a:pPr>
            <a:endParaRPr>
              <a:solidFill>
                <a:schemeClr val="lt1"/>
              </a:solidFill>
              <a:latin typeface="EB Garamond"/>
              <a:ea typeface="EB Garamond"/>
              <a:cs typeface="EB Garamond"/>
              <a:sym typeface="EB Garamond"/>
            </a:endParaRPr>
          </a:p>
          <a:p>
            <a:pPr marL="457200" lvl="0" indent="-317500" algn="l" rtl="0">
              <a:spcBef>
                <a:spcPts val="0"/>
              </a:spcBef>
              <a:spcAft>
                <a:spcPts val="0"/>
              </a:spcAft>
              <a:buClr>
                <a:schemeClr val="lt1"/>
              </a:buClr>
              <a:buSzPts val="1400"/>
              <a:buFont typeface="EB Garamond"/>
              <a:buChar char="●"/>
            </a:pPr>
            <a:r>
              <a:rPr lang="en">
                <a:solidFill>
                  <a:schemeClr val="lt1"/>
                </a:solidFill>
                <a:latin typeface="EB Garamond"/>
                <a:ea typeface="EB Garamond"/>
                <a:cs typeface="EB Garamond"/>
                <a:sym typeface="EB Garamond"/>
              </a:rPr>
              <a:t>Liver → metabolize scfa into cellular energy</a:t>
            </a:r>
            <a:endParaRPr>
              <a:solidFill>
                <a:schemeClr val="lt1"/>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1251</Words>
  <Application>Microsoft Office PowerPoint</Application>
  <PresentationFormat>On-screen Show (16:9)</PresentationFormat>
  <Paragraphs>136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EB Garamond</vt:lpstr>
      <vt:lpstr>Proxima Nova</vt:lpstr>
      <vt:lpstr>Arial</vt:lpstr>
      <vt:lpstr>Spearmint</vt:lpstr>
      <vt:lpstr>SUGARS </vt:lpstr>
      <vt:lpstr>Chemical Structure </vt:lpstr>
      <vt:lpstr>What makes Glucose important?</vt:lpstr>
      <vt:lpstr>Formation &amp; Dissociation of Carbohydrates</vt:lpstr>
      <vt:lpstr>Functions of Carbohydrates</vt:lpstr>
      <vt:lpstr>Digestion of Carbohydrates in Mouth</vt:lpstr>
      <vt:lpstr>Digestion in Esophagus &amp; Stomach</vt:lpstr>
      <vt:lpstr>Digestion in Small Intestine </vt:lpstr>
      <vt:lpstr>Digestion in Large Intestine</vt:lpstr>
      <vt:lpstr>Absorption of Carbohydrates</vt:lpstr>
      <vt:lpstr>PowerPoint Presentation</vt:lpstr>
      <vt:lpstr>Glucose and Galactose Absorption</vt:lpstr>
      <vt:lpstr>Fructose Absorption </vt:lpstr>
      <vt:lpstr>Gluconeogenesis </vt:lpstr>
      <vt:lpstr>Glucose-Alanine Cycle</vt:lpstr>
      <vt:lpstr>Glycogenesis</vt:lpstr>
      <vt:lpstr>Lipogenesis</vt:lpstr>
      <vt:lpstr>Glycogenolysis</vt:lpstr>
      <vt:lpstr>Carbohydrates and Nutrition</vt:lpstr>
      <vt:lpstr>Calories</vt:lpstr>
      <vt:lpstr>Basal Metabolic Rate</vt:lpstr>
      <vt:lpstr>Body Mass Index (BMI)</vt:lpstr>
      <vt:lpstr>Vitamins</vt:lpstr>
      <vt:lpstr>Summary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SUGARS </dc:title>
  <dc:creator>WISSMANN_PAUL</dc:creator>
  <cp:lastModifiedBy>WISSMANN_PAUL</cp:lastModifiedBy>
  <cp:revision>1</cp:revision>
  <dcterms:modified xsi:type="dcterms:W3CDTF">2024-05-07T21:13:24Z</dcterms:modified>
</cp:coreProperties>
</file>